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BBEBBA-EEB8-D183-2174-B6273CF283D1}" v="12" dt="2021-11-03T13:35:58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 IOAN TOMESCU" userId="S::vlad.tomescu@ubbcluj.ro::8c92c9b4-86ad-4b6c-aa98-1920e91de1da" providerId="AD" clId="Web-{BDBBEBBA-EEB8-D183-2174-B6273CF283D1}"/>
    <pc:docChg chg="modSld">
      <pc:chgData name="VLAD IOAN TOMESCU" userId="S::vlad.tomescu@ubbcluj.ro::8c92c9b4-86ad-4b6c-aa98-1920e91de1da" providerId="AD" clId="Web-{BDBBEBBA-EEB8-D183-2174-B6273CF283D1}" dt="2021-11-03T13:35:56.563" v="7"/>
      <pc:docMkLst>
        <pc:docMk/>
      </pc:docMkLst>
      <pc:sldChg chg="modSp">
        <pc:chgData name="VLAD IOAN TOMESCU" userId="S::vlad.tomescu@ubbcluj.ro::8c92c9b4-86ad-4b6c-aa98-1920e91de1da" providerId="AD" clId="Web-{BDBBEBBA-EEB8-D183-2174-B6273CF283D1}" dt="2021-11-03T13:35:56.563" v="7"/>
        <pc:sldMkLst>
          <pc:docMk/>
          <pc:sldMk cId="3173132386" sldId="259"/>
        </pc:sldMkLst>
        <pc:graphicFrameChg chg="mod modGraphic">
          <ac:chgData name="VLAD IOAN TOMESCU" userId="S::vlad.tomescu@ubbcluj.ro::8c92c9b4-86ad-4b6c-aa98-1920e91de1da" providerId="AD" clId="Web-{BDBBEBBA-EEB8-D183-2174-B6273CF283D1}" dt="2021-11-03T13:35:56.563" v="7"/>
          <ac:graphicFrameMkLst>
            <pc:docMk/>
            <pc:sldMk cId="3173132386" sldId="259"/>
            <ac:graphicFrameMk id="4" creationId="{F7D9FDEC-C091-401D-91B8-A7B228AC6A9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C26E-D838-4C7A-BAB3-BC063D01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AF143-1DB4-4923-8000-6A26B4E45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1AEA-1B7C-4244-A938-B20D4CAD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E85-B51F-4B74-A76E-9C4E700577B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38E24-074F-45CA-9630-D23EC048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9D666-338B-49A5-9362-32D6D4BD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80ED-8039-4457-A28A-FB7B64F4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1C2FB-8695-4905-8452-4AF0F6D46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F0AC5-60CB-4EB1-884E-7758E9ED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E85-B51F-4B74-A76E-9C4E700577B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6EC82-B263-4C75-8DCF-72827447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4CEBB-8801-40B8-8C31-3FDC54F7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D03D8-F167-43E4-BFA3-2EC22DE2E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62FAC-1BCD-4A2B-A2AD-E9B053BB0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1BA3-03BD-4762-A641-76949496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E85-B51F-4B74-A76E-9C4E700577B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0DE1-4681-49F6-B5AE-E7FBFD64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D7E5-12A3-49A7-8E55-F1AF7EB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0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F93E-1024-4B4E-BFC4-A9848E06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6BBA-2121-40D3-B3A1-B07B51B7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8C99-3D3B-4B60-BB5D-13B5F065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E85-B51F-4B74-A76E-9C4E700577B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B2A36-AD30-4899-AB9C-C51B622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B47A8-A416-468A-9D67-9A6925D2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FF7-42F8-4AFB-A626-36F51213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FB92D-1E9D-4EF4-A368-A6F0BCD25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2D2E-DA43-4182-901C-69053FA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E85-B51F-4B74-A76E-9C4E700577B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63B2-9D24-4FB7-BCE7-07FF6F2A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080D0-D755-4B06-838D-BC11FE9D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BD6C-5EB4-45AA-8487-E02D772F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9438-ACAC-40BF-9232-1B63D499F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2053F-D9AB-4A1A-B410-A8F3EFED2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BC622-0D14-48D3-9B29-4A528327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E85-B51F-4B74-A76E-9C4E700577B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9DA49-F49F-4F16-A873-E648426A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027E5-163F-4D98-A3E1-7453CAA0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3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B39C-4A62-4438-A833-935184F7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3AB4E-D77B-4D48-9FD5-1AD381066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92625-4EA8-4D03-83E2-039CC0B59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07840-A2EE-426B-BA5D-0D5E33F87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6C5B3-85AB-4E21-9E2A-1F682A57F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600B9-F022-4568-86DA-D6FB8EDA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E85-B51F-4B74-A76E-9C4E700577B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2F17E-97AA-4079-8E4A-20523527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BD04A-FEB4-4E8C-BB81-0D799457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4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5973-BFA0-41DE-B0D9-F75A336A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3A5D9-95D8-4024-8757-31D420E4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E85-B51F-4B74-A76E-9C4E700577B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23EF9-FDF6-4B60-8305-59282BE8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4CE32-25EC-4C75-AB7B-4EA19774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6C7D9-E1BE-4C7E-ABB9-35BD9BD1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E85-B51F-4B74-A76E-9C4E700577B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70E5F-B04B-47F4-8B99-9794C33D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DDAD5-503C-455B-9A8C-F8CB3923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E014-B132-4714-BD14-D953E5BA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4A0D-B443-4CB3-90E5-ED3FBD81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F2F07-BBEB-4F93-A755-1CD675D30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E54D2-1879-4B88-ABA8-38B3A37B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E85-B51F-4B74-A76E-9C4E700577B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6C691-00FA-4949-8AA6-4CD65FAB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11A9A-E15F-4424-B243-E04FA4E9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7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79F2-2CE6-441B-A9FA-3D7107E8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D92CE3-37CE-4A3F-86A5-B16BB1C01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B9AE0-A51E-4250-A4CE-CF965A44B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43222-25B8-41C5-8FB2-1E9FC569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FE85-B51F-4B74-A76E-9C4E700577B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AD96E-D213-463F-976F-E3F189BC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91900-F173-4749-921B-76374936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D08D4-4182-4433-9EA6-3359D413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EB522-A722-4270-AFD6-8A255558E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9543-7033-4888-A000-B6998715C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FE85-B51F-4B74-A76E-9C4E700577B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41427-45CD-48ED-85E5-0AB100323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87CFF-C994-4AA2-8156-DE4F5A656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00CAD-5015-4310-8E1E-9BDD9550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21E3-8939-4F8D-9669-D309ECD7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E2E68-45E0-4311-AE60-D28E3686D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500" y="2325728"/>
            <a:ext cx="9703000" cy="54944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65E33A-B1E2-46C2-9657-0B879319F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42" y="3353586"/>
            <a:ext cx="5473915" cy="81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7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7C74-A187-4A8E-9375-F0D3975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5CB3-29E2-4F9E-AF8A-EF077F9C3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60" y="1853905"/>
            <a:ext cx="11748940" cy="4351338"/>
          </a:xfrm>
        </p:spPr>
        <p:txBody>
          <a:bodyPr/>
          <a:lstStyle/>
          <a:p>
            <a:r>
              <a:rPr lang="en-US" b="1" dirty="0"/>
              <a:t>Consistency</a:t>
            </a:r>
            <a:r>
              <a:rPr lang="en-US" dirty="0"/>
              <a:t> – </a:t>
            </a:r>
            <a:r>
              <a:rPr lang="en-US" sz="2400" dirty="0"/>
              <a:t>A formula U is consistent if it has at least one interpretation that is a model</a:t>
            </a:r>
            <a:br>
              <a:rPr lang="en-US" sz="2400" dirty="0"/>
            </a:br>
            <a:endParaRPr lang="en-US" sz="2400" dirty="0"/>
          </a:p>
          <a:p>
            <a:r>
              <a:rPr lang="en-US" b="1" dirty="0"/>
              <a:t>Inconsistency</a:t>
            </a:r>
            <a:r>
              <a:rPr lang="en-US" dirty="0"/>
              <a:t> – </a:t>
            </a:r>
            <a:r>
              <a:rPr lang="en-US" sz="2400" dirty="0"/>
              <a:t>A formula U is inconsistent if it has no models</a:t>
            </a:r>
          </a:p>
          <a:p>
            <a:endParaRPr lang="en-US" b="1" dirty="0"/>
          </a:p>
          <a:p>
            <a:r>
              <a:rPr lang="en-US" b="1" dirty="0"/>
              <a:t>Tautology</a:t>
            </a:r>
            <a:r>
              <a:rPr lang="en-US" dirty="0"/>
              <a:t> – </a:t>
            </a:r>
            <a:r>
              <a:rPr lang="en-US" sz="2400" dirty="0"/>
              <a:t>A formula U is a tautology if all interpretations are models</a:t>
            </a:r>
          </a:p>
          <a:p>
            <a:endParaRPr lang="en-US" b="1" dirty="0"/>
          </a:p>
          <a:p>
            <a:r>
              <a:rPr lang="en-US" b="1" dirty="0"/>
              <a:t>Contingency</a:t>
            </a:r>
            <a:r>
              <a:rPr lang="en-US" dirty="0"/>
              <a:t> – </a:t>
            </a:r>
            <a:r>
              <a:rPr lang="en-US" sz="2400" dirty="0"/>
              <a:t>A formula U is a contingent if it is consistent but not a tautology</a:t>
            </a:r>
          </a:p>
        </p:txBody>
      </p:sp>
    </p:spTree>
    <p:extLst>
      <p:ext uri="{BB962C8B-B14F-4D97-AF65-F5344CB8AC3E}">
        <p14:creationId xmlns:p14="http://schemas.microsoft.com/office/powerpoint/2010/main" val="326204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D9FDEC-C091-401D-91B8-A7B228AC6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8726"/>
              </p:ext>
            </p:extLst>
          </p:nvPr>
        </p:nvGraphicFramePr>
        <p:xfrm>
          <a:off x="838200" y="1231735"/>
          <a:ext cx="10515600" cy="530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77">
                  <a:extLst>
                    <a:ext uri="{9D8B030D-6E8A-4147-A177-3AD203B41FA5}">
                      <a16:colId xmlns:a16="http://schemas.microsoft.com/office/drawing/2014/main" val="1420445731"/>
                    </a:ext>
                  </a:extLst>
                </a:gridCol>
                <a:gridCol w="654877">
                  <a:extLst>
                    <a:ext uri="{9D8B030D-6E8A-4147-A177-3AD203B41FA5}">
                      <a16:colId xmlns:a16="http://schemas.microsoft.com/office/drawing/2014/main" val="2106951715"/>
                    </a:ext>
                  </a:extLst>
                </a:gridCol>
                <a:gridCol w="742538">
                  <a:extLst>
                    <a:ext uri="{9D8B030D-6E8A-4147-A177-3AD203B41FA5}">
                      <a16:colId xmlns:a16="http://schemas.microsoft.com/office/drawing/2014/main" val="1218353992"/>
                    </a:ext>
                  </a:extLst>
                </a:gridCol>
                <a:gridCol w="724858">
                  <a:extLst>
                    <a:ext uri="{9D8B030D-6E8A-4147-A177-3AD203B41FA5}">
                      <a16:colId xmlns:a16="http://schemas.microsoft.com/office/drawing/2014/main" val="3068574699"/>
                    </a:ext>
                  </a:extLst>
                </a:gridCol>
                <a:gridCol w="627621">
                  <a:extLst>
                    <a:ext uri="{9D8B030D-6E8A-4147-A177-3AD203B41FA5}">
                      <a16:colId xmlns:a16="http://schemas.microsoft.com/office/drawing/2014/main" val="3442878830"/>
                    </a:ext>
                  </a:extLst>
                </a:gridCol>
                <a:gridCol w="1653030">
                  <a:extLst>
                    <a:ext uri="{9D8B030D-6E8A-4147-A177-3AD203B41FA5}">
                      <a16:colId xmlns:a16="http://schemas.microsoft.com/office/drawing/2014/main" val="1188382066"/>
                    </a:ext>
                  </a:extLst>
                </a:gridCol>
                <a:gridCol w="1131486">
                  <a:extLst>
                    <a:ext uri="{9D8B030D-6E8A-4147-A177-3AD203B41FA5}">
                      <a16:colId xmlns:a16="http://schemas.microsoft.com/office/drawing/2014/main" val="1896396884"/>
                    </a:ext>
                  </a:extLst>
                </a:gridCol>
                <a:gridCol w="1432037">
                  <a:extLst>
                    <a:ext uri="{9D8B030D-6E8A-4147-A177-3AD203B41FA5}">
                      <a16:colId xmlns:a16="http://schemas.microsoft.com/office/drawing/2014/main" val="2436296215"/>
                    </a:ext>
                  </a:extLst>
                </a:gridCol>
                <a:gridCol w="2894276">
                  <a:extLst>
                    <a:ext uri="{9D8B030D-6E8A-4147-A177-3AD203B41FA5}">
                      <a16:colId xmlns:a16="http://schemas.microsoft.com/office/drawing/2014/main" val="3156692260"/>
                    </a:ext>
                  </a:extLst>
                </a:gridCol>
              </a:tblGrid>
              <a:tr h="5834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¬p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 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∨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¬p 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∨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∨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¬(p 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∨ 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(q 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∨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¬p 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∨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r) </a:t>
                      </a:r>
                      <a:r>
                        <a:rPr lang="en-US" dirty="0"/>
                        <a:t>→ ¬(p 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∨ r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93671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F8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06369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8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78428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8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31410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16838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8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38978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68187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8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2554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298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789541-79F8-4AA1-BF53-A2D8343FF7D8}"/>
              </a:ext>
            </a:extLst>
          </p:cNvPr>
          <p:cNvSpPr txBox="1"/>
          <p:nvPr/>
        </p:nvSpPr>
        <p:spPr>
          <a:xfrm>
            <a:off x="838200" y="226243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 = (q </a:t>
            </a:r>
            <a:r>
              <a:rPr lang="en-US" b="0" i="0" dirty="0">
                <a:effectLst/>
                <a:latin typeface="Arial" panose="020B0604020202020204" pitchFamily="34" charset="0"/>
              </a:rPr>
              <a:t>∨ </a:t>
            </a:r>
            <a:r>
              <a:rPr lang="en-US" dirty="0"/>
              <a:t>¬p </a:t>
            </a:r>
            <a:r>
              <a:rPr lang="en-US" b="0" i="0" dirty="0">
                <a:effectLst/>
                <a:latin typeface="Arial" panose="020B0604020202020204" pitchFamily="34" charset="0"/>
              </a:rPr>
              <a:t>∨</a:t>
            </a:r>
            <a:r>
              <a:rPr lang="en-US" dirty="0"/>
              <a:t> r) → ¬(p </a:t>
            </a:r>
            <a:r>
              <a:rPr lang="en-US" b="0" i="0" dirty="0">
                <a:effectLst/>
                <a:latin typeface="Arial" panose="020B0604020202020204" pitchFamily="34" charset="0"/>
              </a:rPr>
              <a:t>∨ 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3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B0A6-FA62-4015-8C14-4D669505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anti-models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A4B47-50C7-477C-8217-BA0D0CDD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Models of U: I4, I6, I8</a:t>
            </a:r>
          </a:p>
          <a:p>
            <a:pPr lvl="1"/>
            <a:r>
              <a:rPr lang="en-US" dirty="0"/>
              <a:t>I4, I6, I8: {</a:t>
            </a:r>
            <a:r>
              <a:rPr lang="en-US" dirty="0" err="1"/>
              <a:t>p,q,r</a:t>
            </a:r>
            <a:r>
              <a:rPr lang="en-US" dirty="0"/>
              <a:t>} → {T,F}</a:t>
            </a:r>
          </a:p>
          <a:p>
            <a:pPr lvl="2"/>
            <a:r>
              <a:rPr lang="en-US" dirty="0"/>
              <a:t>I4(p) = T, I4(q) = T, I4(r) = T, I4(U) = T </a:t>
            </a:r>
          </a:p>
          <a:p>
            <a:pPr lvl="2"/>
            <a:r>
              <a:rPr lang="en-US" dirty="0"/>
              <a:t>I6(p) = F, I6(q) = T, I6(r) = F, I6(U) = T</a:t>
            </a:r>
          </a:p>
          <a:p>
            <a:pPr lvl="2"/>
            <a:r>
              <a:rPr lang="en-US" dirty="0"/>
              <a:t>I8(p) = F, I8(q) = F, I8(r) = F, I8(U) = T </a:t>
            </a:r>
          </a:p>
          <a:p>
            <a:r>
              <a:rPr lang="en-US" dirty="0"/>
              <a:t>Anti-models of U: I1, I2, I3, I5, I7 </a:t>
            </a:r>
          </a:p>
          <a:p>
            <a:pPr lvl="1"/>
            <a:r>
              <a:rPr lang="en-US" dirty="0"/>
              <a:t>I1, I2, I3, I5, I7 : {</a:t>
            </a:r>
            <a:r>
              <a:rPr lang="en-US" dirty="0" err="1"/>
              <a:t>p,q,r</a:t>
            </a:r>
            <a:r>
              <a:rPr lang="en-US" dirty="0"/>
              <a:t>} → {T,F}</a:t>
            </a:r>
          </a:p>
          <a:p>
            <a:pPr lvl="2"/>
            <a:r>
              <a:rPr lang="en-US" dirty="0"/>
              <a:t>I1(p) = T, I1(q) = T, I1(r) = T, I1(U) = F </a:t>
            </a:r>
          </a:p>
          <a:p>
            <a:pPr lvl="2"/>
            <a:r>
              <a:rPr lang="en-US" dirty="0"/>
              <a:t>I2(p) = T, I2(q) = T, I2(r) = F, I2(U) = F</a:t>
            </a:r>
          </a:p>
          <a:p>
            <a:pPr lvl="2"/>
            <a:r>
              <a:rPr lang="en-US" dirty="0"/>
              <a:t>I3(p) = T, I3(q) = F, I3(r) = F, I3(U) = F </a:t>
            </a:r>
          </a:p>
          <a:p>
            <a:pPr lvl="2"/>
            <a:r>
              <a:rPr lang="en-US" dirty="0"/>
              <a:t>I5(p) = F, I5(q) = T, I5(r) = F, I5(U) = F</a:t>
            </a:r>
          </a:p>
          <a:p>
            <a:pPr lvl="2"/>
            <a:r>
              <a:rPr lang="en-US" dirty="0"/>
              <a:t>I7(p) = F, I7(q) = F, I7(r) = F, I7(U) = F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9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8ED7-FC3E-4E7F-9306-EEEE2893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5C4E-9308-426B-9C8E-014FBC45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U has both models and anti-models, U is consistent and not a tautology, so U is a </a:t>
            </a:r>
            <a:r>
              <a:rPr lang="en-US" b="1" dirty="0"/>
              <a:t>contingent </a:t>
            </a:r>
            <a:r>
              <a:rPr lang="en-US" dirty="0"/>
              <a:t>formula.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436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85F139-6B9A-4FB1-A353-2D271DC33D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8A2D96-1E6F-4270-A763-6006FA0BDF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1CB55D-B091-4775-AED1-9B14E8AFEC0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491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Problem statement</vt:lpstr>
      <vt:lpstr>Theory</vt:lpstr>
      <vt:lpstr>PowerPoint Presentation</vt:lpstr>
      <vt:lpstr>Models and anti-models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Albu Catalin</dc:creator>
  <cp:lastModifiedBy>Albu Catalin</cp:lastModifiedBy>
  <cp:revision>4</cp:revision>
  <dcterms:created xsi:type="dcterms:W3CDTF">2021-10-19T05:07:55Z</dcterms:created>
  <dcterms:modified xsi:type="dcterms:W3CDTF">2021-11-03T13:36:03Z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