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3F954-0A34-8ACA-0EFE-233B8E4E877D}" v="3" dt="2021-10-26T14:38:47.482"/>
    <p1510:client id="{57606269-4995-4AA0-A103-5B32707E6138}" v="1" dt="2021-10-26T14:00:37.302"/>
    <p1510:client id="{D7117353-290C-41B2-AC61-15F80D1EB380}" v="1" dt="2022-02-12T20:04:19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-DĂNUŢ BEJENARU" userId="S::florin.bejenaru@stud.ubbcluj.ro::9ec9e43d-42cf-4b3f-80ad-c3869c15ed98" providerId="AD" clId="Web-{57606269-4995-4AA0-A103-5B32707E6138}"/>
    <pc:docChg chg="modSld">
      <pc:chgData name="FLORIN-DĂNUŢ BEJENARU" userId="S::florin.bejenaru@stud.ubbcluj.ro::9ec9e43d-42cf-4b3f-80ad-c3869c15ed98" providerId="AD" clId="Web-{57606269-4995-4AA0-A103-5B32707E6138}" dt="2021-10-26T14:00:37.302" v="0" actId="1076"/>
      <pc:docMkLst>
        <pc:docMk/>
      </pc:docMkLst>
      <pc:sldChg chg="modSp">
        <pc:chgData name="FLORIN-DĂNUŢ BEJENARU" userId="S::florin.bejenaru@stud.ubbcluj.ro::9ec9e43d-42cf-4b3f-80ad-c3869c15ed98" providerId="AD" clId="Web-{57606269-4995-4AA0-A103-5B32707E6138}" dt="2021-10-26T14:00:37.302" v="0" actId="1076"/>
        <pc:sldMkLst>
          <pc:docMk/>
          <pc:sldMk cId="3807418227" sldId="261"/>
        </pc:sldMkLst>
        <pc:spChg chg="mod">
          <ac:chgData name="FLORIN-DĂNUŢ BEJENARU" userId="S::florin.bejenaru@stud.ubbcluj.ro::9ec9e43d-42cf-4b3f-80ad-c3869c15ed98" providerId="AD" clId="Web-{57606269-4995-4AA0-A103-5B32707E6138}" dt="2021-10-26T14:00:37.302" v="0" actId="1076"/>
          <ac:spMkLst>
            <pc:docMk/>
            <pc:sldMk cId="3807418227" sldId="261"/>
            <ac:spMk id="3" creationId="{CE31C67C-8961-4826-B133-ABC2280926A3}"/>
          </ac:spMkLst>
        </pc:spChg>
      </pc:sldChg>
    </pc:docChg>
  </pc:docChgLst>
  <pc:docChgLst>
    <pc:chgData name="VLAD IOAN TOMESCU" userId="S::vlad.tomescu@ubbcluj.ro::8c92c9b4-86ad-4b6c-aa98-1920e91de1da" providerId="AD" clId="Web-{5243F954-0A34-8ACA-0EFE-233B8E4E877D}"/>
    <pc:docChg chg="addSld modSld">
      <pc:chgData name="VLAD IOAN TOMESCU" userId="S::vlad.tomescu@ubbcluj.ro::8c92c9b4-86ad-4b6c-aa98-1920e91de1da" providerId="AD" clId="Web-{5243F954-0A34-8ACA-0EFE-233B8E4E877D}" dt="2021-10-26T14:38:47.482" v="2" actId="1076"/>
      <pc:docMkLst>
        <pc:docMk/>
      </pc:docMkLst>
      <pc:sldChg chg="modSp">
        <pc:chgData name="VLAD IOAN TOMESCU" userId="S::vlad.tomescu@ubbcluj.ro::8c92c9b4-86ad-4b6c-aa98-1920e91de1da" providerId="AD" clId="Web-{5243F954-0A34-8ACA-0EFE-233B8E4E877D}" dt="2021-10-26T14:38:47.482" v="2" actId="1076"/>
        <pc:sldMkLst>
          <pc:docMk/>
          <pc:sldMk cId="3807418227" sldId="261"/>
        </pc:sldMkLst>
        <pc:spChg chg="mod">
          <ac:chgData name="VLAD IOAN TOMESCU" userId="S::vlad.tomescu@ubbcluj.ro::8c92c9b4-86ad-4b6c-aa98-1920e91de1da" providerId="AD" clId="Web-{5243F954-0A34-8ACA-0EFE-233B8E4E877D}" dt="2021-10-26T14:38:47.482" v="2" actId="1076"/>
          <ac:spMkLst>
            <pc:docMk/>
            <pc:sldMk cId="3807418227" sldId="261"/>
            <ac:spMk id="3" creationId="{CE31C67C-8961-4826-B133-ABC2280926A3}"/>
          </ac:spMkLst>
        </pc:spChg>
      </pc:sldChg>
      <pc:sldChg chg="new">
        <pc:chgData name="VLAD IOAN TOMESCU" userId="S::vlad.tomescu@ubbcluj.ro::8c92c9b4-86ad-4b6c-aa98-1920e91de1da" providerId="AD" clId="Web-{5243F954-0A34-8ACA-0EFE-233B8E4E877D}" dt="2021-10-26T14:38:34.466" v="0"/>
        <pc:sldMkLst>
          <pc:docMk/>
          <pc:sldMk cId="377612463" sldId="262"/>
        </pc:sldMkLst>
      </pc:sldChg>
    </pc:docChg>
  </pc:docChgLst>
  <pc:docChgLst>
    <pc:chgData name="ANDREI BEJAN" userId="S::andrei.bejan1@stud.ubbcluj.ro::8bb58bb5-4a39-4a5f-9496-6d3dc371791d" providerId="AD" clId="Web-{D7117353-290C-41B2-AC61-15F80D1EB380}"/>
    <pc:docChg chg="modSld">
      <pc:chgData name="ANDREI BEJAN" userId="S::andrei.bejan1@stud.ubbcluj.ro::8bb58bb5-4a39-4a5f-9496-6d3dc371791d" providerId="AD" clId="Web-{D7117353-290C-41B2-AC61-15F80D1EB380}" dt="2022-02-12T20:04:19.272" v="0" actId="1076"/>
      <pc:docMkLst>
        <pc:docMk/>
      </pc:docMkLst>
      <pc:sldChg chg="modSp">
        <pc:chgData name="ANDREI BEJAN" userId="S::andrei.bejan1@stud.ubbcluj.ro::8bb58bb5-4a39-4a5f-9496-6d3dc371791d" providerId="AD" clId="Web-{D7117353-290C-41B2-AC61-15F80D1EB380}" dt="2022-02-12T20:04:19.272" v="0" actId="1076"/>
        <pc:sldMkLst>
          <pc:docMk/>
          <pc:sldMk cId="3807418227" sldId="261"/>
        </pc:sldMkLst>
        <pc:spChg chg="mod">
          <ac:chgData name="ANDREI BEJAN" userId="S::andrei.bejan1@stud.ubbcluj.ro::8bb58bb5-4a39-4a5f-9496-6d3dc371791d" providerId="AD" clId="Web-{D7117353-290C-41B2-AC61-15F80D1EB380}" dt="2022-02-12T20:04:19.272" v="0" actId="1076"/>
          <ac:spMkLst>
            <pc:docMk/>
            <pc:sldMk cId="3807418227" sldId="261"/>
            <ac:spMk id="2" creationId="{A76C254C-BE99-4EBA-806F-FA9834F664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Exercise 5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Badea Dan-Nicolai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07D6-66DD-4092-963B-3ACCC87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32EE5-A9BE-4F18-ABE0-BF9EC777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Transform the formular </a:t>
                </a:r>
                <a:r>
                  <a:rPr lang="en-US" sz="1600" dirty="0" err="1"/>
                  <a:t>Uj</a:t>
                </a:r>
                <a:r>
                  <a:rPr lang="en-US" sz="1600" dirty="0"/>
                  <a:t>, j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{1,2,...,8}</m:t>
                    </m:r>
                  </m:oMath>
                </a14:m>
                <a:r>
                  <a:rPr lang="en-US" sz="1600" dirty="0"/>
                  <a:t> into their equivalent conjunctive and disjunctive normal forms.</a:t>
                </a:r>
              </a:p>
              <a:p>
                <a:r>
                  <a:rPr lang="en-US" sz="1600" dirty="0"/>
                  <a:t>Using one of these forms prove that </a:t>
                </a:r>
                <a:r>
                  <a:rPr lang="en-US" sz="1600" dirty="0" err="1"/>
                  <a:t>Uj</a:t>
                </a:r>
                <a:r>
                  <a:rPr lang="en-US" sz="1600" dirty="0"/>
                  <a:t>, j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{1,2,...,8}</m:t>
                    </m:r>
                  </m:oMath>
                </a14:m>
                <a:r>
                  <a:rPr lang="en-US" sz="1600" dirty="0"/>
                  <a:t> are valid formulas in propositional logic</a:t>
                </a: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An interpretation </a:t>
                </a:r>
                <a:r>
                  <a:rPr lang="en-US" sz="1600" b="1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 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which evaluates the formula </a:t>
                </a:r>
                <a:r>
                  <a:rPr lang="en-US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as </a:t>
                </a:r>
                <a:r>
                  <a:rPr lang="en-US" sz="1600" b="0" i="1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true 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is called  a </a:t>
                </a: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model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of U.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i:{p1,p2,…,pn}  {T,F} such that </a:t>
                </a:r>
                <a:r>
                  <a:rPr lang="en-US" sz="1600" b="0" i="0" u="none" strike="noStrike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(U)=F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DNF – disjunctive normal form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32EE5-A9BE-4F18-ABE0-BF9EC777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195-CB8A-45D1-BE12-11153C70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DB633-D98A-4D39-B71A-D321CB7B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56084"/>
                <a:ext cx="10058400" cy="439666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A conjunction is true exactly when both its operands are true. As a generalization, the conjunction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1∧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2∧</m:t>
                    </m:r>
                  </m:oMath>
                </a14:m>
                <a:r>
                  <a:rPr lang="en-US" sz="1600" dirty="0"/>
                  <a:t>…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600" dirty="0"/>
                  <a:t>pn is true exactly when all its n operands are true.</a:t>
                </a:r>
              </a:p>
              <a:p>
                <a:r>
                  <a:rPr lang="en-US" sz="1600" dirty="0"/>
                  <a:t>A disjunction (“inclusive or”) is false only when both its operands are false. As a generalization, the conjunction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GB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2∨</m:t>
                    </m:r>
                  </m:oMath>
                </a14:m>
                <a:r>
                  <a:rPr lang="en-US" sz="1600" dirty="0"/>
                  <a:t>…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600" dirty="0" err="1"/>
                  <a:t>pn</a:t>
                </a:r>
                <a:r>
                  <a:rPr lang="en-US" sz="1600" dirty="0"/>
                  <a:t> is false when all its n operands are false.</a:t>
                </a: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Normalization Algorithm = Transformations which preserve the logical equivalence are applied: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Step 1: The formulas of “XY” type are replaced by the equivalent form 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“¬X ˅ Y”. The formulas of “X ↔Y” type are replaced by the equivalent form 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“(¬X ˅Y)˄(¬Y ˅X)”.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Step 2: De Morgan laws are applied =&gt; push negations in until they apply only to propositional variables. Multiple negations are eliminated by the reduction rule: ¬¬X≡X.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l" rtl="0" fontAlgn="base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Step 3: The distribution laws are applied.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​</a:t>
                </a:r>
                <a:endParaRPr lang="en-US" sz="1600" b="0" i="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DB633-D98A-4D39-B71A-D321CB7B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56084"/>
                <a:ext cx="10058400" cy="4396660"/>
              </a:xfrm>
              <a:blipFill>
                <a:blip r:embed="rId2"/>
                <a:stretch>
                  <a:fillRect l="-242" t="-416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6C254C-BE99-4EBA-806F-FA9834F66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05933" y="642594"/>
                <a:ext cx="10058400" cy="1371600"/>
              </a:xfrm>
            </p:spPr>
            <p:txBody>
              <a:bodyPr/>
              <a:lstStyle/>
              <a:p>
                <a:r>
                  <a:rPr lang="en-US" dirty="0"/>
                  <a:t>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3600" i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en-GB" sz="3600" i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→¬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)→(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GB" sz="36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sz="3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6C254C-BE99-4EBA-806F-FA9834F66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05933" y="642594"/>
                <a:ext cx="10058400" cy="1371600"/>
              </a:xfrm>
              <a:blipFill>
                <a:blip r:embed="rId2"/>
                <a:stretch>
                  <a:fillRect l="-2182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1C67C-8961-4826-B133-ABC228092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933" y="2009987"/>
                <a:ext cx="10058400" cy="38496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˄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</a:rPr>
                          <m:t>˄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en-GB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GB" sz="16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1600" dirty="0">
                  <a:ea typeface="Times New Roman" panose="02020603050405020304" pitchFamily="18" charset="0"/>
                </a:endParaRPr>
              </a:p>
              <a:p>
                <a:r>
                  <a:rPr lang="en-US" sz="1600" dirty="0">
                    <a:ea typeface="Times New Roman" panose="02020603050405020304" pitchFamily="18" charset="0"/>
                  </a:rPr>
                  <a:t>(p v q) v (</a:t>
                </a:r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r) v (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p v r)</a:t>
                </a:r>
              </a:p>
              <a:p>
                <a:r>
                  <a:rPr lang="en-US" sz="1600" dirty="0">
                    <a:ea typeface="Times New Roman" panose="02020603050405020304" pitchFamily="18" charset="0"/>
                  </a:rPr>
                  <a:t>P v q v (</a:t>
                </a:r>
                <a14:m>
                  <m:oMath xmlns:m="http://schemas.openxmlformats.org/officeDocument/2006/math">
                    <m: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r) v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p v r true because p v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p is true (DNF)</a:t>
                </a: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sz="1600" dirty="0">
                  <a:ea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1C67C-8961-4826-B133-ABC228092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933" y="2009987"/>
                <a:ext cx="10058400" cy="3849624"/>
              </a:xfrm>
              <a:blipFill>
                <a:blip r:embed="rId3"/>
                <a:stretch>
                  <a:fillRect l="-242" b="-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1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8D76-3608-4E4E-8F47-548AFE26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2DD2-E185-45F3-8CD5-A14F8CA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9D7A414-41EC-4DD5-A79A-4F568DC2F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{9F4076F2-50A7-4811-B21D-226499C2B0EA}tf78438558_win32</Template>
  <TotalTime>260</TotalTime>
  <Words>404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Exercise 5 point 1</vt:lpstr>
      <vt:lpstr>Exercise 5</vt:lpstr>
      <vt:lpstr>Theory</vt:lpstr>
      <vt:lpstr>Operation U_1=(p→¬q)∧(q∨r)→(p→r)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5 point 1</dc:title>
  <dc:creator>DAN-NICOLAI BADEA</dc:creator>
  <cp:lastModifiedBy>Dan-Nicolai Badea</cp:lastModifiedBy>
  <cp:revision>8</cp:revision>
  <dcterms:created xsi:type="dcterms:W3CDTF">2021-10-13T05:06:32Z</dcterms:created>
  <dcterms:modified xsi:type="dcterms:W3CDTF">2022-02-12T20:04:19Z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