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8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4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7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Exercise 6.1:</a:t>
            </a:r>
          </a:p>
          <a:p>
            <a:pPr marL="0" indent="0">
              <a:buNone/>
            </a:pPr>
            <a:r>
              <a:rPr lang="en-US" dirty="0" smtClean="0"/>
              <a:t>	Using the appropriate normal form write all the models of the following formula: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 = (p </a:t>
            </a:r>
            <a:r>
              <a:rPr lang="en-US" dirty="0" smtClean="0">
                <a:sym typeface="Wingdings" pitchFamily="2" charset="2"/>
              </a:rPr>
              <a:t>˅ </a:t>
            </a:r>
            <a:r>
              <a:rPr lang="en-US" dirty="0" smtClean="0"/>
              <a:t>q </a:t>
            </a:r>
            <a:r>
              <a:rPr lang="en-US" dirty="0" smtClean="0">
                <a:sym typeface="Wingdings" pitchFamily="2" charset="2"/>
              </a:rPr>
              <a:t> r)  (p  r) ˄q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6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Normalization Algorithm = Transformations which preserve the logical equivalence are applied:</a:t>
            </a:r>
          </a:p>
          <a:p>
            <a:pPr marL="0" indent="0">
              <a:buNone/>
            </a:pPr>
            <a:r>
              <a:rPr lang="en-US" sz="1800" dirty="0" smtClean="0"/>
              <a:t>	Step 1: The formulas of “X</a:t>
            </a:r>
            <a:r>
              <a:rPr lang="en-US" sz="1800" dirty="0" smtClean="0">
                <a:sym typeface="Wingdings" pitchFamily="2" charset="2"/>
              </a:rPr>
              <a:t>Y” type are replaced by the equivalent form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“</a:t>
            </a:r>
            <a:r>
              <a:rPr lang="en-US" sz="1800" dirty="0" smtClean="0"/>
              <a:t>¬X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˅ Y</a:t>
            </a:r>
            <a:r>
              <a:rPr lang="en-US" sz="1800" dirty="0" smtClean="0">
                <a:sym typeface="Wingdings" pitchFamily="2" charset="2"/>
              </a:rPr>
              <a:t>”. The formulas of “X ↔Y” type are replaced by the equivalent form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“(</a:t>
            </a:r>
            <a:r>
              <a:rPr lang="en-US" sz="1800" dirty="0" smtClean="0"/>
              <a:t>¬X</a:t>
            </a:r>
            <a:r>
              <a:rPr lang="en-US" sz="1800" dirty="0" smtClean="0">
                <a:sym typeface="Wingdings" pitchFamily="2" charset="2"/>
              </a:rPr>
              <a:t> ˅Y)˄(</a:t>
            </a:r>
            <a:r>
              <a:rPr lang="en-US" sz="1800" dirty="0" smtClean="0"/>
              <a:t>¬Y</a:t>
            </a:r>
            <a:r>
              <a:rPr lang="en-US" sz="1800" dirty="0" smtClean="0">
                <a:sym typeface="Wingdings" pitchFamily="2" charset="2"/>
              </a:rPr>
              <a:t> ˅X)”.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	</a:t>
            </a:r>
            <a:r>
              <a:rPr lang="en-US" sz="1800" dirty="0" smtClean="0">
                <a:sym typeface="Wingdings" pitchFamily="2" charset="2"/>
              </a:rPr>
              <a:t>Step 2: De Morgan laws are applied =&gt; push negations in until they apply only to propositional variables. Multiple negations are eliminated by the reduction rule: </a:t>
            </a:r>
            <a:r>
              <a:rPr lang="en-US" sz="1800" dirty="0" smtClean="0"/>
              <a:t>¬¬X≡X.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Step 3: The distribution laws are applied.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An interpretation </a:t>
            </a:r>
            <a:r>
              <a:rPr lang="en-US" sz="1800" b="1" i="1" dirty="0" smtClean="0"/>
              <a:t>I </a:t>
            </a:r>
            <a:r>
              <a:rPr lang="en-US" sz="1800" dirty="0" smtClean="0"/>
              <a:t>which evaluates the formula </a:t>
            </a:r>
            <a:r>
              <a:rPr lang="en-US" sz="1800" i="1" dirty="0" smtClean="0"/>
              <a:t>U</a:t>
            </a:r>
            <a:r>
              <a:rPr lang="en-US" sz="1800" dirty="0" smtClean="0"/>
              <a:t> as </a:t>
            </a:r>
            <a:r>
              <a:rPr lang="en-US" sz="1800" i="1" dirty="0" smtClean="0"/>
              <a:t>true </a:t>
            </a:r>
            <a:r>
              <a:rPr lang="en-US" sz="1800" dirty="0" smtClean="0"/>
              <a:t>is called  a </a:t>
            </a:r>
            <a:r>
              <a:rPr lang="en-US" sz="1800" b="1" dirty="0" smtClean="0"/>
              <a:t>model</a:t>
            </a:r>
            <a:r>
              <a:rPr lang="en-US" sz="1800" dirty="0" smtClean="0"/>
              <a:t> of U.</a:t>
            </a: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	i:{p1,p2,…,pn}  {T,F} such that i(U)=</a:t>
            </a:r>
            <a:r>
              <a:rPr lang="en-US" sz="1800" dirty="0" smtClean="0">
                <a:sym typeface="Wingdings" pitchFamily="2" charset="2"/>
              </a:rPr>
              <a:t>F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	</a:t>
            </a:r>
            <a:r>
              <a:rPr lang="en-US" sz="1800" dirty="0" smtClean="0">
                <a:sym typeface="Wingdings" pitchFamily="2" charset="2"/>
              </a:rPr>
              <a:t>DNF – disjunctive normal form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24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solved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First of all I applied the Normalization Algorithm on the formula. Then I calculated the models provided by each cube.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U = (p </a:t>
            </a:r>
            <a:r>
              <a:rPr lang="en-US" sz="2400" dirty="0" smtClean="0">
                <a:sym typeface="Wingdings" pitchFamily="2" charset="2"/>
              </a:rPr>
              <a:t>˅ </a:t>
            </a:r>
            <a:r>
              <a:rPr lang="en-US" sz="2400" dirty="0" smtClean="0"/>
              <a:t>q </a:t>
            </a:r>
            <a:r>
              <a:rPr lang="en-US" sz="2400" dirty="0" smtClean="0">
                <a:sym typeface="Wingdings" pitchFamily="2" charset="2"/>
              </a:rPr>
              <a:t> r)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(p  r) ˄ q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	    = </a:t>
            </a:r>
            <a:r>
              <a:rPr lang="en-US" sz="2400" dirty="0" smtClean="0"/>
              <a:t>¬(p </a:t>
            </a:r>
            <a:r>
              <a:rPr lang="en-US" sz="2400" dirty="0" smtClean="0">
                <a:sym typeface="Wingdings" pitchFamily="2" charset="2"/>
              </a:rPr>
              <a:t>˅ </a:t>
            </a:r>
            <a:r>
              <a:rPr lang="en-US" sz="2400" dirty="0" smtClean="0"/>
              <a:t>q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r) ˅ (p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r) ˄ q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	    = </a:t>
            </a:r>
            <a:r>
              <a:rPr lang="en-US" sz="2400" dirty="0" smtClean="0"/>
              <a:t>¬(</a:t>
            </a:r>
            <a:r>
              <a:rPr lang="en-US" sz="2400" dirty="0" smtClean="0">
                <a:solidFill>
                  <a:srgbClr val="FF0000"/>
                </a:solidFill>
              </a:rPr>
              <a:t>¬(p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˅ q)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ym typeface="Wingdings" pitchFamily="2" charset="2"/>
              </a:rPr>
              <a:t>˅ r) ˅ (</a:t>
            </a:r>
            <a:r>
              <a:rPr lang="en-US" sz="2400" dirty="0" smtClean="0"/>
              <a:t>¬</a:t>
            </a:r>
            <a:r>
              <a:rPr lang="en-US" sz="2400" dirty="0" smtClean="0">
                <a:sym typeface="Wingdings" pitchFamily="2" charset="2"/>
              </a:rPr>
              <a:t>p ˅ r) ˄ q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 </a:t>
            </a:r>
            <a:r>
              <a:rPr lang="en-US" sz="2400" dirty="0" smtClean="0">
                <a:sym typeface="Wingdings" pitchFamily="2" charset="2"/>
              </a:rPr>
              <a:t>   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¬((¬p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˄ </a:t>
            </a:r>
            <a:r>
              <a:rPr lang="en-US" sz="2400" dirty="0" smtClean="0">
                <a:solidFill>
                  <a:srgbClr val="FF0000"/>
                </a:solidFill>
              </a:rPr>
              <a:t>¬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q) ˅ r) </a:t>
            </a:r>
            <a:r>
              <a:rPr lang="en-US" sz="2400" dirty="0" smtClean="0">
                <a:sym typeface="Wingdings" pitchFamily="2" charset="2"/>
              </a:rPr>
              <a:t>˅ (</a:t>
            </a:r>
            <a:r>
              <a:rPr lang="en-US" sz="2400" dirty="0" smtClean="0"/>
              <a:t>¬</a:t>
            </a:r>
            <a:r>
              <a:rPr lang="en-US" sz="2400" dirty="0" smtClean="0">
                <a:sym typeface="Wingdings" pitchFamily="2" charset="2"/>
              </a:rPr>
              <a:t>p ˅ r) ˄ q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 </a:t>
            </a:r>
            <a:r>
              <a:rPr lang="en-US" sz="2400" dirty="0" smtClean="0">
                <a:sym typeface="Wingdings" pitchFamily="2" charset="2"/>
              </a:rPr>
              <a:t>   =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((p ˅ q) ˄ </a:t>
            </a:r>
            <a:r>
              <a:rPr lang="en-US" sz="2400" dirty="0" smtClean="0">
                <a:solidFill>
                  <a:srgbClr val="FF0000"/>
                </a:solidFill>
              </a:rPr>
              <a:t>¬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en-US" sz="2400" dirty="0" smtClean="0">
                <a:sym typeface="Wingdings" pitchFamily="2" charset="2"/>
              </a:rPr>
              <a:t>) ˅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¬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p ˅ r) ˄ q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   </a:t>
            </a:r>
            <a:r>
              <a:rPr lang="en-US" sz="2400" dirty="0" smtClean="0">
                <a:sym typeface="Wingdings" pitchFamily="2" charset="2"/>
              </a:rPr>
              <a:t>= </a:t>
            </a:r>
            <a:r>
              <a:rPr lang="en-US" sz="2400" dirty="0">
                <a:sym typeface="Wingdings" pitchFamily="2" charset="2"/>
              </a:rPr>
              <a:t>(p </a:t>
            </a:r>
            <a:r>
              <a:rPr lang="en-US" sz="2400" dirty="0" smtClean="0">
                <a:sym typeface="Wingdings" pitchFamily="2" charset="2"/>
              </a:rPr>
              <a:t>˄ </a:t>
            </a:r>
            <a:r>
              <a:rPr lang="en-US" sz="2400" dirty="0"/>
              <a:t>¬</a:t>
            </a:r>
            <a:r>
              <a:rPr lang="en-US" sz="2400" dirty="0" smtClean="0">
                <a:sym typeface="Wingdings" pitchFamily="2" charset="2"/>
              </a:rPr>
              <a:t>r) ˅ (q ˄</a:t>
            </a:r>
            <a:r>
              <a:rPr lang="en-US" sz="2400" dirty="0" smtClean="0"/>
              <a:t> </a:t>
            </a:r>
            <a:r>
              <a:rPr lang="en-US" sz="2400" dirty="0"/>
              <a:t>¬</a:t>
            </a:r>
            <a:r>
              <a:rPr lang="en-US" sz="2400" dirty="0">
                <a:sym typeface="Wingdings" pitchFamily="2" charset="2"/>
              </a:rPr>
              <a:t>r</a:t>
            </a:r>
            <a:r>
              <a:rPr lang="en-US" sz="2400" dirty="0" smtClean="0">
                <a:sym typeface="Wingdings" pitchFamily="2" charset="2"/>
              </a:rPr>
              <a:t>) ˅</a:t>
            </a:r>
            <a:r>
              <a:rPr lang="en-US" sz="2400" dirty="0">
                <a:sym typeface="Wingdings" pitchFamily="2" charset="2"/>
              </a:rPr>
              <a:t> (</a:t>
            </a:r>
            <a:r>
              <a:rPr lang="en-US" sz="2400" dirty="0"/>
              <a:t>¬</a:t>
            </a:r>
            <a:r>
              <a:rPr lang="en-US" sz="2400" dirty="0">
                <a:sym typeface="Wingdings" pitchFamily="2" charset="2"/>
              </a:rPr>
              <a:t>p </a:t>
            </a:r>
            <a:r>
              <a:rPr lang="en-US" sz="2400" dirty="0" smtClean="0">
                <a:sym typeface="Wingdings" pitchFamily="2" charset="2"/>
              </a:rPr>
              <a:t>˄ q) ˅ (r ˄ q)  – DNF 4 cubes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The models of U are the interpretations that evaluate one by one the cubes of DNF as true.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endParaRPr lang="en-US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1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DNF(U) = </a:t>
            </a:r>
            <a:r>
              <a:rPr lang="en-US" sz="2400" dirty="0">
                <a:sym typeface="Wingdings" pitchFamily="2" charset="2"/>
              </a:rPr>
              <a:t>(p ˄ </a:t>
            </a:r>
            <a:r>
              <a:rPr lang="en-US" sz="2400" dirty="0"/>
              <a:t>¬</a:t>
            </a:r>
            <a:r>
              <a:rPr lang="en-US" sz="2400" dirty="0">
                <a:sym typeface="Wingdings" pitchFamily="2" charset="2"/>
              </a:rPr>
              <a:t>r) ˅ (q ˄</a:t>
            </a:r>
            <a:r>
              <a:rPr lang="en-US" sz="2400" dirty="0"/>
              <a:t> ¬</a:t>
            </a:r>
            <a:r>
              <a:rPr lang="en-US" sz="2400" dirty="0">
                <a:sym typeface="Wingdings" pitchFamily="2" charset="2"/>
              </a:rPr>
              <a:t>r) ˅ (</a:t>
            </a:r>
            <a:r>
              <a:rPr lang="en-US" sz="2400" dirty="0"/>
              <a:t>¬</a:t>
            </a:r>
            <a:r>
              <a:rPr lang="en-US" sz="2400" dirty="0">
                <a:sym typeface="Wingdings" pitchFamily="2" charset="2"/>
              </a:rPr>
              <a:t>p ˄ q) ˅ (r ˄ q) </a:t>
            </a:r>
            <a:endParaRPr lang="en-US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Cube “</a:t>
            </a:r>
            <a:r>
              <a:rPr lang="en-US" sz="2400" dirty="0">
                <a:sym typeface="Wingdings" pitchFamily="2" charset="2"/>
              </a:rPr>
              <a:t>p ˄ </a:t>
            </a:r>
            <a:r>
              <a:rPr lang="en-US" sz="2400" dirty="0"/>
              <a:t>¬</a:t>
            </a:r>
            <a:r>
              <a:rPr lang="en-US" sz="2400" dirty="0">
                <a:sym typeface="Wingdings" pitchFamily="2" charset="2"/>
              </a:rPr>
              <a:t>r</a:t>
            </a:r>
            <a:r>
              <a:rPr lang="en-US" sz="2400" dirty="0" smtClean="0">
                <a:sym typeface="Wingdings" pitchFamily="2" charset="2"/>
              </a:rPr>
              <a:t>” </a:t>
            </a:r>
            <a:r>
              <a:rPr lang="en-US" sz="2400" dirty="0">
                <a:sym typeface="Wingdings" pitchFamily="2" charset="2"/>
              </a:rPr>
              <a:t>provides </a:t>
            </a:r>
            <a:r>
              <a:rPr lang="en-US" sz="2400" dirty="0" smtClean="0">
                <a:sym typeface="Wingdings" pitchFamily="2" charset="2"/>
              </a:rPr>
              <a:t>2 </a:t>
            </a:r>
            <a:r>
              <a:rPr lang="en-US" sz="2400" dirty="0">
                <a:sym typeface="Wingdings" pitchFamily="2" charset="2"/>
              </a:rPr>
              <a:t>models: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i1:{p, q, r} -&gt; {T, F} i1(p)=T i1(q)=T i1(r)=F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	i2:{p, q, r} -&gt; {T, F} i2(p)=T i2(q)=F i2(r)=F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Cube “q ˄ </a:t>
            </a:r>
            <a:r>
              <a:rPr lang="en-US" sz="2400" dirty="0" smtClean="0"/>
              <a:t>¬</a:t>
            </a:r>
            <a:r>
              <a:rPr lang="en-US" sz="2400" dirty="0" smtClean="0">
                <a:sym typeface="Wingdings" pitchFamily="2" charset="2"/>
              </a:rPr>
              <a:t>r” provides 1 model: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i3:{p, q, r} -&gt; {T, F} i5(p)=F i5(q)=T i5(r)=F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Cube “</a:t>
            </a:r>
            <a:r>
              <a:rPr lang="en-US" sz="2400" dirty="0" smtClean="0"/>
              <a:t>¬</a:t>
            </a:r>
            <a:r>
              <a:rPr lang="en-US" sz="2400" dirty="0" smtClean="0">
                <a:sym typeface="Wingdings" pitchFamily="2" charset="2"/>
              </a:rPr>
              <a:t>p ˄ q” provides 1 model: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	i4:{p, q, r} -&gt; {T, F} i5(p)=F i5(q)=T i5(r)=T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Cube </a:t>
            </a:r>
            <a:r>
              <a:rPr lang="en-US" sz="2400" dirty="0" smtClean="0">
                <a:sym typeface="Wingdings" pitchFamily="2" charset="2"/>
              </a:rPr>
              <a:t>“</a:t>
            </a:r>
            <a:r>
              <a:rPr lang="en-US" sz="2400" dirty="0">
                <a:sym typeface="Wingdings" pitchFamily="2" charset="2"/>
              </a:rPr>
              <a:t>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˄ q” provides 1 model: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i5:{</a:t>
            </a:r>
            <a:r>
              <a:rPr lang="en-US" sz="2400" dirty="0">
                <a:sym typeface="Wingdings" pitchFamily="2" charset="2"/>
              </a:rPr>
              <a:t>p, q, r} -&gt; {T, F} i5(p</a:t>
            </a:r>
            <a:r>
              <a:rPr lang="en-US" sz="2400" dirty="0" smtClean="0">
                <a:sym typeface="Wingdings" pitchFamily="2" charset="2"/>
              </a:rPr>
              <a:t>)=T </a:t>
            </a:r>
            <a:r>
              <a:rPr lang="en-US" sz="2400" dirty="0">
                <a:sym typeface="Wingdings" pitchFamily="2" charset="2"/>
              </a:rPr>
              <a:t>i5(q)=T i5(r)=T</a:t>
            </a:r>
          </a:p>
          <a:p>
            <a:pPr marL="0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The models of U are the interpretations : i1, i2, i3, i4, i5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i1(U)=i2(U)=i3(U)=i4(U)=i5(U)=T</a:t>
            </a:r>
          </a:p>
          <a:p>
            <a:pPr marL="0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40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r>
              <a:rPr lang="en-US" sz="1400" dirty="0" smtClean="0"/>
              <a:t>Badu Catalin-Ioachim</a:t>
            </a:r>
          </a:p>
          <a:p>
            <a:pPr marL="0" indent="0" algn="r">
              <a:buNone/>
            </a:pPr>
            <a:r>
              <a:rPr lang="en-US" sz="1400" dirty="0" smtClean="0"/>
              <a:t>Group 911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102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712BA7-8759-4FE4-8CA5-91BCBBC8B5E0}"/>
</file>

<file path=customXml/itemProps2.xml><?xml version="1.0" encoding="utf-8"?>
<ds:datastoreItem xmlns:ds="http://schemas.openxmlformats.org/officeDocument/2006/customXml" ds:itemID="{E76F630D-A7FD-4A05-BB94-3AD0C45E70C3}"/>
</file>

<file path=customXml/itemProps3.xml><?xml version="1.0" encoding="utf-8"?>
<ds:datastoreItem xmlns:ds="http://schemas.openxmlformats.org/officeDocument/2006/customXml" ds:itemID="{88EDF058-B5C8-48C4-AF3A-7EDE132A4975}"/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58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Problem Statement</vt:lpstr>
      <vt:lpstr>Theory</vt:lpstr>
      <vt:lpstr>How I solved the problem?</vt:lpstr>
      <vt:lpstr>Solution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Catalin Badu</dc:creator>
  <cp:lastModifiedBy>Catalin Badu</cp:lastModifiedBy>
  <cp:revision>22</cp:revision>
  <dcterms:created xsi:type="dcterms:W3CDTF">2021-10-17T16:51:03Z</dcterms:created>
  <dcterms:modified xsi:type="dcterms:W3CDTF">2021-10-19T15:08:58Z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