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D307E-5E60-4CDC-A8CB-499721A6A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742F9-1835-4115-A020-CDDF37C0E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14908-8ACF-4770-86BF-A921653A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B693-A1AC-45BF-A9B0-70A3F72D0437}" type="datetimeFigureOut">
              <a:rPr lang="ro-RO" smtClean="0"/>
              <a:t>26.10.2021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FF169-AEFF-44D5-914F-C164752E7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3B76A-B158-48AD-BB7D-EE48FB2C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F592-E696-451F-B7B0-8AE59E7C27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4357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FA304-1F62-444E-B380-82585E4C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D8A81-2BBC-4007-94C3-68C16D472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F1A28-6EFA-44BE-AE9A-75758393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B693-A1AC-45BF-A9B0-70A3F72D0437}" type="datetimeFigureOut">
              <a:rPr lang="ro-RO" smtClean="0"/>
              <a:t>26.10.2021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D0814-3C5C-4FE6-9122-F8E37537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B9895-DE5E-4756-A21C-BF9FD5FF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F592-E696-451F-B7B0-8AE59E7C27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2138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227019-1AA8-4ED2-A05C-57E830019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B3E24-53A7-48A3-91E4-0C868FE2F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BD9C2-70E1-44B6-9EE9-310301F4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B693-A1AC-45BF-A9B0-70A3F72D0437}" type="datetimeFigureOut">
              <a:rPr lang="ro-RO" smtClean="0"/>
              <a:t>26.10.2021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1123E-0DC1-4D26-8EEA-CCFCB238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940A6-90C7-4E5E-B0D6-0BBDA5FC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F592-E696-451F-B7B0-8AE59E7C27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2012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D561-0C3D-446F-87B3-90C9DFBD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26DD1-EBD0-4A55-A71D-DCA258F89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8786-D9B3-42DD-B3F8-BF63C19E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B693-A1AC-45BF-A9B0-70A3F72D0437}" type="datetimeFigureOut">
              <a:rPr lang="ro-RO" smtClean="0"/>
              <a:t>26.10.2021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EA8B4-E73A-451B-93E3-B4686BAB0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FEFF3-4785-4BD4-A8F4-A2800C25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F592-E696-451F-B7B0-8AE59E7C27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051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494F7-E92C-4FBB-8B70-401B1320E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51F0A-6399-4632-8591-97391FD58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48CEA-420D-4DC9-A1D3-7FA68A71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B693-A1AC-45BF-A9B0-70A3F72D0437}" type="datetimeFigureOut">
              <a:rPr lang="ro-RO" smtClean="0"/>
              <a:t>26.10.2021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02F1-3DA1-4029-8E1B-D7AA8B69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9FDD6-B81D-4D06-86C6-0D7BE8C0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F592-E696-451F-B7B0-8AE59E7C27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8998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73CD-4144-4A9E-A57B-7A98EDEE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8D690-F87B-465E-A4D4-56FCFB709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3BFF3-E8B0-4F51-9D63-227FD5DEF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5F6A1-4FAB-4E0F-8416-694343A9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B693-A1AC-45BF-A9B0-70A3F72D0437}" type="datetimeFigureOut">
              <a:rPr lang="ro-RO" smtClean="0"/>
              <a:t>26.10.2021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C2EB1-ACD1-4302-ACB5-A6117C38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7F153-5316-4B68-9B9D-F484CEB7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F592-E696-451F-B7B0-8AE59E7C27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3390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D50E-210D-4C15-B6B3-6597C8B0A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E6336-3FFD-4BB6-A713-BD1A30C88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29004-0918-4E17-B4F0-AACB17409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67261F-ED5B-4E4E-805A-FC45AA43E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960E3-74C0-4FA3-BEF7-3AAFCBB20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8772B-5B9C-4CA0-B7C5-753521CE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B693-A1AC-45BF-A9B0-70A3F72D0437}" type="datetimeFigureOut">
              <a:rPr lang="ro-RO" smtClean="0"/>
              <a:t>26.10.2021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EB836E-A8DE-482E-8B43-B4EEE49B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B8151D-F845-4ADA-9E16-754709B1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F592-E696-451F-B7B0-8AE59E7C27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1125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739D-BD17-497D-96EA-B9295DF2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AB2C4-7795-43CC-8568-5F5FF8BC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B693-A1AC-45BF-A9B0-70A3F72D0437}" type="datetimeFigureOut">
              <a:rPr lang="ro-RO" smtClean="0"/>
              <a:t>26.10.2021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BB2E3-DFEE-4908-B458-D0B8415AF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4633A-BC78-44A5-9363-562CF29E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F592-E696-451F-B7B0-8AE59E7C27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8175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FDAE0-2C62-4F72-92F8-C3C8B31B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B693-A1AC-45BF-A9B0-70A3F72D0437}" type="datetimeFigureOut">
              <a:rPr lang="ro-RO" smtClean="0"/>
              <a:t>26.10.2021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4C7BE-6AFA-49D8-A79C-C8BE917C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AD348-B8A7-4402-AFDE-8FA8B700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F592-E696-451F-B7B0-8AE59E7C27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7163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BBF4-1EE8-4AD8-A749-ADB2299BB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5A8CF-7160-450B-8DD0-43F2916D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210FC-A010-470B-90C9-7F736D80C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63091-E030-407F-9F05-29C3FAD77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B693-A1AC-45BF-A9B0-70A3F72D0437}" type="datetimeFigureOut">
              <a:rPr lang="ro-RO" smtClean="0"/>
              <a:t>26.10.2021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7316B-92E5-4E42-85AF-2988023B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C70A0-341A-44EB-AEE2-C588ED14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F592-E696-451F-B7B0-8AE59E7C27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1087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9731-9882-42BD-8053-3B3F273DC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5406DB-9011-492F-BAC1-B9BA082A4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E8623-268E-4851-98B1-A8D93EAF4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55938-BD3A-4762-A85B-162DEDD5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B693-A1AC-45BF-A9B0-70A3F72D0437}" type="datetimeFigureOut">
              <a:rPr lang="ro-RO" smtClean="0"/>
              <a:t>26.10.2021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5B70C-80DC-4CCF-A95D-EA94FD96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F17FF-FCE8-43FD-B82E-8FE1B2ED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F592-E696-451F-B7B0-8AE59E7C27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9861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17DDE-641D-4F21-8585-51EDD9F5B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92045-CA7D-4DBE-9162-2354E5144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2C190-C228-4E42-B94B-3055BD029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AB693-A1AC-45BF-A9B0-70A3F72D0437}" type="datetimeFigureOut">
              <a:rPr lang="ro-RO" smtClean="0"/>
              <a:t>26.10.2021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6010E-559F-4514-8B44-CA1AA18CD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DFBDC-E5B9-428F-8A36-A36311204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3F592-E696-451F-B7B0-8AE59E7C27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8285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D59C-3E3F-401C-994E-EA829A657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Problem statement</a:t>
            </a:r>
            <a:br>
              <a:rPr lang="ro-RO" dirty="0"/>
            </a:b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C7E17-DB1C-4FE1-8F2A-6F9CEBE111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614FD-8630-4C6D-AF1A-617B5D150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71876"/>
            <a:ext cx="12192001" cy="156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6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300F-4FFB-4A0E-9FD2-59B28644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Theoretical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596F4-34B2-430E-95E4-0887654F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2750"/>
            <a:ext cx="10515600" cy="603250"/>
          </a:xfrm>
        </p:spPr>
        <p:txBody>
          <a:bodyPr/>
          <a:lstStyle/>
          <a:p>
            <a:r>
              <a:rPr lang="ro-RO" dirty="0"/>
              <a:t>A clause is a disjunction of a finite number of literals: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C520AE-1A5F-4387-B212-0A0CC2E56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869" y="1690688"/>
            <a:ext cx="2075389" cy="42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25FCDB-EC4E-4CB3-9D49-450D21D9B72B}"/>
              </a:ext>
            </a:extLst>
          </p:cNvPr>
          <p:cNvSpPr txBox="1"/>
          <p:nvPr/>
        </p:nvSpPr>
        <p:spPr>
          <a:xfrm>
            <a:off x="838200" y="2246312"/>
            <a:ext cx="10318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800" dirty="0"/>
              <a:t>A formula is in conjunctive normal form (CNF), if it is written as a conjunction of clauses: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0B68B4-F1FC-401D-B4C5-0A460D233478}"/>
              </a:ext>
            </a:extLst>
          </p:cNvPr>
          <p:cNvSpPr txBox="1"/>
          <p:nvPr/>
        </p:nvSpPr>
        <p:spPr>
          <a:xfrm>
            <a:off x="838200" y="4365853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800" dirty="0"/>
              <a:t>A formula U is called inconsistent if U does not have any model, U si evaluated as false in all interpretations.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A6A285B-76DA-40CA-9BF6-A0A869C57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700" y="2779747"/>
            <a:ext cx="3499780" cy="12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64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E0EA1-9106-4A15-8D12-F08CAB91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Find the equivalent DNF/CNF of the 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1B6B-E283-4691-B974-196B87AED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Normalization algorithm:</a:t>
            </a:r>
          </a:p>
          <a:p>
            <a:pPr marL="0" indent="0">
              <a:buNone/>
            </a:pPr>
            <a:r>
              <a:rPr lang="ro-RO" dirty="0"/>
              <a:t>U1 = (p -&gt; (q -&gt; r)) </a:t>
            </a:r>
            <a:r>
              <a:rPr lang="en-US" dirty="0">
                <a:ea typeface="+mn-lt"/>
                <a:cs typeface="+mn-lt"/>
              </a:rPr>
              <a:t>˄</a:t>
            </a:r>
            <a:r>
              <a:rPr lang="ro-RO" dirty="0">
                <a:ea typeface="+mn-lt"/>
                <a:cs typeface="+mn-lt"/>
              </a:rPr>
              <a:t> ¬((p -&gt; q) -&gt; (p -&gt; r)) (replace -&gt; using U-&gt;V=¬U</a:t>
            </a:r>
            <a:r>
              <a:rPr lang="ro-RO" dirty="0"/>
              <a:t> ˅ V</a:t>
            </a:r>
            <a:r>
              <a:rPr lang="ro-RO" dirty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ro-RO" dirty="0">
                <a:ea typeface="+mn-lt"/>
                <a:cs typeface="+mn-lt"/>
              </a:rPr>
              <a:t>U1 = </a:t>
            </a:r>
            <a:r>
              <a:rPr lang="ro-RO" dirty="0"/>
              <a:t>(</a:t>
            </a:r>
            <a:r>
              <a:rPr lang="ro-RO" dirty="0">
                <a:ea typeface="+mn-lt"/>
                <a:cs typeface="+mn-lt"/>
              </a:rPr>
              <a:t>¬</a:t>
            </a:r>
            <a:r>
              <a:rPr lang="ro-RO" dirty="0"/>
              <a:t>p ˅ (q -&gt; r)) </a:t>
            </a:r>
            <a:r>
              <a:rPr lang="en-US" dirty="0">
                <a:ea typeface="+mn-lt"/>
                <a:cs typeface="+mn-lt"/>
              </a:rPr>
              <a:t>˄</a:t>
            </a:r>
            <a:r>
              <a:rPr lang="ro-RO" dirty="0">
                <a:ea typeface="+mn-lt"/>
                <a:cs typeface="+mn-lt"/>
              </a:rPr>
              <a:t> ¬(¬(p -&gt; q) </a:t>
            </a:r>
            <a:r>
              <a:rPr lang="ro-RO" dirty="0"/>
              <a:t>˅</a:t>
            </a:r>
            <a:r>
              <a:rPr lang="ro-RO" dirty="0">
                <a:ea typeface="+mn-lt"/>
                <a:cs typeface="+mn-lt"/>
              </a:rPr>
              <a:t> (p -&gt; r))</a:t>
            </a:r>
          </a:p>
          <a:p>
            <a:pPr marL="0" indent="0">
              <a:buNone/>
            </a:pPr>
            <a:r>
              <a:rPr lang="ro-RO" dirty="0">
                <a:ea typeface="+mn-lt"/>
                <a:cs typeface="+mn-lt"/>
              </a:rPr>
              <a:t>U1 = </a:t>
            </a:r>
            <a:r>
              <a:rPr lang="ro-RO" dirty="0"/>
              <a:t>(</a:t>
            </a:r>
            <a:r>
              <a:rPr lang="ro-RO" dirty="0">
                <a:ea typeface="+mn-lt"/>
                <a:cs typeface="+mn-lt"/>
              </a:rPr>
              <a:t>¬</a:t>
            </a:r>
            <a:r>
              <a:rPr lang="ro-RO" dirty="0"/>
              <a:t>p ˅ (</a:t>
            </a:r>
            <a:r>
              <a:rPr lang="ro-RO" dirty="0">
                <a:ea typeface="+mn-lt"/>
                <a:cs typeface="+mn-lt"/>
              </a:rPr>
              <a:t>¬</a:t>
            </a:r>
            <a:r>
              <a:rPr lang="ro-RO" dirty="0"/>
              <a:t>q ˅ r)) </a:t>
            </a:r>
            <a:r>
              <a:rPr lang="en-US" dirty="0">
                <a:ea typeface="+mn-lt"/>
                <a:cs typeface="+mn-lt"/>
              </a:rPr>
              <a:t>˄</a:t>
            </a:r>
            <a:r>
              <a:rPr lang="ro-RO" dirty="0">
                <a:ea typeface="+mn-lt"/>
                <a:cs typeface="+mn-lt"/>
              </a:rPr>
              <a:t> ¬(¬(¬p </a:t>
            </a:r>
            <a:r>
              <a:rPr lang="ro-RO" dirty="0"/>
              <a:t>˅</a:t>
            </a:r>
            <a:r>
              <a:rPr lang="ro-RO" dirty="0">
                <a:ea typeface="+mn-lt"/>
                <a:cs typeface="+mn-lt"/>
              </a:rPr>
              <a:t> q) </a:t>
            </a:r>
            <a:r>
              <a:rPr lang="ro-RO" dirty="0"/>
              <a:t>˅</a:t>
            </a:r>
            <a:r>
              <a:rPr lang="ro-RO" dirty="0">
                <a:ea typeface="+mn-lt"/>
                <a:cs typeface="+mn-lt"/>
              </a:rPr>
              <a:t> (¬p </a:t>
            </a:r>
            <a:r>
              <a:rPr lang="ro-RO" dirty="0"/>
              <a:t>˅</a:t>
            </a:r>
            <a:r>
              <a:rPr lang="ro-RO" dirty="0">
                <a:ea typeface="+mn-lt"/>
                <a:cs typeface="+mn-lt"/>
              </a:rPr>
              <a:t> r))</a:t>
            </a:r>
          </a:p>
          <a:p>
            <a:pPr marL="0" indent="0">
              <a:buNone/>
            </a:pPr>
            <a:r>
              <a:rPr lang="ro-RO" dirty="0">
                <a:ea typeface="+mn-lt"/>
                <a:cs typeface="+mn-lt"/>
              </a:rPr>
              <a:t>U1 = </a:t>
            </a:r>
            <a:r>
              <a:rPr lang="ro-RO" dirty="0"/>
              <a:t>(</a:t>
            </a:r>
            <a:r>
              <a:rPr lang="ro-RO" dirty="0">
                <a:ea typeface="+mn-lt"/>
                <a:cs typeface="+mn-lt"/>
              </a:rPr>
              <a:t>¬</a:t>
            </a:r>
            <a:r>
              <a:rPr lang="ro-RO" dirty="0"/>
              <a:t>p ˅ </a:t>
            </a:r>
            <a:r>
              <a:rPr lang="ro-RO" dirty="0">
                <a:ea typeface="+mn-lt"/>
                <a:cs typeface="+mn-lt"/>
              </a:rPr>
              <a:t>¬</a:t>
            </a:r>
            <a:r>
              <a:rPr lang="ro-RO" dirty="0"/>
              <a:t>q ˅ r) </a:t>
            </a:r>
            <a:r>
              <a:rPr lang="en-US" dirty="0">
                <a:ea typeface="+mn-lt"/>
                <a:cs typeface="+mn-lt"/>
              </a:rPr>
              <a:t>˄</a:t>
            </a:r>
            <a:r>
              <a:rPr lang="ro-RO" dirty="0">
                <a:ea typeface="+mn-lt"/>
                <a:cs typeface="+mn-lt"/>
              </a:rPr>
              <a:t> ¬((p </a:t>
            </a:r>
            <a:r>
              <a:rPr lang="en-US" dirty="0">
                <a:ea typeface="+mn-lt"/>
                <a:cs typeface="+mn-lt"/>
              </a:rPr>
              <a:t>˄</a:t>
            </a:r>
            <a:r>
              <a:rPr lang="ro-RO" dirty="0">
                <a:ea typeface="+mn-lt"/>
                <a:cs typeface="+mn-lt"/>
              </a:rPr>
              <a:t> ¬q) </a:t>
            </a:r>
            <a:r>
              <a:rPr lang="ro-RO" dirty="0"/>
              <a:t>˅</a:t>
            </a:r>
            <a:r>
              <a:rPr lang="ro-RO" dirty="0">
                <a:ea typeface="+mn-lt"/>
                <a:cs typeface="+mn-lt"/>
              </a:rPr>
              <a:t> (¬p </a:t>
            </a:r>
            <a:r>
              <a:rPr lang="ro-RO" dirty="0"/>
              <a:t>˅</a:t>
            </a:r>
            <a:r>
              <a:rPr lang="ro-RO" dirty="0">
                <a:ea typeface="+mn-lt"/>
                <a:cs typeface="+mn-lt"/>
              </a:rPr>
              <a:t> r)) (De Morgan’s)</a:t>
            </a:r>
          </a:p>
          <a:p>
            <a:pPr marL="0" indent="0">
              <a:buNone/>
            </a:pPr>
            <a:r>
              <a:rPr lang="ro-RO" dirty="0">
                <a:ea typeface="+mn-lt"/>
                <a:cs typeface="+mn-lt"/>
              </a:rPr>
              <a:t>U1 = </a:t>
            </a:r>
            <a:r>
              <a:rPr lang="ro-RO" dirty="0"/>
              <a:t>(</a:t>
            </a:r>
            <a:r>
              <a:rPr lang="ro-RO" dirty="0">
                <a:ea typeface="+mn-lt"/>
                <a:cs typeface="+mn-lt"/>
              </a:rPr>
              <a:t>¬</a:t>
            </a:r>
            <a:r>
              <a:rPr lang="ro-RO" dirty="0"/>
              <a:t>p ˅ </a:t>
            </a:r>
            <a:r>
              <a:rPr lang="ro-RO" dirty="0">
                <a:ea typeface="+mn-lt"/>
                <a:cs typeface="+mn-lt"/>
              </a:rPr>
              <a:t>¬</a:t>
            </a:r>
            <a:r>
              <a:rPr lang="ro-RO" dirty="0"/>
              <a:t>q ˅ r) </a:t>
            </a:r>
            <a:r>
              <a:rPr lang="en-US" dirty="0">
                <a:ea typeface="+mn-lt"/>
                <a:cs typeface="+mn-lt"/>
              </a:rPr>
              <a:t>˄</a:t>
            </a:r>
            <a:r>
              <a:rPr lang="ro-RO" dirty="0">
                <a:ea typeface="+mn-lt"/>
                <a:cs typeface="+mn-lt"/>
              </a:rPr>
              <a:t> ¬ (p </a:t>
            </a:r>
            <a:r>
              <a:rPr lang="en-US" dirty="0">
                <a:ea typeface="+mn-lt"/>
                <a:cs typeface="+mn-lt"/>
              </a:rPr>
              <a:t>˄</a:t>
            </a:r>
            <a:r>
              <a:rPr lang="ro-RO" dirty="0">
                <a:ea typeface="+mn-lt"/>
                <a:cs typeface="+mn-lt"/>
              </a:rPr>
              <a:t> ¬q) </a:t>
            </a:r>
            <a:r>
              <a:rPr lang="en-US" dirty="0">
                <a:ea typeface="+mn-lt"/>
                <a:cs typeface="+mn-lt"/>
              </a:rPr>
              <a:t>˄</a:t>
            </a:r>
            <a:r>
              <a:rPr lang="ro-RO" dirty="0">
                <a:ea typeface="+mn-lt"/>
                <a:cs typeface="+mn-lt"/>
              </a:rPr>
              <a:t> ¬ (¬p </a:t>
            </a:r>
            <a:r>
              <a:rPr lang="ro-RO" dirty="0"/>
              <a:t>˅</a:t>
            </a:r>
            <a:r>
              <a:rPr lang="ro-RO" dirty="0">
                <a:ea typeface="+mn-lt"/>
                <a:cs typeface="+mn-lt"/>
              </a:rPr>
              <a:t> r)</a:t>
            </a:r>
          </a:p>
          <a:p>
            <a:pPr marL="0" indent="0">
              <a:buNone/>
            </a:pPr>
            <a:r>
              <a:rPr lang="ro-RO" dirty="0">
                <a:ea typeface="+mn-lt"/>
                <a:cs typeface="+mn-lt"/>
              </a:rPr>
              <a:t>U1 = </a:t>
            </a:r>
            <a:r>
              <a:rPr lang="ro-RO" dirty="0"/>
              <a:t>(</a:t>
            </a:r>
            <a:r>
              <a:rPr lang="ro-RO" dirty="0">
                <a:ea typeface="+mn-lt"/>
                <a:cs typeface="+mn-lt"/>
              </a:rPr>
              <a:t>¬</a:t>
            </a:r>
            <a:r>
              <a:rPr lang="ro-RO" dirty="0"/>
              <a:t>p ˅ </a:t>
            </a:r>
            <a:r>
              <a:rPr lang="ro-RO" dirty="0">
                <a:ea typeface="+mn-lt"/>
                <a:cs typeface="+mn-lt"/>
              </a:rPr>
              <a:t>¬</a:t>
            </a:r>
            <a:r>
              <a:rPr lang="ro-RO" dirty="0"/>
              <a:t>q ˅ r) </a:t>
            </a:r>
            <a:r>
              <a:rPr lang="en-US" dirty="0">
                <a:ea typeface="+mn-lt"/>
                <a:cs typeface="+mn-lt"/>
              </a:rPr>
              <a:t>˄</a:t>
            </a:r>
            <a:r>
              <a:rPr lang="ro-RO" dirty="0">
                <a:ea typeface="+mn-lt"/>
                <a:cs typeface="+mn-lt"/>
              </a:rPr>
              <a:t> (¬p </a:t>
            </a:r>
            <a:r>
              <a:rPr lang="ro-RO" dirty="0"/>
              <a:t>˅</a:t>
            </a:r>
            <a:r>
              <a:rPr lang="ro-RO" dirty="0">
                <a:ea typeface="+mn-lt"/>
                <a:cs typeface="+mn-lt"/>
              </a:rPr>
              <a:t> q) </a:t>
            </a:r>
            <a:r>
              <a:rPr lang="en-US" dirty="0">
                <a:ea typeface="+mn-lt"/>
                <a:cs typeface="+mn-lt"/>
              </a:rPr>
              <a:t>˄</a:t>
            </a:r>
            <a:r>
              <a:rPr lang="ro-RO" dirty="0">
                <a:ea typeface="+mn-lt"/>
                <a:cs typeface="+mn-lt"/>
              </a:rPr>
              <a:t> (p </a:t>
            </a:r>
            <a:r>
              <a:rPr lang="en-US" dirty="0">
                <a:ea typeface="+mn-lt"/>
                <a:cs typeface="+mn-lt"/>
              </a:rPr>
              <a:t>˄</a:t>
            </a:r>
            <a:r>
              <a:rPr lang="ro-RO" dirty="0">
                <a:ea typeface="+mn-lt"/>
                <a:cs typeface="+mn-lt"/>
              </a:rPr>
              <a:t> ¬r)</a:t>
            </a:r>
          </a:p>
          <a:p>
            <a:pPr marL="0" indent="0">
              <a:buNone/>
            </a:pPr>
            <a:r>
              <a:rPr lang="ro-RO" dirty="0">
                <a:ea typeface="+mn-lt"/>
                <a:cs typeface="+mn-lt"/>
              </a:rPr>
              <a:t>U1 = </a:t>
            </a:r>
            <a:r>
              <a:rPr lang="ro-RO" dirty="0"/>
              <a:t>(</a:t>
            </a:r>
            <a:r>
              <a:rPr lang="ro-RO" dirty="0">
                <a:ea typeface="+mn-lt"/>
                <a:cs typeface="+mn-lt"/>
              </a:rPr>
              <a:t>¬</a:t>
            </a:r>
            <a:r>
              <a:rPr lang="ro-RO" dirty="0"/>
              <a:t>p ˅ </a:t>
            </a:r>
            <a:r>
              <a:rPr lang="ro-RO" dirty="0">
                <a:ea typeface="+mn-lt"/>
                <a:cs typeface="+mn-lt"/>
              </a:rPr>
              <a:t>¬</a:t>
            </a:r>
            <a:r>
              <a:rPr lang="ro-RO" dirty="0"/>
              <a:t>q ˅ r) </a:t>
            </a:r>
            <a:r>
              <a:rPr lang="en-US" dirty="0">
                <a:ea typeface="+mn-lt"/>
                <a:cs typeface="+mn-lt"/>
              </a:rPr>
              <a:t>˄</a:t>
            </a:r>
            <a:r>
              <a:rPr lang="ro-RO" dirty="0">
                <a:ea typeface="+mn-lt"/>
                <a:cs typeface="+mn-lt"/>
              </a:rPr>
              <a:t> (¬p </a:t>
            </a:r>
            <a:r>
              <a:rPr lang="ro-RO" dirty="0"/>
              <a:t>˅</a:t>
            </a:r>
            <a:r>
              <a:rPr lang="ro-RO" dirty="0">
                <a:ea typeface="+mn-lt"/>
                <a:cs typeface="+mn-lt"/>
              </a:rPr>
              <a:t> q) </a:t>
            </a:r>
            <a:r>
              <a:rPr lang="en-US" dirty="0">
                <a:ea typeface="+mn-lt"/>
                <a:cs typeface="+mn-lt"/>
              </a:rPr>
              <a:t>˄</a:t>
            </a:r>
            <a:r>
              <a:rPr lang="ro-RO" dirty="0">
                <a:ea typeface="+mn-lt"/>
                <a:cs typeface="+mn-lt"/>
              </a:rPr>
              <a:t> p </a:t>
            </a:r>
            <a:r>
              <a:rPr lang="en-US" dirty="0">
                <a:ea typeface="+mn-lt"/>
                <a:cs typeface="+mn-lt"/>
              </a:rPr>
              <a:t>˄</a:t>
            </a:r>
            <a:r>
              <a:rPr lang="ro-RO" dirty="0">
                <a:ea typeface="+mn-lt"/>
                <a:cs typeface="+mn-lt"/>
              </a:rPr>
              <a:t> ¬r</a:t>
            </a:r>
          </a:p>
          <a:p>
            <a:pPr marL="0" indent="0">
              <a:buNone/>
            </a:pPr>
            <a:endParaRPr lang="ro-RO" dirty="0">
              <a:ea typeface="+mn-lt"/>
              <a:cs typeface="+mn-lt"/>
            </a:endParaRPr>
          </a:p>
          <a:p>
            <a:pPr marL="0" indent="0">
              <a:buNone/>
            </a:pPr>
            <a:endParaRPr lang="ro-RO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917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8BBE-AE9B-468D-8A10-9B453181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F8853-E601-4AFE-A332-99C04C20E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U1 = p </a:t>
            </a:r>
            <a:r>
              <a:rPr lang="en-US" dirty="0">
                <a:ea typeface="+mn-lt"/>
                <a:cs typeface="+mn-lt"/>
              </a:rPr>
              <a:t>˄</a:t>
            </a:r>
            <a:r>
              <a:rPr lang="ro-RO" dirty="0"/>
              <a:t> (</a:t>
            </a:r>
            <a:r>
              <a:rPr lang="ro-RO" dirty="0">
                <a:ea typeface="+mn-lt"/>
                <a:cs typeface="+mn-lt"/>
              </a:rPr>
              <a:t>¬</a:t>
            </a:r>
            <a:r>
              <a:rPr lang="ro-RO" dirty="0"/>
              <a:t>p ˅ </a:t>
            </a:r>
            <a:r>
              <a:rPr lang="ro-RO" dirty="0">
                <a:ea typeface="+mn-lt"/>
                <a:cs typeface="+mn-lt"/>
              </a:rPr>
              <a:t>¬</a:t>
            </a:r>
            <a:r>
              <a:rPr lang="ro-RO" dirty="0"/>
              <a:t>q ˅ r) </a:t>
            </a:r>
            <a:r>
              <a:rPr lang="en-US" dirty="0">
                <a:ea typeface="+mn-lt"/>
                <a:cs typeface="+mn-lt"/>
              </a:rPr>
              <a:t>˄</a:t>
            </a:r>
            <a:r>
              <a:rPr lang="ro-RO" dirty="0">
                <a:ea typeface="+mn-lt"/>
                <a:cs typeface="+mn-lt"/>
              </a:rPr>
              <a:t> (¬p </a:t>
            </a:r>
            <a:r>
              <a:rPr lang="ro-RO" dirty="0"/>
              <a:t>˅</a:t>
            </a:r>
            <a:r>
              <a:rPr lang="ro-RO" dirty="0">
                <a:ea typeface="+mn-lt"/>
                <a:cs typeface="+mn-lt"/>
              </a:rPr>
              <a:t> q) </a:t>
            </a:r>
            <a:r>
              <a:rPr lang="en-US" dirty="0">
                <a:ea typeface="+mn-lt"/>
                <a:cs typeface="+mn-lt"/>
              </a:rPr>
              <a:t>˄</a:t>
            </a:r>
            <a:r>
              <a:rPr lang="ro-RO" dirty="0">
                <a:ea typeface="+mn-lt"/>
                <a:cs typeface="+mn-lt"/>
              </a:rPr>
              <a:t> ¬r (distribution)</a:t>
            </a:r>
          </a:p>
          <a:p>
            <a:r>
              <a:rPr lang="ro-RO" dirty="0">
                <a:ea typeface="+mn-lt"/>
                <a:cs typeface="+mn-lt"/>
              </a:rPr>
              <a:t>U1 = </a:t>
            </a:r>
            <a:r>
              <a:rPr lang="ro-RO" dirty="0"/>
              <a:t>p </a:t>
            </a:r>
            <a:r>
              <a:rPr lang="en-US" dirty="0">
                <a:ea typeface="+mn-lt"/>
                <a:cs typeface="+mn-lt"/>
              </a:rPr>
              <a:t>˄</a:t>
            </a:r>
            <a:r>
              <a:rPr lang="ro-RO" dirty="0"/>
              <a:t> (</a:t>
            </a:r>
            <a:r>
              <a:rPr lang="ro-RO" dirty="0">
                <a:ea typeface="+mn-lt"/>
                <a:cs typeface="+mn-lt"/>
              </a:rPr>
              <a:t>¬</a:t>
            </a:r>
            <a:r>
              <a:rPr lang="ro-RO" dirty="0"/>
              <a:t>q ˅ r) </a:t>
            </a:r>
            <a:r>
              <a:rPr lang="en-US" dirty="0">
                <a:ea typeface="+mn-lt"/>
                <a:cs typeface="+mn-lt"/>
              </a:rPr>
              <a:t>˄</a:t>
            </a:r>
            <a:r>
              <a:rPr lang="ro-RO" dirty="0">
                <a:ea typeface="+mn-lt"/>
                <a:cs typeface="+mn-lt"/>
              </a:rPr>
              <a:t> (¬p </a:t>
            </a:r>
            <a:r>
              <a:rPr lang="ro-RO" dirty="0"/>
              <a:t>˅</a:t>
            </a:r>
            <a:r>
              <a:rPr lang="ro-RO" dirty="0">
                <a:ea typeface="+mn-lt"/>
                <a:cs typeface="+mn-lt"/>
              </a:rPr>
              <a:t> q) </a:t>
            </a:r>
            <a:r>
              <a:rPr lang="en-US" dirty="0">
                <a:ea typeface="+mn-lt"/>
                <a:cs typeface="+mn-lt"/>
              </a:rPr>
              <a:t>˄</a:t>
            </a:r>
            <a:r>
              <a:rPr lang="ro-RO" dirty="0">
                <a:ea typeface="+mn-lt"/>
                <a:cs typeface="+mn-lt"/>
              </a:rPr>
              <a:t> ¬r</a:t>
            </a:r>
          </a:p>
          <a:p>
            <a:r>
              <a:rPr lang="ro-RO" dirty="0">
                <a:ea typeface="+mn-lt"/>
                <a:cs typeface="+mn-lt"/>
              </a:rPr>
              <a:t>U1 = </a:t>
            </a:r>
            <a:r>
              <a:rPr lang="ro-RO" dirty="0"/>
              <a:t>p </a:t>
            </a:r>
            <a:r>
              <a:rPr lang="en-US" dirty="0">
                <a:ea typeface="+mn-lt"/>
                <a:cs typeface="+mn-lt"/>
              </a:rPr>
              <a:t>˄</a:t>
            </a:r>
            <a:r>
              <a:rPr lang="ro-RO" dirty="0">
                <a:ea typeface="+mn-lt"/>
                <a:cs typeface="+mn-lt"/>
              </a:rPr>
              <a:t> (¬p </a:t>
            </a:r>
            <a:r>
              <a:rPr lang="ro-RO" dirty="0"/>
              <a:t>˅</a:t>
            </a:r>
            <a:r>
              <a:rPr lang="ro-RO" dirty="0">
                <a:ea typeface="+mn-lt"/>
                <a:cs typeface="+mn-lt"/>
              </a:rPr>
              <a:t> q) </a:t>
            </a:r>
            <a:r>
              <a:rPr lang="en-US" dirty="0">
                <a:ea typeface="+mn-lt"/>
                <a:cs typeface="+mn-lt"/>
              </a:rPr>
              <a:t>˄</a:t>
            </a:r>
            <a:r>
              <a:rPr lang="ro-RO" dirty="0"/>
              <a:t> (</a:t>
            </a:r>
            <a:r>
              <a:rPr lang="ro-RO" dirty="0">
                <a:ea typeface="+mn-lt"/>
                <a:cs typeface="+mn-lt"/>
              </a:rPr>
              <a:t>¬</a:t>
            </a:r>
            <a:r>
              <a:rPr lang="ro-RO" dirty="0"/>
              <a:t>q ˅ r) </a:t>
            </a:r>
            <a:r>
              <a:rPr lang="en-US" dirty="0">
                <a:ea typeface="+mn-lt"/>
                <a:cs typeface="+mn-lt"/>
              </a:rPr>
              <a:t>˄</a:t>
            </a:r>
            <a:r>
              <a:rPr lang="ro-RO" dirty="0">
                <a:ea typeface="+mn-lt"/>
                <a:cs typeface="+mn-lt"/>
              </a:rPr>
              <a:t> ¬r</a:t>
            </a:r>
          </a:p>
          <a:p>
            <a:r>
              <a:rPr lang="ro-RO" dirty="0">
                <a:ea typeface="+mn-lt"/>
                <a:cs typeface="+mn-lt"/>
              </a:rPr>
              <a:t>U1 = p </a:t>
            </a:r>
            <a:r>
              <a:rPr lang="en-US" dirty="0">
                <a:ea typeface="+mn-lt"/>
                <a:cs typeface="+mn-lt"/>
              </a:rPr>
              <a:t>˄</a:t>
            </a:r>
            <a:r>
              <a:rPr lang="ro-RO" dirty="0">
                <a:ea typeface="+mn-lt"/>
                <a:cs typeface="+mn-lt"/>
              </a:rPr>
              <a:t> q </a:t>
            </a:r>
            <a:r>
              <a:rPr lang="en-US" dirty="0">
                <a:ea typeface="+mn-lt"/>
                <a:cs typeface="+mn-lt"/>
              </a:rPr>
              <a:t>˄</a:t>
            </a:r>
            <a:r>
              <a:rPr lang="ro-RO" dirty="0"/>
              <a:t> (</a:t>
            </a:r>
            <a:r>
              <a:rPr lang="ro-RO" dirty="0">
                <a:ea typeface="+mn-lt"/>
                <a:cs typeface="+mn-lt"/>
              </a:rPr>
              <a:t>¬</a:t>
            </a:r>
            <a:r>
              <a:rPr lang="ro-RO" dirty="0"/>
              <a:t>q ˅ r) </a:t>
            </a:r>
            <a:r>
              <a:rPr lang="en-US" dirty="0">
                <a:ea typeface="+mn-lt"/>
                <a:cs typeface="+mn-lt"/>
              </a:rPr>
              <a:t>˄</a:t>
            </a:r>
            <a:r>
              <a:rPr lang="ro-RO" dirty="0">
                <a:ea typeface="+mn-lt"/>
                <a:cs typeface="+mn-lt"/>
              </a:rPr>
              <a:t> ¬r (distribution)</a:t>
            </a:r>
          </a:p>
          <a:p>
            <a:r>
              <a:rPr lang="ro-RO" dirty="0"/>
              <a:t>U1 = </a:t>
            </a:r>
            <a:r>
              <a:rPr lang="ro-RO" dirty="0">
                <a:ea typeface="+mn-lt"/>
                <a:cs typeface="+mn-lt"/>
              </a:rPr>
              <a:t>p </a:t>
            </a:r>
            <a:r>
              <a:rPr lang="en-US" dirty="0">
                <a:ea typeface="+mn-lt"/>
                <a:cs typeface="+mn-lt"/>
              </a:rPr>
              <a:t>˄</a:t>
            </a:r>
            <a:r>
              <a:rPr lang="ro-RO" dirty="0">
                <a:ea typeface="+mn-lt"/>
                <a:cs typeface="+mn-lt"/>
              </a:rPr>
              <a:t> q </a:t>
            </a:r>
            <a:r>
              <a:rPr lang="en-US" dirty="0">
                <a:ea typeface="+mn-lt"/>
                <a:cs typeface="+mn-lt"/>
              </a:rPr>
              <a:t>˄</a:t>
            </a:r>
            <a:r>
              <a:rPr lang="ro-RO" dirty="0"/>
              <a:t> r </a:t>
            </a:r>
            <a:r>
              <a:rPr lang="en-US" dirty="0">
                <a:ea typeface="+mn-lt"/>
                <a:cs typeface="+mn-lt"/>
              </a:rPr>
              <a:t>˄</a:t>
            </a:r>
            <a:r>
              <a:rPr lang="ro-RO" dirty="0">
                <a:ea typeface="+mn-lt"/>
                <a:cs typeface="+mn-lt"/>
              </a:rPr>
              <a:t> ¬r</a:t>
            </a:r>
          </a:p>
          <a:p>
            <a:r>
              <a:rPr lang="ro-RO" dirty="0">
                <a:ea typeface="+mn-lt"/>
                <a:cs typeface="+mn-lt"/>
              </a:rPr>
              <a:t>U1 = p </a:t>
            </a:r>
            <a:r>
              <a:rPr lang="en-US" dirty="0">
                <a:ea typeface="+mn-lt"/>
                <a:cs typeface="+mn-lt"/>
              </a:rPr>
              <a:t>˄</a:t>
            </a:r>
            <a:r>
              <a:rPr lang="ro-RO" dirty="0">
                <a:ea typeface="+mn-lt"/>
                <a:cs typeface="+mn-lt"/>
              </a:rPr>
              <a:t> q </a:t>
            </a:r>
            <a:r>
              <a:rPr lang="en-US" dirty="0">
                <a:ea typeface="+mn-lt"/>
                <a:cs typeface="+mn-lt"/>
              </a:rPr>
              <a:t>˄</a:t>
            </a:r>
            <a:r>
              <a:rPr lang="ro-RO" dirty="0"/>
              <a:t> 0</a:t>
            </a:r>
          </a:p>
          <a:p>
            <a:r>
              <a:rPr lang="ro-RO" dirty="0">
                <a:ea typeface="+mn-lt"/>
                <a:cs typeface="+mn-lt"/>
              </a:rPr>
              <a:t>U1 = 0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06127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8F3A-808D-4D7B-B04C-6716EF8D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194A-FBB0-4298-960D-9C4AABE64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U1 is false for all interpretations, so U1 is inconsistent</a:t>
            </a:r>
          </a:p>
        </p:txBody>
      </p:sp>
    </p:spTree>
    <p:extLst>
      <p:ext uri="{BB962C8B-B14F-4D97-AF65-F5344CB8AC3E}">
        <p14:creationId xmlns:p14="http://schemas.microsoft.com/office/powerpoint/2010/main" val="2819068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8F668B-D8C1-4DE7-9F62-853C9F044AEA}"/>
</file>

<file path=customXml/itemProps2.xml><?xml version="1.0" encoding="utf-8"?>
<ds:datastoreItem xmlns:ds="http://schemas.openxmlformats.org/officeDocument/2006/customXml" ds:itemID="{812AD479-69E1-4F54-BB51-297391126D74}"/>
</file>

<file path=customXml/itemProps3.xml><?xml version="1.0" encoding="utf-8"?>
<ds:datastoreItem xmlns:ds="http://schemas.openxmlformats.org/officeDocument/2006/customXml" ds:itemID="{CC2575B4-E6E4-46D3-AA97-3E81D151EBFD}"/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355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Problem statement </vt:lpstr>
      <vt:lpstr>Theoretical results</vt:lpstr>
      <vt:lpstr>Find the equivalent DNF/CNF of the formula</vt:lpstr>
      <vt:lpstr>PowerPoint Presentation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Andrei</dc:creator>
  <cp:lastModifiedBy>Andrei</cp:lastModifiedBy>
  <cp:revision>15</cp:revision>
  <dcterms:created xsi:type="dcterms:W3CDTF">2021-10-18T16:41:40Z</dcterms:created>
  <dcterms:modified xsi:type="dcterms:W3CDTF">2021-10-26T13:13:11Z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