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89ED0-6EDB-4FAB-8EA2-BA3DAA9224A4}" v="1044" dt="2021-10-24T20:23:52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4740"/>
            <a:ext cx="9144000" cy="1079261"/>
          </a:xfrm>
        </p:spPr>
        <p:txBody>
          <a:bodyPr>
            <a:normAutofit/>
          </a:bodyPr>
          <a:lstStyle/>
          <a:p>
            <a:r>
              <a:rPr lang="en-US" sz="7200" b="1" dirty="0">
                <a:cs typeface="Calibri Light"/>
              </a:rPr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8605"/>
            <a:ext cx="9144000" cy="4099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u="sng">
                <a:cs typeface="Calibri" panose="020F0502020204030204"/>
              </a:rPr>
              <a:t>Exercise 8.1</a:t>
            </a:r>
            <a:r>
              <a:rPr lang="en-US" sz="4000">
                <a:cs typeface="Calibri" panose="020F0502020204030204"/>
              </a:rPr>
              <a:t>: </a:t>
            </a:r>
            <a:endParaRPr lang="en-US" sz="4000">
              <a:ea typeface="+mn-lt"/>
              <a:cs typeface="+mn-lt"/>
            </a:endParaRPr>
          </a:p>
          <a:p>
            <a:pPr algn="l"/>
            <a:r>
              <a:rPr lang="en-US" sz="3200" dirty="0">
                <a:ea typeface="+mn-lt"/>
                <a:cs typeface="+mn-lt"/>
              </a:rPr>
              <a:t>     </a:t>
            </a:r>
          </a:p>
          <a:p>
            <a:pPr algn="l"/>
            <a:r>
              <a:rPr lang="en-US" sz="3200">
                <a:ea typeface="+mn-lt"/>
                <a:cs typeface="+mn-lt"/>
              </a:rPr>
              <a:t>     Write all the anti-models of the following formula </a:t>
            </a:r>
            <a:r>
              <a:rPr lang="en-US" sz="3200" dirty="0">
                <a:ea typeface="+mn-lt"/>
                <a:cs typeface="+mn-lt"/>
              </a:rPr>
              <a:t>using CNF:</a:t>
            </a:r>
            <a:endParaRPr lang="en-US" sz="3200">
              <a:cs typeface="Calibri" panose="020F0502020204030204"/>
            </a:endParaRPr>
          </a:p>
          <a:p>
            <a:pPr algn="l"/>
            <a:endParaRPr lang="en-US" sz="3200" dirty="0">
              <a:cs typeface="Calibri" panose="020F0502020204030204"/>
            </a:endParaRPr>
          </a:p>
          <a:p>
            <a:r>
              <a:rPr lang="en-US" sz="4000">
                <a:cs typeface="Calibri" panose="020F0502020204030204"/>
              </a:rPr>
              <a:t>U</a:t>
            </a:r>
            <a:r>
              <a:rPr lang="en-US" sz="4000">
                <a:ea typeface="+mn-lt"/>
                <a:cs typeface="+mn-lt"/>
              </a:rPr>
              <a:t> ≡</a:t>
            </a:r>
            <a:r>
              <a:rPr lang="en-US" sz="4000">
                <a:cs typeface="Calibri" panose="020F0502020204030204"/>
              </a:rPr>
              <a:t> (</a:t>
            </a:r>
            <a:r>
              <a:rPr lang="en-US" sz="4000">
                <a:ea typeface="+mn-lt"/>
                <a:cs typeface="+mn-lt"/>
              </a:rPr>
              <a:t>q∧</a:t>
            </a:r>
            <a:r>
              <a:rPr lang="en-US" sz="4000">
                <a:cs typeface="Calibri" panose="020F0502020204030204"/>
              </a:rPr>
              <a:t>r</a:t>
            </a:r>
            <a:r>
              <a:rPr lang="en-US" sz="4000">
                <a:ea typeface="+mn-lt"/>
                <a:cs typeface="+mn-lt"/>
              </a:rPr>
              <a:t>→</a:t>
            </a:r>
            <a:r>
              <a:rPr lang="en-US" sz="4000">
                <a:cs typeface="Calibri" panose="020F0502020204030204"/>
              </a:rPr>
              <a:t>p)</a:t>
            </a:r>
            <a:r>
              <a:rPr lang="en-US" sz="4000">
                <a:ea typeface="+mn-lt"/>
                <a:cs typeface="+mn-lt"/>
              </a:rPr>
              <a:t>→</a:t>
            </a:r>
            <a:r>
              <a:rPr lang="en-US" sz="4000">
                <a:cs typeface="Calibri" panose="020F0502020204030204"/>
              </a:rPr>
              <a:t>(</a:t>
            </a:r>
            <a:r>
              <a:rPr lang="en-US" sz="4000">
                <a:ea typeface="+mn-lt"/>
                <a:cs typeface="+mn-lt"/>
              </a:rPr>
              <a:t>p→</a:t>
            </a:r>
            <a:r>
              <a:rPr lang="en-US" sz="4000">
                <a:cs typeface="Calibri" panose="020F0502020204030204"/>
              </a:rPr>
              <a:t>r)</a:t>
            </a:r>
            <a:r>
              <a:rPr lang="en-US" sz="4000">
                <a:ea typeface="+mn-lt"/>
                <a:cs typeface="+mn-lt"/>
              </a:rPr>
              <a:t>∧q</a:t>
            </a:r>
          </a:p>
          <a:p>
            <a:pPr algn="l"/>
            <a:endParaRPr lang="en-US" sz="3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7700-5BF6-4A84-9C86-23D0676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035277"/>
          </a:xfrm>
        </p:spPr>
        <p:txBody>
          <a:bodyPr/>
          <a:lstStyle/>
          <a:p>
            <a:pPr algn="ctr"/>
            <a:r>
              <a:rPr lang="en-US" b="1">
                <a:cs typeface="Calibri Light" panose="020F0302020204030204"/>
              </a:rPr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B26D-ADFA-42C6-8CE0-50BD046C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196"/>
            <a:ext cx="10687957" cy="50135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sz="2000" dirty="0">
                <a:ea typeface="+mn-lt"/>
                <a:cs typeface="+mn-lt"/>
              </a:rPr>
              <a:t>   •  </a:t>
            </a:r>
            <a:r>
              <a:rPr lang="en-US" sz="2400" u="sng" dirty="0">
                <a:ea typeface="+mn-lt"/>
                <a:cs typeface="+mn-lt"/>
              </a:rPr>
              <a:t>Normalization Algorithm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= transformations which preserve the logical </a:t>
            </a:r>
            <a:r>
              <a:rPr lang="en-US" sz="2400">
                <a:ea typeface="+mn-lt"/>
                <a:cs typeface="+mn-lt"/>
              </a:rPr>
              <a:t>equivalances are applied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dirty="0">
                <a:ea typeface="+mn-lt"/>
                <a:cs typeface="+mn-lt"/>
              </a:rPr>
              <a:t>  </a:t>
            </a:r>
            <a:r>
              <a:rPr lang="en-US" sz="2400" dirty="0">
                <a:ea typeface="+mn-lt"/>
                <a:cs typeface="+mn-lt"/>
              </a:rPr>
              <a:t>‣ Step 1</a:t>
            </a:r>
            <a:r>
              <a:rPr lang="en-US" sz="2000" dirty="0">
                <a:ea typeface="+mn-lt"/>
                <a:cs typeface="+mn-lt"/>
              </a:rPr>
              <a:t>: The formulas of </a:t>
            </a:r>
            <a:r>
              <a:rPr lang="en-US" sz="2000" dirty="0">
                <a:solidFill>
                  <a:schemeClr val="accent2"/>
                </a:solidFill>
                <a:ea typeface="+mn-lt"/>
                <a:cs typeface="+mn-lt"/>
              </a:rPr>
              <a:t>“X→</a:t>
            </a:r>
            <a:r>
              <a:rPr lang="en-US" sz="2000">
                <a:solidFill>
                  <a:schemeClr val="accent2"/>
                </a:solidFill>
                <a:cs typeface="Calibri" panose="020F0502020204030204"/>
              </a:rPr>
              <a:t>Y”</a:t>
            </a:r>
            <a:r>
              <a:rPr lang="en-US" sz="2000">
                <a:cs typeface="Calibri" panose="020F0502020204030204"/>
              </a:rPr>
              <a:t> type are replaced by the equivalent form </a:t>
            </a:r>
            <a:r>
              <a:rPr lang="en-US" sz="2000">
                <a:solidFill>
                  <a:schemeClr val="accent2"/>
                </a:solidFill>
                <a:cs typeface="Calibri" panose="020F0502020204030204"/>
              </a:rPr>
              <a:t>“</a:t>
            </a:r>
            <a:r>
              <a:rPr lang="en-US" sz="2000">
                <a:solidFill>
                  <a:schemeClr val="accent2"/>
                </a:solidFill>
                <a:ea typeface="+mn-lt"/>
                <a:cs typeface="+mn-lt"/>
              </a:rPr>
              <a:t>¬X</a:t>
            </a:r>
            <a:r>
              <a:rPr lang="en-US" sz="2000">
                <a:solidFill>
                  <a:schemeClr val="accent2"/>
                </a:solidFill>
                <a:cs typeface="Calibri" panose="020F0502020204030204"/>
              </a:rPr>
              <a:t> ˅ Y”</a:t>
            </a:r>
            <a:r>
              <a:rPr lang="en-US" sz="2000">
                <a:cs typeface="Calibri" panose="020F0502020204030204"/>
              </a:rPr>
              <a:t>. The formulas of </a:t>
            </a:r>
            <a:r>
              <a:rPr lang="en-US" sz="2000">
                <a:solidFill>
                  <a:schemeClr val="accent2"/>
                </a:solidFill>
                <a:cs typeface="Calibri" panose="020F0502020204030204"/>
              </a:rPr>
              <a:t>“X ↔Y”</a:t>
            </a:r>
            <a:r>
              <a:rPr lang="en-US" sz="2000">
                <a:cs typeface="Calibri" panose="020F0502020204030204"/>
              </a:rPr>
              <a:t> type are replaced by the equivalent form </a:t>
            </a:r>
            <a:r>
              <a:rPr lang="en-US" sz="2000">
                <a:solidFill>
                  <a:schemeClr val="accent2"/>
                </a:solidFill>
                <a:cs typeface="Calibri" panose="020F0502020204030204"/>
              </a:rPr>
              <a:t>“(</a:t>
            </a:r>
            <a:r>
              <a:rPr lang="en-US" sz="2000">
                <a:solidFill>
                  <a:schemeClr val="accent2"/>
                </a:solidFill>
                <a:ea typeface="+mn-lt"/>
                <a:cs typeface="+mn-lt"/>
              </a:rPr>
              <a:t>¬X</a:t>
            </a:r>
            <a:r>
              <a:rPr lang="en-US" sz="2000">
                <a:solidFill>
                  <a:schemeClr val="accent2"/>
                </a:solidFill>
                <a:cs typeface="Calibri" panose="020F0502020204030204"/>
              </a:rPr>
              <a:t> ˅Y)˄(</a:t>
            </a:r>
            <a:r>
              <a:rPr lang="en-US" sz="2000">
                <a:solidFill>
                  <a:schemeClr val="accent2"/>
                </a:solidFill>
                <a:ea typeface="+mn-lt"/>
                <a:cs typeface="+mn-lt"/>
              </a:rPr>
              <a:t>¬Y</a:t>
            </a:r>
            <a:r>
              <a:rPr lang="en-US" sz="2000">
                <a:solidFill>
                  <a:schemeClr val="accent2"/>
                </a:solidFill>
                <a:cs typeface="Calibri" panose="020F0502020204030204"/>
              </a:rPr>
              <a:t> ˅X)”</a:t>
            </a:r>
            <a:r>
              <a:rPr lang="en-US" sz="2000">
                <a:cs typeface="Calibri" panose="020F0502020204030204"/>
              </a:rPr>
              <a:t>.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dirty="0">
                <a:cs typeface="Calibri" panose="020F0502020204030204"/>
              </a:rPr>
              <a:t>  </a:t>
            </a:r>
            <a:r>
              <a:rPr lang="en-US" sz="2400">
                <a:cs typeface="Calibri" panose="020F0502020204030204"/>
              </a:rPr>
              <a:t>‣ Step 2</a:t>
            </a:r>
            <a:r>
              <a:rPr lang="en-US" sz="2000">
                <a:cs typeface="Calibri" panose="020F0502020204030204"/>
              </a:rPr>
              <a:t>: De Morgan laws are applied =&gt; push negations in until they apply only to propositional </a:t>
            </a:r>
            <a:r>
              <a:rPr lang="en-US" sz="2000" dirty="0">
                <a:cs typeface="Calibri" panose="020F0502020204030204"/>
              </a:rPr>
              <a:t>variables. Multiple negations are eliminated by the reduction rule: </a:t>
            </a:r>
            <a:r>
              <a:rPr lang="en-US" sz="2000" dirty="0">
                <a:solidFill>
                  <a:schemeClr val="accent2"/>
                </a:solidFill>
                <a:ea typeface="+mn-lt"/>
                <a:cs typeface="+mn-lt"/>
              </a:rPr>
              <a:t>¬¬X≡X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dirty="0">
                <a:ea typeface="+mn-lt"/>
                <a:cs typeface="+mn-lt"/>
              </a:rPr>
              <a:t>  </a:t>
            </a:r>
            <a:r>
              <a:rPr lang="en-US" sz="2400">
                <a:ea typeface="+mn-lt"/>
                <a:cs typeface="+mn-lt"/>
              </a:rPr>
              <a:t>‣ Step 2:</a:t>
            </a:r>
            <a:r>
              <a:rPr lang="en-US" sz="2000">
                <a:ea typeface="+mn-lt"/>
                <a:cs typeface="+mn-lt"/>
              </a:rPr>
              <a:t> The distribution laws are applied.</a:t>
            </a:r>
            <a:endParaRPr lang="en-US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dirty="0">
                <a:ea typeface="+mn-lt"/>
                <a:cs typeface="+mn-lt"/>
              </a:rPr>
              <a:t>An interpretation </a:t>
            </a:r>
            <a:r>
              <a:rPr lang="en-US" sz="2000" b="1" i="1" dirty="0">
                <a:ea typeface="+mn-lt"/>
                <a:cs typeface="+mn-lt"/>
              </a:rPr>
              <a:t>I </a:t>
            </a:r>
            <a:r>
              <a:rPr lang="en-US" sz="2000" dirty="0">
                <a:ea typeface="+mn-lt"/>
                <a:cs typeface="+mn-lt"/>
              </a:rPr>
              <a:t>which evaluates the formula </a:t>
            </a:r>
            <a:r>
              <a:rPr lang="en-US" sz="2000" b="1" i="1" dirty="0">
                <a:ea typeface="+mn-lt"/>
                <a:cs typeface="+mn-lt"/>
              </a:rPr>
              <a:t>U</a:t>
            </a:r>
            <a:r>
              <a:rPr lang="en-US" sz="2000" dirty="0">
                <a:ea typeface="+mn-lt"/>
                <a:cs typeface="+mn-lt"/>
              </a:rPr>
              <a:t> as </a:t>
            </a:r>
            <a:r>
              <a:rPr lang="en-US" sz="2000" i="1" dirty="0">
                <a:ea typeface="+mn-lt"/>
                <a:cs typeface="+mn-lt"/>
              </a:rPr>
              <a:t>true </a:t>
            </a:r>
            <a:r>
              <a:rPr lang="en-US" sz="2000">
                <a:ea typeface="+mn-lt"/>
                <a:cs typeface="+mn-lt"/>
              </a:rPr>
              <a:t>is called an </a:t>
            </a:r>
            <a:r>
              <a:rPr lang="en-US" sz="2000" b="1">
                <a:ea typeface="+mn-lt"/>
                <a:cs typeface="+mn-lt"/>
              </a:rPr>
              <a:t>antimodel</a:t>
            </a:r>
            <a:r>
              <a:rPr lang="en-US" sz="2000">
                <a:ea typeface="+mn-lt"/>
                <a:cs typeface="+mn-lt"/>
              </a:rPr>
              <a:t> of </a:t>
            </a:r>
            <a:r>
              <a:rPr lang="en-US" sz="2000" b="1" i="1">
                <a:ea typeface="+mn-lt"/>
                <a:cs typeface="+mn-lt"/>
              </a:rPr>
              <a:t>U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>
                <a:cs typeface="Calibri" panose="020F0502020204030204"/>
              </a:rPr>
              <a:t>  i:{p1,p2,…,pn} </a:t>
            </a:r>
            <a:r>
              <a:rPr lang="en-US" sz="2000">
                <a:ea typeface="+mn-lt"/>
                <a:cs typeface="+mn-lt"/>
              </a:rPr>
              <a:t>→</a:t>
            </a:r>
            <a:r>
              <a:rPr lang="en-US" sz="2000">
                <a:cs typeface="Calibri" panose="020F0502020204030204"/>
              </a:rPr>
              <a:t> {T,F} such that i(U)=F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>
                <a:cs typeface="Calibri" panose="020F0502020204030204"/>
              </a:rPr>
              <a:t>  CNF – conjunctive normal form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293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0303-F8D5-40C9-B05C-69353D3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8220"/>
            <a:ext cx="9144000" cy="809173"/>
          </a:xfrm>
        </p:spPr>
        <p:txBody>
          <a:bodyPr>
            <a:normAutofit/>
          </a:bodyPr>
          <a:lstStyle/>
          <a:p>
            <a:r>
              <a:rPr lang="en-US" sz="4400" b="1">
                <a:cs typeface="Calibri Light"/>
              </a:rPr>
              <a:t>The Reasoning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44DB1-5D78-4F38-9409-31B0BDCF8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3500" y="3003325"/>
            <a:ext cx="6985001" cy="17283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 panose="020F0502020204030204"/>
              </a:rPr>
              <a:t>     </a:t>
            </a:r>
            <a:r>
              <a:rPr lang="en-US" sz="2800" dirty="0">
                <a:cs typeface="Calibri" panose="020F0502020204030204"/>
              </a:rPr>
              <a:t>I applied the </a:t>
            </a:r>
            <a:r>
              <a:rPr lang="en-US" sz="2800" i="1" dirty="0">
                <a:cs typeface="Calibri" panose="020F0502020204030204"/>
              </a:rPr>
              <a:t>Normalizaton Algorithm</a:t>
            </a:r>
            <a:r>
              <a:rPr lang="en-US" sz="2800" dirty="0">
                <a:cs typeface="Calibri" panose="020F0502020204030204"/>
              </a:rPr>
              <a:t> on the formula. After that I solved the operataions in </a:t>
            </a:r>
            <a:r>
              <a:rPr lang="en-US" sz="2800">
                <a:cs typeface="Calibri" panose="020F0502020204030204"/>
              </a:rPr>
              <a:t>order to get the cubes to build the antimodels.</a:t>
            </a:r>
            <a:endParaRPr lang="en-US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263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AE59-B6C7-48B8-A778-58AEED4E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482"/>
            <a:ext cx="10515600" cy="899205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cs typeface="Calibri Light" panose="020F0302020204030204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C1BB-E116-4464-89D7-D50B4103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7" y="1047709"/>
            <a:ext cx="10946920" cy="5437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U ≡ (</a:t>
            </a:r>
            <a:r>
              <a:rPr lang="en-US">
                <a:cs typeface="Calibri" panose="020F0502020204030204"/>
              </a:rPr>
              <a:t>q ∧</a:t>
            </a:r>
            <a:r>
              <a:rPr lang="en-US">
                <a:ea typeface="+mn-lt"/>
                <a:cs typeface="+mn-lt"/>
              </a:rPr>
              <a:t> r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>
                <a:solidFill>
                  <a:schemeClr val="accent2"/>
                </a:solidFill>
                <a:cs typeface="Calibri" panose="020F0502020204030204"/>
              </a:rPr>
              <a:t>→</a:t>
            </a:r>
            <a:r>
              <a:rPr lang="en-US">
                <a:ea typeface="+mn-lt"/>
                <a:cs typeface="+mn-lt"/>
              </a:rPr>
              <a:t> p)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>
                <a:solidFill>
                  <a:srgbClr val="000000"/>
                </a:solidFill>
                <a:cs typeface="Calibri" panose="020F0502020204030204"/>
              </a:rPr>
              <a:t>→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>
                <a:cs typeface="Calibri" panose="020F0502020204030204"/>
              </a:rPr>
              <a:t>p </a:t>
            </a:r>
            <a:r>
              <a:rPr lang="en-US">
                <a:solidFill>
                  <a:schemeClr val="accent2"/>
                </a:solidFill>
                <a:cs typeface="Calibri" panose="020F0502020204030204"/>
              </a:rPr>
              <a:t>→</a:t>
            </a:r>
            <a:r>
              <a:rPr lang="en-US">
                <a:ea typeface="+mn-lt"/>
                <a:cs typeface="+mn-lt"/>
              </a:rPr>
              <a:t> r)</a:t>
            </a:r>
            <a:r>
              <a:rPr lang="en-US">
                <a:cs typeface="Calibri" panose="020F0502020204030204"/>
              </a:rPr>
              <a:t> ∧ q </a:t>
            </a:r>
            <a:r>
              <a:rPr lang="en-US">
                <a:ea typeface="+mn-lt"/>
                <a:cs typeface="+mn-lt"/>
              </a:rPr>
              <a:t>≡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</a:t>
            </a:r>
            <a:r>
              <a:rPr lang="en-US">
                <a:ea typeface="+mn-lt"/>
                <a:cs typeface="+mn-lt"/>
              </a:rPr>
              <a:t>≡ ¬(q ∧ r) ∨ p 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→</a:t>
            </a:r>
            <a:r>
              <a:rPr lang="en-US">
                <a:ea typeface="+mn-lt"/>
                <a:cs typeface="+mn-lt"/>
              </a:rPr>
              <a:t> (¬p ∨ r) ∧ q ≡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≡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¬</a:t>
            </a:r>
            <a:r>
              <a:rPr lang="en-US">
                <a:ea typeface="+mn-lt"/>
                <a:cs typeface="+mn-lt"/>
              </a:rPr>
              <a:t>[¬(q ∧ r) ∨ p] ∨ [(¬p ∨ r) ∧ q] ≡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</a:t>
            </a:r>
            <a:r>
              <a:rPr lang="en-US">
                <a:ea typeface="+mn-lt"/>
                <a:cs typeface="+mn-lt"/>
              </a:rPr>
              <a:t>≡ [(q ∧ r) ∧ ¬p]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∨</a:t>
            </a:r>
            <a:r>
              <a:rPr lang="en-US">
                <a:ea typeface="+mn-lt"/>
                <a:cs typeface="+mn-lt"/>
              </a:rPr>
              <a:t> [(¬p ∨ r) ∧ q] ≡ (performed distribution)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≡ </a:t>
            </a:r>
            <a:r>
              <a:rPr lang="en-US" u="sng" dirty="0">
                <a:ea typeface="+mn-lt"/>
                <a:cs typeface="+mn-lt"/>
              </a:rPr>
              <a:t>[(q ∧ r) ∨ (¬p ∨ r)]</a:t>
            </a:r>
            <a:r>
              <a:rPr lang="en-US" dirty="0">
                <a:ea typeface="+mn-lt"/>
                <a:cs typeface="+mn-lt"/>
              </a:rPr>
              <a:t> ∧ </a:t>
            </a:r>
            <a:r>
              <a:rPr lang="en-US" u="sng" dirty="0">
                <a:ea typeface="+mn-lt"/>
                <a:cs typeface="+mn-lt"/>
              </a:rPr>
              <a:t>[(q ∧ r) ∨ q]</a:t>
            </a:r>
            <a:r>
              <a:rPr lang="en-US" dirty="0">
                <a:ea typeface="+mn-lt"/>
                <a:cs typeface="+mn-lt"/>
              </a:rPr>
              <a:t> ∧ </a:t>
            </a:r>
            <a:r>
              <a:rPr lang="en-US" u="sng">
                <a:ea typeface="+mn-lt"/>
                <a:cs typeface="+mn-lt"/>
              </a:rPr>
              <a:t>[¬p ∨ (¬p ∨ r)]</a:t>
            </a:r>
            <a:r>
              <a:rPr lang="en-US">
                <a:ea typeface="+mn-lt"/>
                <a:cs typeface="+mn-lt"/>
              </a:rPr>
              <a:t> ∧ </a:t>
            </a:r>
            <a:r>
              <a:rPr lang="en-US" u="sng">
                <a:ea typeface="+mn-lt"/>
                <a:cs typeface="+mn-lt"/>
              </a:rPr>
              <a:t>[¬p ∨ q]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  - there 4 CNF models that we have to evaluate as </a:t>
            </a:r>
            <a:r>
              <a:rPr lang="en-US" i="1">
                <a:cs typeface="Calibri" panose="020F0502020204030204"/>
              </a:rPr>
              <a:t>false</a:t>
            </a:r>
            <a:endParaRPr lang="en-US" i="1" u="sng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- n</a:t>
            </a:r>
            <a:r>
              <a:rPr lang="en-US" sz="3000">
                <a:cs typeface="Calibri" panose="020F0502020204030204"/>
              </a:rPr>
              <a:t>ow we take every underlined models to find the antimodels for </a:t>
            </a:r>
            <a:r>
              <a:rPr lang="en-US" sz="3000" dirty="0">
                <a:cs typeface="Calibri" panose="020F0502020204030204"/>
              </a:rPr>
              <a:t>each of them</a:t>
            </a:r>
          </a:p>
        </p:txBody>
      </p:sp>
    </p:spTree>
    <p:extLst>
      <p:ext uri="{BB962C8B-B14F-4D97-AF65-F5344CB8AC3E}">
        <p14:creationId xmlns:p14="http://schemas.microsoft.com/office/powerpoint/2010/main" val="124155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D3E9-4385-4177-B81B-61A3AC0B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483"/>
            <a:ext cx="10515600" cy="6029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CNF(U) = [(q ∧ r) ∨ (¬p ∨ r)] ∧ [(q ∧ r) ∨ q] ∧ [¬p ∨ (¬p ∨ r)] ∧ [¬p ∨ q]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- cube </a:t>
            </a:r>
            <a:r>
              <a:rPr lang="en-US" sz="2400">
                <a:ea typeface="+mn-lt"/>
                <a:cs typeface="+mn-lt"/>
              </a:rPr>
              <a:t>[(q ∧ r) ∨ (¬p ∨ r)] provides 3 antimodels: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i1 : {p, q, r} </a:t>
            </a:r>
            <a:r>
              <a:rPr lang="en-US" sz="2400">
                <a:ea typeface="+mn-lt"/>
                <a:cs typeface="+mn-lt"/>
              </a:rPr>
              <a:t>→ {T, F};  i1(p) = T;  i1(q) = F;  i1(r) = T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</a:t>
            </a:r>
            <a:r>
              <a:rPr lang="en-US" sz="2400" dirty="0">
                <a:ea typeface="+mn-lt"/>
                <a:cs typeface="+mn-lt"/>
              </a:rPr>
              <a:t>i2 : {p, q, r} </a:t>
            </a:r>
            <a:r>
              <a:rPr lang="en-US" sz="2400">
                <a:cs typeface="Calibri"/>
              </a:rPr>
              <a:t>→ {T, F};  i2(p) = T;  i2(q) = F;  i2(r) = F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     i3 : {p, q, r} </a:t>
            </a:r>
            <a:r>
              <a:rPr lang="en-US" sz="2400" dirty="0">
                <a:ea typeface="+mn-lt"/>
                <a:cs typeface="+mn-lt"/>
              </a:rPr>
              <a:t>→ {T, F};  i3(p) = T;  i3(q) = T;  i3(r) = F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- cube </a:t>
            </a:r>
            <a:r>
              <a:rPr lang="en-US" sz="2400">
                <a:ea typeface="+mn-lt"/>
                <a:cs typeface="+mn-lt"/>
              </a:rPr>
              <a:t>[(q ∧ r) ∨ q] provides :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</a:t>
            </a:r>
            <a:r>
              <a:rPr lang="en-US" sz="2400" dirty="0">
                <a:ea typeface="+mn-lt"/>
                <a:cs typeface="+mn-lt"/>
              </a:rPr>
              <a:t>i4 : {p, q, r} </a:t>
            </a:r>
            <a:r>
              <a:rPr lang="en-US" sz="2400">
                <a:cs typeface="Calibri"/>
              </a:rPr>
              <a:t>→ {T, F};  i4(p) = ;  i4(q) = T;  i4(r) = F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</a:t>
            </a:r>
            <a:r>
              <a:rPr lang="en-US" sz="2400" dirty="0">
                <a:cs typeface="Calibri"/>
              </a:rPr>
              <a:t>i4 : {p, q, r} </a:t>
            </a:r>
            <a:r>
              <a:rPr lang="en-US" sz="2400">
                <a:ea typeface="+mn-lt"/>
                <a:cs typeface="+mn-lt"/>
              </a:rPr>
              <a:t>→ {T, F};  i4(p) = F;  i4(q) = F;  i4(r) = T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     i4 : {p, q, r} → {T, F};  i4(p) = F;  i4(q) = F;  i4(r) = F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832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9C7128-F055-44F7-A89D-3D4C231EE74A}"/>
</file>

<file path=customXml/itemProps2.xml><?xml version="1.0" encoding="utf-8"?>
<ds:datastoreItem xmlns:ds="http://schemas.openxmlformats.org/officeDocument/2006/customXml" ds:itemID="{E337B27E-8A12-46A5-B9C8-642198D3164B}"/>
</file>

<file path=customXml/itemProps3.xml><?xml version="1.0" encoding="utf-8"?>
<ds:datastoreItem xmlns:ds="http://schemas.openxmlformats.org/officeDocument/2006/customXml" ds:itemID="{80B582C5-58A4-4378-8956-9D6F2810636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Problem statement</vt:lpstr>
      <vt:lpstr>Theory</vt:lpstr>
      <vt:lpstr>The Reasoning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351</cp:revision>
  <dcterms:created xsi:type="dcterms:W3CDTF">2021-10-24T18:23:40Z</dcterms:created>
  <dcterms:modified xsi:type="dcterms:W3CDTF">2021-10-24T20:25:14Z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