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media/image9.jpg" ContentType="image/jpe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50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25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0"/>
            <a:ext cx="12193650" cy="6869110"/>
            <a:chOff x="-1586" y="0"/>
            <a:chExt cx="12193650" cy="6869110"/>
          </a:xfrm>
        </p:grpSpPr>
        <p:sp>
          <p:nvSpPr>
            <p:cNvPr id="3" name="object 3"/>
            <p:cNvSpPr/>
            <p:nvPr/>
          </p:nvSpPr>
          <p:spPr>
            <a:xfrm>
              <a:off x="-1586" y="0"/>
              <a:ext cx="12193650" cy="686911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0876" y="1190625"/>
              <a:ext cx="8848725" cy="4476750"/>
            </a:xfrm>
            <a:custGeom>
              <a:avLst/>
              <a:gdLst/>
              <a:ahLst/>
              <a:cxnLst/>
              <a:rect l="l" t="t" r="r" b="b"/>
              <a:pathLst>
                <a:path w="8848725" h="4476750">
                  <a:moveTo>
                    <a:pt x="8848725" y="800100"/>
                  </a:moveTo>
                  <a:lnTo>
                    <a:pt x="0" y="800100"/>
                  </a:lnTo>
                  <a:lnTo>
                    <a:pt x="0" y="4124325"/>
                  </a:lnTo>
                  <a:lnTo>
                    <a:pt x="4229100" y="4124325"/>
                  </a:lnTo>
                  <a:lnTo>
                    <a:pt x="4429125" y="4476750"/>
                  </a:lnTo>
                  <a:lnTo>
                    <a:pt x="4629150" y="4124325"/>
                  </a:lnTo>
                  <a:lnTo>
                    <a:pt x="8848725" y="4124325"/>
                  </a:lnTo>
                  <a:lnTo>
                    <a:pt x="8848725" y="800100"/>
                  </a:lnTo>
                  <a:close/>
                </a:path>
                <a:path w="8848725" h="4476750">
                  <a:moveTo>
                    <a:pt x="8848725" y="0"/>
                  </a:moveTo>
                  <a:lnTo>
                    <a:pt x="9525" y="0"/>
                  </a:lnTo>
                  <a:lnTo>
                    <a:pt x="9525" y="714375"/>
                  </a:lnTo>
                  <a:lnTo>
                    <a:pt x="8848725" y="714375"/>
                  </a:lnTo>
                  <a:lnTo>
                    <a:pt x="8848725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95600" y="1905000"/>
            <a:ext cx="6247130" cy="2775760"/>
          </a:xfrm>
          <a:prstGeom prst="rect">
            <a:avLst/>
          </a:prstGeom>
        </p:spPr>
        <p:txBody>
          <a:bodyPr vert="horz" wrap="square" lIns="0" tIns="358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25"/>
              </a:spcBef>
            </a:pPr>
            <a:r>
              <a:rPr sz="5400" spc="-180" dirty="0">
                <a:solidFill>
                  <a:srgbClr val="FFFDFF"/>
                </a:solidFill>
                <a:latin typeface="Carlito"/>
                <a:cs typeface="Carlito"/>
              </a:rPr>
              <a:t>Boolean</a:t>
            </a:r>
            <a:r>
              <a:rPr sz="5400" spc="-590" dirty="0">
                <a:solidFill>
                  <a:srgbClr val="FFFDFF"/>
                </a:solidFill>
                <a:latin typeface="Carlito"/>
                <a:cs typeface="Carlito"/>
              </a:rPr>
              <a:t> </a:t>
            </a:r>
            <a:r>
              <a:rPr sz="5400" spc="-175" dirty="0">
                <a:solidFill>
                  <a:srgbClr val="FFFDFF"/>
                </a:solidFill>
                <a:latin typeface="Carlito"/>
                <a:cs typeface="Carlito"/>
              </a:rPr>
              <a:t>functions</a:t>
            </a:r>
            <a:r>
              <a:rPr sz="5400" spc="-620" dirty="0">
                <a:solidFill>
                  <a:srgbClr val="FFFDFF"/>
                </a:solidFill>
                <a:latin typeface="Carlito"/>
                <a:cs typeface="Carlito"/>
              </a:rPr>
              <a:t> </a:t>
            </a:r>
            <a:endParaRPr lang="en-US" sz="5400" spc="-620" dirty="0">
              <a:solidFill>
                <a:srgbClr val="FFFDFF"/>
              </a:solidFill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825"/>
              </a:spcBef>
            </a:pPr>
            <a:r>
              <a:rPr sz="5400" spc="-150" dirty="0">
                <a:solidFill>
                  <a:srgbClr val="FFFDFF"/>
                </a:solidFill>
                <a:latin typeface="Carlito"/>
                <a:cs typeface="Carlito"/>
              </a:rPr>
              <a:t>ex</a:t>
            </a:r>
            <a:r>
              <a:rPr sz="5400" spc="-495" dirty="0">
                <a:solidFill>
                  <a:srgbClr val="FFFDFF"/>
                </a:solidFill>
                <a:latin typeface="Carlito"/>
                <a:cs typeface="Carlito"/>
              </a:rPr>
              <a:t> </a:t>
            </a:r>
            <a:r>
              <a:rPr sz="5400" spc="-95" dirty="0">
                <a:solidFill>
                  <a:srgbClr val="FFFDFF"/>
                </a:solidFill>
                <a:latin typeface="Carlito"/>
                <a:cs typeface="Carlito"/>
              </a:rPr>
              <a:t>2.</a:t>
            </a:r>
            <a:r>
              <a:rPr lang="en-US" sz="5400" spc="-95" dirty="0">
                <a:solidFill>
                  <a:srgbClr val="FFFDFF"/>
                </a:solidFill>
                <a:latin typeface="Carlito"/>
                <a:cs typeface="Carlito"/>
              </a:rPr>
              <a:t>1 &amp; 2.8</a:t>
            </a:r>
            <a:endParaRPr sz="5400" dirty="0">
              <a:latin typeface="Carlito"/>
              <a:cs typeface="Carlito"/>
            </a:endParaRPr>
          </a:p>
          <a:p>
            <a:pPr marR="24130" algn="ctr">
              <a:lnSpc>
                <a:spcPct val="100000"/>
              </a:lnSpc>
              <a:spcBef>
                <a:spcPts val="910"/>
              </a:spcBef>
            </a:pPr>
            <a:r>
              <a:rPr sz="1800" spc="55" dirty="0">
                <a:solidFill>
                  <a:srgbClr val="FFFDFF"/>
                </a:solidFill>
                <a:latin typeface="Arial"/>
                <a:cs typeface="Arial"/>
              </a:rPr>
              <a:t>Author:</a:t>
            </a:r>
            <a:r>
              <a:rPr sz="1800" spc="-409" dirty="0">
                <a:solidFill>
                  <a:srgbClr val="FFFDFF"/>
                </a:solidFill>
                <a:latin typeface="Arial"/>
                <a:cs typeface="Arial"/>
              </a:rPr>
              <a:t> </a:t>
            </a:r>
            <a:r>
              <a:rPr lang="ro-MD" spc="55" dirty="0">
                <a:solidFill>
                  <a:srgbClr val="FFFDFF"/>
                </a:solidFill>
                <a:latin typeface="Arial"/>
                <a:cs typeface="Arial"/>
              </a:rPr>
              <a:t>Bejenaru Florin Dănuț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0100" y="1695450"/>
            <a:ext cx="3676650" cy="504825"/>
          </a:xfrm>
          <a:custGeom>
            <a:avLst/>
            <a:gdLst/>
            <a:ahLst/>
            <a:cxnLst/>
            <a:rect l="l" t="t" r="r" b="b"/>
            <a:pathLst>
              <a:path w="3676650" h="504825">
                <a:moveTo>
                  <a:pt x="3676650" y="0"/>
                </a:moveTo>
                <a:lnTo>
                  <a:pt x="0" y="0"/>
                </a:lnTo>
                <a:lnTo>
                  <a:pt x="0" y="504825"/>
                </a:lnTo>
                <a:lnTo>
                  <a:pt x="3676650" y="504825"/>
                </a:lnTo>
                <a:lnTo>
                  <a:pt x="367665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486025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625" y="2276475"/>
            <a:ext cx="3667125" cy="261937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1166495" marR="930275" indent="-229235">
              <a:lnSpc>
                <a:spcPts val="4060"/>
              </a:lnSpc>
            </a:pPr>
            <a:r>
              <a:rPr sz="3950" spc="-505" dirty="0">
                <a:solidFill>
                  <a:srgbClr val="FFFDFF"/>
                </a:solidFill>
                <a:latin typeface="Carlito"/>
                <a:cs typeface="Carlito"/>
              </a:rPr>
              <a:t>T</a:t>
            </a:r>
            <a:r>
              <a:rPr sz="3950" spc="-165" dirty="0">
                <a:solidFill>
                  <a:srgbClr val="FFFDFF"/>
                </a:solidFill>
                <a:latin typeface="Carlito"/>
                <a:cs typeface="Carlito"/>
              </a:rPr>
              <a:t>e</a:t>
            </a:r>
            <a:r>
              <a:rPr sz="3950" spc="-135" dirty="0">
                <a:solidFill>
                  <a:srgbClr val="FFFDFF"/>
                </a:solidFill>
                <a:latin typeface="Carlito"/>
                <a:cs typeface="Carlito"/>
              </a:rPr>
              <a:t>o</a:t>
            </a:r>
            <a:r>
              <a:rPr sz="3950" spc="-254" dirty="0">
                <a:solidFill>
                  <a:srgbClr val="FFFDFF"/>
                </a:solidFill>
                <a:latin typeface="Carlito"/>
                <a:cs typeface="Carlito"/>
              </a:rPr>
              <a:t>r</a:t>
            </a:r>
            <a:r>
              <a:rPr sz="3950" spc="-165" dirty="0">
                <a:solidFill>
                  <a:srgbClr val="FFFDFF"/>
                </a:solidFill>
                <a:latin typeface="Carlito"/>
                <a:cs typeface="Carlito"/>
              </a:rPr>
              <a:t>e</a:t>
            </a:r>
            <a:r>
              <a:rPr sz="3950" spc="-204" dirty="0">
                <a:solidFill>
                  <a:srgbClr val="FFFDFF"/>
                </a:solidFill>
                <a:latin typeface="Carlito"/>
                <a:cs typeface="Carlito"/>
              </a:rPr>
              <a:t>t</a:t>
            </a:r>
            <a:r>
              <a:rPr sz="3950" spc="-160" dirty="0">
                <a:solidFill>
                  <a:srgbClr val="FFFDFF"/>
                </a:solidFill>
                <a:latin typeface="Carlito"/>
                <a:cs typeface="Carlito"/>
              </a:rPr>
              <a:t>i</a:t>
            </a:r>
            <a:r>
              <a:rPr sz="3950" spc="-170" dirty="0">
                <a:solidFill>
                  <a:srgbClr val="FFFDFF"/>
                </a:solidFill>
                <a:latin typeface="Carlito"/>
                <a:cs typeface="Carlito"/>
              </a:rPr>
              <a:t>ca</a:t>
            </a:r>
            <a:r>
              <a:rPr sz="3950" spc="-30" dirty="0">
                <a:solidFill>
                  <a:srgbClr val="FFFDFF"/>
                </a:solidFill>
                <a:latin typeface="Carlito"/>
                <a:cs typeface="Carlito"/>
              </a:rPr>
              <a:t>l  </a:t>
            </a:r>
            <a:r>
              <a:rPr sz="3950" spc="-150" dirty="0">
                <a:solidFill>
                  <a:srgbClr val="FFFDFF"/>
                </a:solidFill>
                <a:latin typeface="Carlito"/>
                <a:cs typeface="Carlito"/>
              </a:rPr>
              <a:t>Results</a:t>
            </a:r>
            <a:endParaRPr sz="395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2995" y="1282033"/>
            <a:ext cx="5635625" cy="12344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5"/>
              </a:spcBef>
              <a:buClr>
                <a:srgbClr val="002060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sz="1800" spc="40" dirty="0">
                <a:latin typeface="Verdana"/>
                <a:cs typeface="Verdana"/>
              </a:rPr>
              <a:t>Monom </a:t>
            </a:r>
            <a:r>
              <a:rPr sz="1800" spc="-175" dirty="0">
                <a:latin typeface="Verdana"/>
                <a:cs typeface="Verdana"/>
              </a:rPr>
              <a:t>– </a:t>
            </a:r>
            <a:r>
              <a:rPr sz="1800" spc="-35" dirty="0">
                <a:latin typeface="Verdana"/>
                <a:cs typeface="Verdana"/>
              </a:rPr>
              <a:t>conjunction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variables</a:t>
            </a:r>
            <a:endParaRPr sz="1800" dirty="0">
              <a:latin typeface="Verdana"/>
              <a:cs typeface="Verdana"/>
            </a:endParaRPr>
          </a:p>
          <a:p>
            <a:pPr marL="241300" marR="5080" indent="-228600">
              <a:lnSpc>
                <a:spcPct val="118300"/>
              </a:lnSpc>
              <a:spcBef>
                <a:spcPts val="1050"/>
              </a:spcBef>
              <a:buClr>
                <a:srgbClr val="002060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sz="1800" spc="-10" dirty="0">
                <a:latin typeface="Verdana"/>
                <a:cs typeface="Verdana"/>
              </a:rPr>
              <a:t>Minterm </a:t>
            </a:r>
            <a:r>
              <a:rPr sz="1800" spc="-175" dirty="0">
                <a:latin typeface="Verdana"/>
                <a:cs typeface="Verdana"/>
              </a:rPr>
              <a:t>– </a:t>
            </a:r>
            <a:r>
              <a:rPr sz="1800" spc="-25" dirty="0">
                <a:latin typeface="Verdana"/>
                <a:cs typeface="Verdana"/>
              </a:rPr>
              <a:t>monom </a:t>
            </a:r>
            <a:r>
              <a:rPr sz="1800" spc="-50" dirty="0">
                <a:latin typeface="Verdana"/>
                <a:cs typeface="Verdana"/>
              </a:rPr>
              <a:t>that </a:t>
            </a:r>
            <a:r>
              <a:rPr sz="1800" spc="-45" dirty="0">
                <a:latin typeface="Verdana"/>
                <a:cs typeface="Verdana"/>
              </a:rPr>
              <a:t>contains </a:t>
            </a:r>
            <a:r>
              <a:rPr sz="1800" spc="-60" dirty="0">
                <a:latin typeface="Verdana"/>
                <a:cs typeface="Verdana"/>
              </a:rPr>
              <a:t>all </a:t>
            </a:r>
            <a:r>
              <a:rPr sz="1800" spc="-30" dirty="0">
                <a:latin typeface="Verdana"/>
                <a:cs typeface="Verdana"/>
              </a:rPr>
              <a:t>n </a:t>
            </a:r>
            <a:r>
              <a:rPr sz="1800" spc="-90" dirty="0">
                <a:latin typeface="Verdana"/>
                <a:cs typeface="Verdana"/>
              </a:rPr>
              <a:t>variables, </a:t>
            </a:r>
            <a:r>
              <a:rPr sz="1800" spc="-45" dirty="0">
                <a:latin typeface="Verdana"/>
                <a:cs typeface="Verdana"/>
              </a:rPr>
              <a:t>it  </a:t>
            </a:r>
            <a:r>
              <a:rPr sz="1800" spc="-55" dirty="0">
                <a:latin typeface="Verdana"/>
                <a:cs typeface="Verdana"/>
              </a:rPr>
              <a:t>also </a:t>
            </a:r>
            <a:r>
              <a:rPr sz="1800" spc="-90" dirty="0">
                <a:latin typeface="Verdana"/>
                <a:cs typeface="Verdana"/>
              </a:rPr>
              <a:t>takes </a:t>
            </a:r>
            <a:r>
              <a:rPr sz="1800" spc="-65" dirty="0">
                <a:latin typeface="Verdana"/>
                <a:cs typeface="Verdana"/>
              </a:rPr>
              <a:t>value </a:t>
            </a:r>
            <a:r>
              <a:rPr sz="1800" spc="-90" dirty="0">
                <a:latin typeface="Verdana"/>
                <a:cs typeface="Verdana"/>
              </a:rPr>
              <a:t>1 </a:t>
            </a:r>
            <a:r>
              <a:rPr sz="1800" spc="-30" dirty="0">
                <a:latin typeface="Verdana"/>
                <a:cs typeface="Verdana"/>
              </a:rPr>
              <a:t>for </a:t>
            </a:r>
            <a:r>
              <a:rPr sz="1800" spc="-35" dirty="0">
                <a:latin typeface="Verdana"/>
                <a:cs typeface="Verdana"/>
              </a:rPr>
              <a:t>only </a:t>
            </a:r>
            <a:r>
              <a:rPr sz="1800" spc="-10" dirty="0">
                <a:latin typeface="Verdana"/>
                <a:cs typeface="Verdana"/>
              </a:rPr>
              <a:t>one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argument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2995" y="2828924"/>
            <a:ext cx="6115050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2995" y="4305300"/>
            <a:ext cx="6212205" cy="60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33480"/>
            <a:ext cx="12192000" cy="6858000"/>
            <a:chOff x="-15297" y="-4699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-15297" y="-4699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11026" y="14350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4251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598" y="-23733"/>
            <a:ext cx="12158929" cy="6861111"/>
            <a:chOff x="9525" y="0"/>
            <a:chExt cx="12158929" cy="6861111"/>
          </a:xfrm>
        </p:grpSpPr>
        <p:sp>
          <p:nvSpPr>
            <p:cNvPr id="7" name="object 7"/>
            <p:cNvSpPr/>
            <p:nvPr/>
          </p:nvSpPr>
          <p:spPr>
            <a:xfrm>
              <a:off x="10634725" y="14350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06225" y="14350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53725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06175" y="5519801"/>
              <a:ext cx="1362075" cy="1333500"/>
            </a:xfrm>
            <a:custGeom>
              <a:avLst/>
              <a:gdLst/>
              <a:ahLst/>
              <a:cxnLst/>
              <a:rect l="l" t="t" r="r" b="b"/>
              <a:pathLst>
                <a:path w="1362075" h="1333500">
                  <a:moveTo>
                    <a:pt x="0" y="1333436"/>
                  </a:moveTo>
                  <a:lnTo>
                    <a:pt x="37799" y="1300915"/>
                  </a:lnTo>
                  <a:lnTo>
                    <a:pt x="75518" y="1268256"/>
                  </a:lnTo>
                  <a:lnTo>
                    <a:pt x="113154" y="1235457"/>
                  </a:lnTo>
                  <a:lnTo>
                    <a:pt x="150706" y="1202519"/>
                  </a:lnTo>
                  <a:lnTo>
                    <a:pt x="188170" y="1169443"/>
                  </a:lnTo>
                  <a:lnTo>
                    <a:pt x="225545" y="1136227"/>
                  </a:lnTo>
                  <a:lnTo>
                    <a:pt x="262829" y="1102873"/>
                  </a:lnTo>
                  <a:lnTo>
                    <a:pt x="300020" y="1069379"/>
                  </a:lnTo>
                  <a:lnTo>
                    <a:pt x="337116" y="1035747"/>
                  </a:lnTo>
                  <a:lnTo>
                    <a:pt x="374114" y="1001976"/>
                  </a:lnTo>
                  <a:lnTo>
                    <a:pt x="411013" y="968065"/>
                  </a:lnTo>
                  <a:lnTo>
                    <a:pt x="447810" y="934016"/>
                  </a:lnTo>
                  <a:lnTo>
                    <a:pt x="484504" y="899828"/>
                  </a:lnTo>
                  <a:lnTo>
                    <a:pt x="521092" y="865501"/>
                  </a:lnTo>
                  <a:lnTo>
                    <a:pt x="557572" y="831035"/>
                  </a:lnTo>
                  <a:lnTo>
                    <a:pt x="593942" y="796430"/>
                  </a:lnTo>
                  <a:lnTo>
                    <a:pt x="630201" y="761687"/>
                  </a:lnTo>
                  <a:lnTo>
                    <a:pt x="666345" y="726804"/>
                  </a:lnTo>
                  <a:lnTo>
                    <a:pt x="702373" y="691783"/>
                  </a:lnTo>
                  <a:lnTo>
                    <a:pt x="738283" y="656623"/>
                  </a:lnTo>
                  <a:lnTo>
                    <a:pt x="774073" y="621323"/>
                  </a:lnTo>
                  <a:lnTo>
                    <a:pt x="809740" y="585885"/>
                  </a:lnTo>
                  <a:lnTo>
                    <a:pt x="845283" y="550309"/>
                  </a:lnTo>
                  <a:lnTo>
                    <a:pt x="880699" y="514593"/>
                  </a:lnTo>
                  <a:lnTo>
                    <a:pt x="915987" y="478738"/>
                  </a:lnTo>
                  <a:lnTo>
                    <a:pt x="951144" y="442745"/>
                  </a:lnTo>
                  <a:lnTo>
                    <a:pt x="986168" y="406613"/>
                  </a:lnTo>
                  <a:lnTo>
                    <a:pt x="1021057" y="370342"/>
                  </a:lnTo>
                  <a:lnTo>
                    <a:pt x="1055810" y="333932"/>
                  </a:lnTo>
                  <a:lnTo>
                    <a:pt x="1090423" y="297384"/>
                  </a:lnTo>
                  <a:lnTo>
                    <a:pt x="1124895" y="260696"/>
                  </a:lnTo>
                  <a:lnTo>
                    <a:pt x="1159224" y="223870"/>
                  </a:lnTo>
                  <a:lnTo>
                    <a:pt x="1193408" y="186905"/>
                  </a:lnTo>
                  <a:lnTo>
                    <a:pt x="1227444" y="149802"/>
                  </a:lnTo>
                  <a:lnTo>
                    <a:pt x="1261331" y="112559"/>
                  </a:lnTo>
                  <a:lnTo>
                    <a:pt x="1295067" y="75178"/>
                  </a:lnTo>
                  <a:lnTo>
                    <a:pt x="1328648" y="37658"/>
                  </a:lnTo>
                  <a:lnTo>
                    <a:pt x="1362075" y="0"/>
                  </a:lnTo>
                </a:path>
                <a:path w="1362075" h="1333500">
                  <a:moveTo>
                    <a:pt x="180975" y="1333436"/>
                  </a:moveTo>
                  <a:lnTo>
                    <a:pt x="218711" y="1300466"/>
                  </a:lnTo>
                  <a:lnTo>
                    <a:pt x="256342" y="1267366"/>
                  </a:lnTo>
                  <a:lnTo>
                    <a:pt x="293866" y="1234136"/>
                  </a:lnTo>
                  <a:lnTo>
                    <a:pt x="331282" y="1200777"/>
                  </a:lnTo>
                  <a:lnTo>
                    <a:pt x="368588" y="1167290"/>
                  </a:lnTo>
                  <a:lnTo>
                    <a:pt x="405783" y="1133676"/>
                  </a:lnTo>
                  <a:lnTo>
                    <a:pt x="442864" y="1099935"/>
                  </a:lnTo>
                  <a:lnTo>
                    <a:pt x="479831" y="1066069"/>
                  </a:lnTo>
                  <a:lnTo>
                    <a:pt x="516682" y="1032078"/>
                  </a:lnTo>
                  <a:lnTo>
                    <a:pt x="553414" y="997963"/>
                  </a:lnTo>
                  <a:lnTo>
                    <a:pt x="590027" y="963725"/>
                  </a:lnTo>
                  <a:lnTo>
                    <a:pt x="626520" y="929364"/>
                  </a:lnTo>
                  <a:lnTo>
                    <a:pt x="662889" y="894882"/>
                  </a:lnTo>
                  <a:lnTo>
                    <a:pt x="699134" y="860279"/>
                  </a:lnTo>
                  <a:lnTo>
                    <a:pt x="735254" y="825555"/>
                  </a:lnTo>
                  <a:lnTo>
                    <a:pt x="771246" y="790713"/>
                  </a:lnTo>
                  <a:lnTo>
                    <a:pt x="807109" y="755752"/>
                  </a:lnTo>
                  <a:lnTo>
                    <a:pt x="842841" y="720673"/>
                  </a:lnTo>
                  <a:lnTo>
                    <a:pt x="878441" y="685477"/>
                  </a:lnTo>
                  <a:lnTo>
                    <a:pt x="913908" y="650166"/>
                  </a:lnTo>
                  <a:lnTo>
                    <a:pt x="949239" y="614739"/>
                  </a:lnTo>
                  <a:lnTo>
                    <a:pt x="984433" y="579197"/>
                  </a:lnTo>
                  <a:lnTo>
                    <a:pt x="1019489" y="543542"/>
                  </a:lnTo>
                  <a:lnTo>
                    <a:pt x="1054404" y="507774"/>
                  </a:lnTo>
                  <a:lnTo>
                    <a:pt x="1089178" y="471894"/>
                  </a:lnTo>
                  <a:lnTo>
                    <a:pt x="1123808" y="435902"/>
                  </a:lnTo>
                  <a:lnTo>
                    <a:pt x="1158294" y="399800"/>
                  </a:lnTo>
                  <a:lnTo>
                    <a:pt x="1192633" y="363588"/>
                  </a:lnTo>
                  <a:lnTo>
                    <a:pt x="1226824" y="327267"/>
                  </a:lnTo>
                  <a:lnTo>
                    <a:pt x="1260865" y="290839"/>
                  </a:lnTo>
                  <a:lnTo>
                    <a:pt x="1294755" y="254302"/>
                  </a:lnTo>
                  <a:lnTo>
                    <a:pt x="1328492" y="217660"/>
                  </a:lnTo>
                  <a:lnTo>
                    <a:pt x="1362075" y="180911"/>
                  </a:lnTo>
                </a:path>
                <a:path w="1362075" h="1333500">
                  <a:moveTo>
                    <a:pt x="485775" y="1333436"/>
                  </a:moveTo>
                  <a:lnTo>
                    <a:pt x="524660" y="1300234"/>
                  </a:lnTo>
                  <a:lnTo>
                    <a:pt x="563491" y="1266872"/>
                  </a:lnTo>
                  <a:lnTo>
                    <a:pt x="602265" y="1233351"/>
                  </a:lnTo>
                  <a:lnTo>
                    <a:pt x="640980" y="1199675"/>
                  </a:lnTo>
                  <a:lnTo>
                    <a:pt x="679634" y="1165845"/>
                  </a:lnTo>
                  <a:lnTo>
                    <a:pt x="718223" y="1131863"/>
                  </a:lnTo>
                  <a:lnTo>
                    <a:pt x="756746" y="1097733"/>
                  </a:lnTo>
                  <a:lnTo>
                    <a:pt x="795200" y="1063456"/>
                  </a:lnTo>
                  <a:lnTo>
                    <a:pt x="833583" y="1029035"/>
                  </a:lnTo>
                  <a:lnTo>
                    <a:pt x="871892" y="994473"/>
                  </a:lnTo>
                  <a:lnTo>
                    <a:pt x="910124" y="959771"/>
                  </a:lnTo>
                  <a:lnTo>
                    <a:pt x="948278" y="924932"/>
                  </a:lnTo>
                  <a:lnTo>
                    <a:pt x="986350" y="889958"/>
                  </a:lnTo>
                  <a:lnTo>
                    <a:pt x="1024339" y="854852"/>
                  </a:lnTo>
                  <a:lnTo>
                    <a:pt x="1062242" y="819616"/>
                  </a:lnTo>
                  <a:lnTo>
                    <a:pt x="1100057" y="784253"/>
                  </a:lnTo>
                  <a:lnTo>
                    <a:pt x="1137780" y="748764"/>
                  </a:lnTo>
                  <a:lnTo>
                    <a:pt x="1175410" y="713153"/>
                  </a:lnTo>
                  <a:lnTo>
                    <a:pt x="1212944" y="677421"/>
                  </a:lnTo>
                  <a:lnTo>
                    <a:pt x="1250380" y="641571"/>
                  </a:lnTo>
                  <a:lnTo>
                    <a:pt x="1287716" y="605605"/>
                  </a:lnTo>
                  <a:lnTo>
                    <a:pt x="1324948" y="569526"/>
                  </a:lnTo>
                  <a:lnTo>
                    <a:pt x="1362075" y="53333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25" y="0"/>
              <a:ext cx="5172138" cy="686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728" y="981075"/>
              <a:ext cx="5660630" cy="38864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9568" y="971328"/>
              <a:ext cx="5962650" cy="3896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4022"/>
            <a:ext cx="12190095" cy="6868686"/>
            <a:chOff x="0" y="-24070"/>
            <a:chExt cx="12192000" cy="6882451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34725" y="14350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53725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06225" y="14350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11025" y="14350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44250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57" y="-24070"/>
              <a:ext cx="5172138" cy="686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87150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738" y="1170464"/>
              <a:ext cx="5331943" cy="3844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953" y="1177544"/>
              <a:ext cx="5789215" cy="3844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>
            <a:extLst>
              <a:ext uri="{FF2B5EF4-FFF2-40B4-BE49-F238E27FC236}">
                <a16:creationId xmlns:a16="http://schemas.microsoft.com/office/drawing/2014/main" id="{FB41987C-0F0E-4982-AC09-72A79371E63F}"/>
              </a:ext>
            </a:extLst>
          </p:cNvPr>
          <p:cNvGrpSpPr/>
          <p:nvPr/>
        </p:nvGrpSpPr>
        <p:grpSpPr>
          <a:xfrm>
            <a:off x="1905" y="-43443"/>
            <a:ext cx="12190095" cy="6944886"/>
            <a:chOff x="0" y="-24070"/>
            <a:chExt cx="12192000" cy="6882451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47A0EBEE-8E55-458D-A3E5-16016D31719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78BD0EA2-2EFC-4D02-AFDC-F9D08F501273}"/>
                </a:ext>
              </a:extLst>
            </p:cNvPr>
            <p:cNvSpPr/>
            <p:nvPr/>
          </p:nvSpPr>
          <p:spPr>
            <a:xfrm>
              <a:off x="10634725" y="14350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42B8054-1518-4900-A7E8-55E15F7BCF59}"/>
                </a:ext>
              </a:extLst>
            </p:cNvPr>
            <p:cNvSpPr/>
            <p:nvPr/>
          </p:nvSpPr>
          <p:spPr>
            <a:xfrm>
              <a:off x="10253725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98C37A7B-614A-490F-8A38-F237B2758114}"/>
                </a:ext>
              </a:extLst>
            </p:cNvPr>
            <p:cNvSpPr/>
            <p:nvPr/>
          </p:nvSpPr>
          <p:spPr>
            <a:xfrm>
              <a:off x="11206225" y="14350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AD89292E-A2E0-43D2-B009-A003B9A83CE0}"/>
                </a:ext>
              </a:extLst>
            </p:cNvPr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C0A0DAF5-E870-4798-8FF7-4221504A98AE}"/>
                </a:ext>
              </a:extLst>
            </p:cNvPr>
            <p:cNvSpPr/>
            <p:nvPr/>
          </p:nvSpPr>
          <p:spPr>
            <a:xfrm>
              <a:off x="11511025" y="14350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CB84DEF6-61BE-4C28-8498-5C4313C79B36}"/>
                </a:ext>
              </a:extLst>
            </p:cNvPr>
            <p:cNvSpPr/>
            <p:nvPr/>
          </p:nvSpPr>
          <p:spPr>
            <a:xfrm>
              <a:off x="10644250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AAAD265-AF53-4206-A6B5-745E889EFB90}"/>
                </a:ext>
              </a:extLst>
            </p:cNvPr>
            <p:cNvSpPr/>
            <p:nvPr/>
          </p:nvSpPr>
          <p:spPr>
            <a:xfrm>
              <a:off x="55357" y="-24070"/>
              <a:ext cx="5172138" cy="686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C81F988-D971-4007-89A4-8AEA8AD2E18D}"/>
                </a:ext>
              </a:extLst>
            </p:cNvPr>
            <p:cNvSpPr/>
            <p:nvPr/>
          </p:nvSpPr>
          <p:spPr>
            <a:xfrm>
              <a:off x="10987150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C19ED7-7871-47AD-A693-A1194E670650}"/>
              </a:ext>
            </a:extLst>
          </p:cNvPr>
          <p:cNvSpPr txBox="1"/>
          <p:nvPr/>
        </p:nvSpPr>
        <p:spPr>
          <a:xfrm>
            <a:off x="3376874" y="175865"/>
            <a:ext cx="50292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			Solution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D4431604-9F37-4E0B-9EAA-A399B0AA2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0" y="2667000"/>
            <a:ext cx="8078327" cy="3572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24C34B-E2E3-4E96-9EE9-767F47906408}"/>
              </a:ext>
            </a:extLst>
          </p:cNvPr>
          <p:cNvSpPr txBox="1"/>
          <p:nvPr/>
        </p:nvSpPr>
        <p:spPr>
          <a:xfrm>
            <a:off x="1852310" y="2100858"/>
            <a:ext cx="588899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label of a general K-Map with 4 variables</a:t>
            </a:r>
          </a:p>
        </p:txBody>
      </p:sp>
    </p:spTree>
    <p:extLst>
      <p:ext uri="{BB962C8B-B14F-4D97-AF65-F5344CB8AC3E}">
        <p14:creationId xmlns:p14="http://schemas.microsoft.com/office/powerpoint/2010/main" val="7782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2">
            <a:extLst>
              <a:ext uri="{FF2B5EF4-FFF2-40B4-BE49-F238E27FC236}">
                <a16:creationId xmlns:a16="http://schemas.microsoft.com/office/drawing/2014/main" id="{9882A1F7-59CD-4C8A-A648-EBE0A14A7723}"/>
              </a:ext>
            </a:extLst>
          </p:cNvPr>
          <p:cNvGrpSpPr/>
          <p:nvPr/>
        </p:nvGrpSpPr>
        <p:grpSpPr>
          <a:xfrm>
            <a:off x="0" y="-10686"/>
            <a:ext cx="12190095" cy="6868686"/>
            <a:chOff x="0" y="-24070"/>
            <a:chExt cx="12192000" cy="6882451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DD0162C-CEC7-4F8B-923C-863F91C031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84FB0DD-9266-4270-9066-3391F0E1CC4B}"/>
                </a:ext>
              </a:extLst>
            </p:cNvPr>
            <p:cNvSpPr/>
            <p:nvPr/>
          </p:nvSpPr>
          <p:spPr>
            <a:xfrm>
              <a:off x="10634725" y="14350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99B8A40-F01D-4C1A-8336-E72044763728}"/>
                </a:ext>
              </a:extLst>
            </p:cNvPr>
            <p:cNvSpPr/>
            <p:nvPr/>
          </p:nvSpPr>
          <p:spPr>
            <a:xfrm>
              <a:off x="10253725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7C0FCD2F-0A8F-4587-8381-7DF930882C06}"/>
                </a:ext>
              </a:extLst>
            </p:cNvPr>
            <p:cNvSpPr/>
            <p:nvPr/>
          </p:nvSpPr>
          <p:spPr>
            <a:xfrm>
              <a:off x="11206225" y="14350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421ABB5D-4B5D-4E75-8E56-7A4CFED235EE}"/>
                </a:ext>
              </a:extLst>
            </p:cNvPr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A0D41FA0-6DDE-45F3-BCD6-DC7C883CCA1D}"/>
                </a:ext>
              </a:extLst>
            </p:cNvPr>
            <p:cNvSpPr/>
            <p:nvPr/>
          </p:nvSpPr>
          <p:spPr>
            <a:xfrm>
              <a:off x="11511025" y="14350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F633B6E-3EE1-46AD-ADF3-F2F286372F77}"/>
                </a:ext>
              </a:extLst>
            </p:cNvPr>
            <p:cNvSpPr/>
            <p:nvPr/>
          </p:nvSpPr>
          <p:spPr>
            <a:xfrm>
              <a:off x="10644250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5ED59D8-4431-4A0B-8CEE-2D4F1F92A5D9}"/>
                </a:ext>
              </a:extLst>
            </p:cNvPr>
            <p:cNvSpPr/>
            <p:nvPr/>
          </p:nvSpPr>
          <p:spPr>
            <a:xfrm>
              <a:off x="55357" y="-24070"/>
              <a:ext cx="5172138" cy="686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973AC2E-3271-426A-82B2-8025B5C60356}"/>
                </a:ext>
              </a:extLst>
            </p:cNvPr>
            <p:cNvSpPr/>
            <p:nvPr/>
          </p:nvSpPr>
          <p:spPr>
            <a:xfrm>
              <a:off x="10987150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4CDCCE6-8044-4CEA-84E9-D93703248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8" y="212608"/>
            <a:ext cx="79247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2">
            <a:extLst>
              <a:ext uri="{FF2B5EF4-FFF2-40B4-BE49-F238E27FC236}">
                <a16:creationId xmlns:a16="http://schemas.microsoft.com/office/drawing/2014/main" id="{9882A1F7-59CD-4C8A-A648-EBE0A14A7723}"/>
              </a:ext>
            </a:extLst>
          </p:cNvPr>
          <p:cNvGrpSpPr/>
          <p:nvPr/>
        </p:nvGrpSpPr>
        <p:grpSpPr>
          <a:xfrm>
            <a:off x="0" y="-10686"/>
            <a:ext cx="12190095" cy="6868686"/>
            <a:chOff x="0" y="-24070"/>
            <a:chExt cx="12192000" cy="6882451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DD0162C-CEC7-4F8B-923C-863F91C031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84FB0DD-9266-4270-9066-3391F0E1CC4B}"/>
                </a:ext>
              </a:extLst>
            </p:cNvPr>
            <p:cNvSpPr/>
            <p:nvPr/>
          </p:nvSpPr>
          <p:spPr>
            <a:xfrm>
              <a:off x="10634725" y="14350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99B8A40-F01D-4C1A-8336-E72044763728}"/>
                </a:ext>
              </a:extLst>
            </p:cNvPr>
            <p:cNvSpPr/>
            <p:nvPr/>
          </p:nvSpPr>
          <p:spPr>
            <a:xfrm>
              <a:off x="10253725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7C0FCD2F-0A8F-4587-8381-7DF930882C06}"/>
                </a:ext>
              </a:extLst>
            </p:cNvPr>
            <p:cNvSpPr/>
            <p:nvPr/>
          </p:nvSpPr>
          <p:spPr>
            <a:xfrm>
              <a:off x="11206225" y="14350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421ABB5D-4B5D-4E75-8E56-7A4CFED235EE}"/>
                </a:ext>
              </a:extLst>
            </p:cNvPr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A0D41FA0-6DDE-45F3-BCD6-DC7C883CCA1D}"/>
                </a:ext>
              </a:extLst>
            </p:cNvPr>
            <p:cNvSpPr/>
            <p:nvPr/>
          </p:nvSpPr>
          <p:spPr>
            <a:xfrm>
              <a:off x="11511025" y="14350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F633B6E-3EE1-46AD-ADF3-F2F286372F77}"/>
                </a:ext>
              </a:extLst>
            </p:cNvPr>
            <p:cNvSpPr/>
            <p:nvPr/>
          </p:nvSpPr>
          <p:spPr>
            <a:xfrm>
              <a:off x="10644250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5ED59D8-4431-4A0B-8CEE-2D4F1F92A5D9}"/>
                </a:ext>
              </a:extLst>
            </p:cNvPr>
            <p:cNvSpPr/>
            <p:nvPr/>
          </p:nvSpPr>
          <p:spPr>
            <a:xfrm>
              <a:off x="55357" y="-24070"/>
              <a:ext cx="5172138" cy="686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973AC2E-3271-426A-82B2-8025B5C60356}"/>
                </a:ext>
              </a:extLst>
            </p:cNvPr>
            <p:cNvSpPr/>
            <p:nvPr/>
          </p:nvSpPr>
          <p:spPr>
            <a:xfrm>
              <a:off x="10987150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 descr="Diagram, text, letter&#10;&#10;Description automatically generated">
            <a:extLst>
              <a:ext uri="{FF2B5EF4-FFF2-40B4-BE49-F238E27FC236}">
                <a16:creationId xmlns:a16="http://schemas.microsoft.com/office/drawing/2014/main" id="{B837F3A1-15A3-444D-BF1E-23706116A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3023"/>
            <a:ext cx="6308229" cy="62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63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35667-02F7-4791-9491-0AF17A987EA4}"/>
</file>

<file path=customXml/itemProps2.xml><?xml version="1.0" encoding="utf-8"?>
<ds:datastoreItem xmlns:ds="http://schemas.openxmlformats.org/officeDocument/2006/customXml" ds:itemID="{AB07DD40-3A0C-41FE-891B-05710C752377}"/>
</file>

<file path=customXml/itemProps3.xml><?xml version="1.0" encoding="utf-8"?>
<ds:datastoreItem xmlns:ds="http://schemas.openxmlformats.org/officeDocument/2006/customXml" ds:itemID="{1B21F71A-671D-4071-8328-763AB752D5FD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409</TotalTime>
  <Words>50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Carlito</vt:lpstr>
      <vt:lpstr>Century Schoolbook</vt:lpstr>
      <vt:lpstr>Times New Roman</vt:lpstr>
      <vt:lpstr>Verdana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FLORIN-DĂNUŢ BEJENARU</cp:lastModifiedBy>
  <cp:revision>3</cp:revision>
  <dcterms:created xsi:type="dcterms:W3CDTF">2021-12-13T11:18:09Z</dcterms:created>
  <dcterms:modified xsi:type="dcterms:W3CDTF">2021-12-14T22:56:08Z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LastSaved">
    <vt:filetime>2021-12-13T00:00:00Z</vt:filetime>
  </property>
  <property fmtid="{D5CDD505-2E9C-101B-9397-08002B2CF9AE}" pid="4" name="ContentTypeId">
    <vt:lpwstr>0x01010032F4383B09E06749B7DD530C84419D64</vt:lpwstr>
  </property>
</Properties>
</file>