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58" r:id="rId7"/>
    <p:sldId id="261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3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8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2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5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7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6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3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2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3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9F77B-6D0A-42B6-9A9D-D727E4E20131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E937DA-2203-4AEB-A2A3-33D382DFDE5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6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277" y="254750"/>
            <a:ext cx="10058400" cy="35661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 Light"/>
              </a:rPr>
              <a:t>Individual Homework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Exercises Boolean functions</a:t>
            </a:r>
            <a:endParaRPr lang="en-GB" sz="3600" dirty="0"/>
          </a:p>
          <a:p>
            <a:r>
              <a:rPr lang="en-GB" dirty="0" smtClean="0"/>
              <a:t>Berar </a:t>
            </a:r>
            <a:r>
              <a:rPr lang="en-GB" dirty="0" err="1" smtClean="0"/>
              <a:t>denisa</a:t>
            </a:r>
            <a:r>
              <a:rPr lang="en-GB" dirty="0" smtClean="0"/>
              <a:t>- 911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040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" y="46366"/>
            <a:ext cx="4102964" cy="2908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812" t="42992" r="48957" b="20169"/>
          <a:stretch/>
        </p:blipFill>
        <p:spPr>
          <a:xfrm>
            <a:off x="8137996" y="183568"/>
            <a:ext cx="3929864" cy="27859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25772" y="2418136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 rot="5400000">
            <a:off x="1722679" y="323930"/>
            <a:ext cx="367470" cy="8248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0877" y="3222038"/>
            <a:ext cx="4450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Simple factorization</a:t>
            </a:r>
          </a:p>
          <a:p>
            <a:endParaRPr lang="en-GB" dirty="0"/>
          </a:p>
          <a:p>
            <a:r>
              <a:rPr lang="en-GB" dirty="0" smtClean="0"/>
              <a:t> m5 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m13 = </a:t>
            </a:r>
            <a:r>
              <a:rPr lang="en-US" i="1" dirty="0" smtClean="0"/>
              <a:t>x</a:t>
            </a:r>
            <a:r>
              <a:rPr lang="en-US" i="1" baseline="-25000" dirty="0" smtClean="0"/>
              <a:t>2 </a:t>
            </a:r>
            <a:r>
              <a:rPr lang="en-US" dirty="0" smtClean="0">
                <a:sym typeface="Symbol" panose="05050102010706020507" pitchFamily="18" charset="2"/>
              </a:rPr>
              <a:t> </a:t>
            </a:r>
            <a:r>
              <a:rPr lang="en-US" i="1" dirty="0"/>
              <a:t>x̄</a:t>
            </a:r>
            <a:r>
              <a:rPr lang="en-US" i="1" baseline="-25000" dirty="0"/>
              <a:t>3</a:t>
            </a:r>
            <a:r>
              <a:rPr lang="en-US" i="1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i="1" dirty="0" smtClean="0"/>
              <a:t> = max4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507874" y="2760373"/>
            <a:ext cx="3990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Simple factorization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7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m5 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m13 = </a:t>
            </a:r>
            <a:r>
              <a:rPr lang="en-US" i="1" dirty="0"/>
              <a:t>x</a:t>
            </a:r>
            <a:r>
              <a:rPr lang="en-US" i="1" dirty="0" smtClean="0"/>
              <a:t>̄</a:t>
            </a:r>
            <a:r>
              <a:rPr lang="en-US" i="1" baseline="-25000" dirty="0" smtClean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 smtClean="0"/>
              <a:t> </a:t>
            </a:r>
            <a:r>
              <a:rPr lang="en-US" i="1" dirty="0" smtClean="0"/>
              <a:t>x</a:t>
            </a:r>
            <a:r>
              <a:rPr lang="en-US" i="1" baseline="-25000" dirty="0" smtClean="0"/>
              <a:t>2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 smtClean="0"/>
              <a:t> 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i="1" dirty="0" smtClean="0"/>
              <a:t> = max5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418897" y="599688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052437" y="171598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0528" y="594407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022452" y="449072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904925" y="594407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 rot="5400000">
            <a:off x="10208830" y="434277"/>
            <a:ext cx="367470" cy="8248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93" y="1916471"/>
            <a:ext cx="4102964" cy="29080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178668" y="2451714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4942408" y="1910623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288" y="4280797"/>
            <a:ext cx="457240" cy="43285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794758" y="49118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Simple factorization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m12 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m13 = </a:t>
            </a:r>
            <a:r>
              <a:rPr lang="en-US" i="1" dirty="0" smtClean="0"/>
              <a:t>x</a:t>
            </a:r>
            <a:r>
              <a:rPr lang="en-US" i="1" baseline="-25000" dirty="0"/>
              <a:t>1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US" i="1" dirty="0" smtClean="0"/>
              <a:t>x</a:t>
            </a:r>
            <a:r>
              <a:rPr lang="en-US" i="1" baseline="-25000" dirty="0"/>
              <a:t>2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i="1" dirty="0"/>
              <a:t>x̄</a:t>
            </a:r>
            <a:r>
              <a:rPr lang="en-US" i="1" baseline="-25000" dirty="0"/>
              <a:t>3 </a:t>
            </a:r>
            <a:r>
              <a:rPr lang="en-US" i="1" dirty="0" smtClean="0"/>
              <a:t>= max6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 rot="10800000">
            <a:off x="5324034" y="2451714"/>
            <a:ext cx="367470" cy="824883"/>
          </a:xfrm>
          <a:prstGeom prst="rect">
            <a:avLst/>
          </a:prstGeom>
          <a:noFill/>
          <a:ln w="19050">
            <a:solidFill>
              <a:srgbClr val="F3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07841" y="1948557"/>
            <a:ext cx="728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M(f) = {max1, max2, max3, max4, max 5, max6}</a:t>
            </a:r>
          </a:p>
          <a:p>
            <a:endParaRPr lang="en-GB" dirty="0" smtClean="0"/>
          </a:p>
          <a:p>
            <a:r>
              <a:rPr lang="en-US" dirty="0">
                <a:cs typeface="Calibri"/>
              </a:rPr>
              <a:t>C(f) = {max1, </a:t>
            </a:r>
            <a:r>
              <a:rPr lang="en-US" dirty="0" smtClean="0">
                <a:cs typeface="Calibri"/>
              </a:rPr>
              <a:t>max2} = {</a:t>
            </a:r>
            <a:r>
              <a:rPr lang="en-US" i="1" dirty="0"/>
              <a:t>x̄</a:t>
            </a:r>
            <a:r>
              <a:rPr lang="en-US" i="1" baseline="-25000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/>
              <a:t>  </a:t>
            </a:r>
            <a:r>
              <a:rPr lang="en-US" i="1" dirty="0"/>
              <a:t>x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i="1" dirty="0" smtClean="0"/>
              <a:t>, </a:t>
            </a:r>
            <a:r>
              <a:rPr lang="en-US" i="1" dirty="0"/>
              <a:t>x</a:t>
            </a:r>
            <a:r>
              <a:rPr lang="en-US" i="1" baseline="-25000" dirty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/>
              <a:t> </a:t>
            </a:r>
            <a:r>
              <a:rPr lang="en-US" i="1" dirty="0"/>
              <a:t>x</a:t>
            </a:r>
            <a:r>
              <a:rPr lang="en-US" i="1" dirty="0" smtClean="0"/>
              <a:t>̄</a:t>
            </a:r>
            <a:r>
              <a:rPr lang="en-US" i="1" baseline="-25000" dirty="0"/>
              <a:t>4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 </a:t>
            </a:r>
            <a:r>
              <a:rPr lang="en-US" dirty="0" smtClean="0">
                <a:cs typeface="Calibri"/>
              </a:rPr>
              <a:t>– the set of central </a:t>
            </a:r>
            <a:r>
              <a:rPr lang="en-US" dirty="0" err="1" smtClean="0">
                <a:cs typeface="Calibri"/>
              </a:rPr>
              <a:t>monoms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812" t="42992" r="53739" b="20169"/>
          <a:stretch/>
        </p:blipFill>
        <p:spPr>
          <a:xfrm>
            <a:off x="771258" y="1948557"/>
            <a:ext cx="3818327" cy="32362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8173" y="2533596"/>
            <a:ext cx="470100" cy="1943154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858731" y="3043598"/>
            <a:ext cx="929058" cy="923149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080553" y="3445698"/>
            <a:ext cx="5744073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minterms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coverred</a:t>
            </a:r>
            <a:r>
              <a:rPr lang="en-US" dirty="0">
                <a:cs typeface="Calibri"/>
              </a:rPr>
              <a:t> by the central </a:t>
            </a:r>
            <a:r>
              <a:rPr lang="en-US" dirty="0" err="1">
                <a:cs typeface="Calibri"/>
              </a:rPr>
              <a:t>monoms</a:t>
            </a:r>
            <a:r>
              <a:rPr lang="en-US" dirty="0">
                <a:cs typeface="Calibri"/>
              </a:rPr>
              <a:t> are shaded</a:t>
            </a:r>
            <a:r>
              <a:rPr lang="en-US" b="1" dirty="0">
                <a:cs typeface="Calibri"/>
              </a:rPr>
              <a:t>.</a:t>
            </a:r>
          </a:p>
          <a:p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We denote g = </a:t>
            </a:r>
            <a:r>
              <a:rPr lang="en-US" dirty="0" smtClean="0">
                <a:cs typeface="Calibri"/>
              </a:rPr>
              <a:t>max1</a:t>
            </a:r>
            <a:r>
              <a:rPr lang="en-US" dirty="0">
                <a:sym typeface="Symbol" panose="05050102010706020507" pitchFamily="18" charset="2"/>
              </a:rPr>
              <a:t>  </a:t>
            </a:r>
            <a:r>
              <a:rPr lang="en-US" dirty="0" smtClean="0">
                <a:cs typeface="Calibri"/>
              </a:rPr>
              <a:t>max2</a:t>
            </a:r>
          </a:p>
          <a:p>
            <a:endParaRPr lang="en-US" dirty="0" smtClean="0">
              <a:ea typeface="+mn-lt"/>
              <a:cs typeface="Calibri"/>
            </a:endParaRPr>
          </a:p>
          <a:p>
            <a:r>
              <a:rPr lang="en-US" dirty="0" smtClean="0">
                <a:ea typeface="+mn-lt"/>
                <a:cs typeface="Calibri"/>
              </a:rPr>
              <a:t>The simplified form of f:</a:t>
            </a:r>
          </a:p>
          <a:p>
            <a:endParaRPr lang="en-US" dirty="0">
              <a:ea typeface="+mn-lt"/>
              <a:cs typeface="Calibri"/>
            </a:endParaRPr>
          </a:p>
          <a:p>
            <a:r>
              <a:rPr lang="en-US" sz="2000" dirty="0" smtClean="0">
                <a:cs typeface="Calibri"/>
              </a:rPr>
              <a:t>f1</a:t>
            </a:r>
            <a:r>
              <a:rPr lang="en-US" sz="2000" dirty="0">
                <a:cs typeface="Calibri"/>
              </a:rPr>
              <a:t> </a:t>
            </a:r>
            <a:r>
              <a:rPr lang="en-US" sz="2000" baseline="3000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)</a:t>
            </a:r>
            <a:r>
              <a:rPr lang="en-US" sz="2000" dirty="0" smtClean="0">
                <a:ea typeface="+mn-lt"/>
                <a:cs typeface="+mn-lt"/>
              </a:rPr>
              <a:t> = g </a:t>
            </a:r>
            <a:r>
              <a:rPr lang="en-US" sz="2000" dirty="0" smtClean="0">
                <a:sym typeface="Symbol" panose="05050102010706020507" pitchFamily="18" charset="2"/>
              </a:rPr>
              <a:t> max4</a:t>
            </a:r>
          </a:p>
          <a:p>
            <a:r>
              <a:rPr lang="en-US" sz="2000" dirty="0" smtClean="0">
                <a:cs typeface="Calibri"/>
              </a:rPr>
              <a:t>f2</a:t>
            </a:r>
            <a:r>
              <a:rPr lang="en-US" sz="2000" dirty="0">
                <a:cs typeface="Calibri"/>
              </a:rPr>
              <a:t> </a:t>
            </a:r>
            <a:r>
              <a:rPr lang="en-US" sz="2000" baseline="3000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) = g </a:t>
            </a:r>
            <a:r>
              <a:rPr lang="en-US" sz="2000" dirty="0" smtClean="0">
                <a:sym typeface="Symbol" panose="05050102010706020507" pitchFamily="18" charset="2"/>
              </a:rPr>
              <a:t> max5  max6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r>
              <a:rPr lang="en-US" sz="2000" i="1" dirty="0" smtClean="0"/>
              <a:t> 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9137" t="25720" r="24713" b="60550"/>
          <a:stretch/>
        </p:blipFill>
        <p:spPr>
          <a:xfrm>
            <a:off x="96184" y="72165"/>
            <a:ext cx="5622275" cy="9778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05036" y="2533596"/>
            <a:ext cx="929058" cy="427822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55793" y="3086598"/>
            <a:ext cx="470100" cy="880149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951897" y="2591533"/>
            <a:ext cx="777971" cy="369885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405036" y="2591533"/>
            <a:ext cx="399516" cy="742331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438771" y="3048010"/>
            <a:ext cx="582194" cy="943861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5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Exercise </a:t>
            </a:r>
            <a:r>
              <a:rPr lang="en-US" sz="3200" dirty="0" smtClean="0">
                <a:cs typeface="Calibri Light"/>
              </a:rPr>
              <a:t>4.8 </a:t>
            </a:r>
            <a:r>
              <a:rPr lang="en-US" sz="3200" dirty="0">
                <a:cs typeface="Calibri Light"/>
              </a:rPr>
              <a:t>Boolean Functions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" r="51671" b="-15772"/>
          <a:stretch/>
        </p:blipFill>
        <p:spPr>
          <a:xfrm>
            <a:off x="446207" y="1003121"/>
            <a:ext cx="8237838" cy="668306"/>
          </a:xfrm>
          <a:prstGeom prst="rect">
            <a:avLst/>
          </a:prstGeom>
        </p:spPr>
      </p:pic>
      <p:graphicFrame>
        <p:nvGraphicFramePr>
          <p:cNvPr id="6" name="Table 16">
            <a:extLst>
              <a:ext uri="{FF2B5EF4-FFF2-40B4-BE49-F238E27FC236}">
                <a16:creationId xmlns="" xmlns:a16="http://schemas.microsoft.com/office/drawing/2014/main" id="{2AA9823F-B1B0-4C59-BFE0-CEF64403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844475"/>
              </p:ext>
            </p:extLst>
          </p:nvPr>
        </p:nvGraphicFramePr>
        <p:xfrm>
          <a:off x="1619625" y="3461670"/>
          <a:ext cx="2194560" cy="2218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26914863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4069445298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267338810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300230615"/>
                    </a:ext>
                  </a:extLst>
                </a:gridCol>
              </a:tblGrid>
              <a:tr h="546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15</a:t>
                      </a:r>
                      <a:endParaRPr lang="en-US" dirty="0" smtClean="0"/>
                    </a:p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033825"/>
                  </a:ext>
                </a:extLst>
              </a:tr>
              <a:tr h="573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4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54921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9019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11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6375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89340" y="2969664"/>
            <a:ext cx="22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x1          </a:t>
            </a:r>
            <a:r>
              <a:rPr lang="en-US" dirty="0" smtClean="0"/>
              <a:t>|     </a:t>
            </a:r>
            <a:r>
              <a:rPr lang="en-US" i="1" dirty="0" smtClean="0"/>
              <a:t>x̄</a:t>
            </a:r>
            <a:r>
              <a:rPr lang="en-US" i="1" baseline="-25000" dirty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33863" y="3521994"/>
            <a:ext cx="55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/>
              <a:t>2</a:t>
            </a:r>
            <a:endParaRPr lang="en-US" i="1" baseline="-25000" dirty="0" smtClean="0"/>
          </a:p>
          <a:p>
            <a:endParaRPr lang="en-US" i="1" baseline="-25000" dirty="0"/>
          </a:p>
          <a:p>
            <a:endParaRPr lang="en-US" i="1" baseline="-25000" dirty="0" smtClean="0"/>
          </a:p>
          <a:p>
            <a:endParaRPr lang="en-US" i="1" baseline="-25000" dirty="0" smtClean="0"/>
          </a:p>
          <a:p>
            <a:r>
              <a:rPr lang="en-US" i="1" dirty="0" smtClean="0"/>
              <a:t>-----</a:t>
            </a:r>
          </a:p>
          <a:p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i="1" dirty="0" smtClean="0"/>
              <a:t>x̄</a:t>
            </a:r>
            <a:r>
              <a:rPr lang="en-US" i="1" baseline="-25000" dirty="0"/>
              <a:t>2</a:t>
            </a:r>
            <a:endParaRPr lang="en-US" i="1" baseline="-25000" dirty="0" smtClean="0"/>
          </a:p>
          <a:p>
            <a:endParaRPr lang="en-US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3871067" y="3569117"/>
            <a:ext cx="5554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</a:p>
          <a:p>
            <a:r>
              <a:rPr lang="en-US" i="1" dirty="0" smtClean="0"/>
              <a:t>-----</a:t>
            </a:r>
          </a:p>
          <a:p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i="1" dirty="0" smtClean="0"/>
              <a:t>x̄</a:t>
            </a:r>
            <a:r>
              <a:rPr lang="en-US" i="1" baseline="-25000" dirty="0" smtClean="0"/>
              <a:t>4</a:t>
            </a:r>
          </a:p>
          <a:p>
            <a:endParaRPr lang="en-US" i="1" baseline="-25000" dirty="0"/>
          </a:p>
          <a:p>
            <a:r>
              <a:rPr lang="en-US" i="1" baseline="-25000" dirty="0" smtClean="0"/>
              <a:t>--------</a:t>
            </a:r>
            <a:endParaRPr lang="en-US" i="1" baseline="-25000" dirty="0"/>
          </a:p>
          <a:p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</a:p>
          <a:p>
            <a:endParaRPr lang="en-US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589339" y="5783440"/>
            <a:ext cx="22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x3</a:t>
            </a:r>
            <a:r>
              <a:rPr lang="en-US" dirty="0" smtClean="0"/>
              <a:t>|       </a:t>
            </a:r>
            <a:r>
              <a:rPr lang="en-US" i="1" dirty="0" smtClean="0"/>
              <a:t>x̄</a:t>
            </a:r>
            <a:r>
              <a:rPr lang="en-US" i="1" baseline="-25000" dirty="0" smtClean="0"/>
              <a:t>3</a:t>
            </a:r>
            <a:r>
              <a:rPr lang="en-US" dirty="0" smtClean="0"/>
              <a:t>        |   x3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446207" y="1789274"/>
            <a:ext cx="111742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=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 </a:t>
            </a:r>
            <a:r>
              <a:rPr lang="en-US" sz="2400" dirty="0" smtClean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/>
              <a:t>x̄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/>
              <a:t>x̄</a:t>
            </a:r>
            <a:r>
              <a:rPr lang="en-US" sz="2400" i="1" baseline="-25000" dirty="0" smtClean="0"/>
              <a:t>4</a:t>
            </a:r>
            <a:r>
              <a:rPr lang="en-US" sz="2400" dirty="0">
                <a:sym typeface="Symbol" panose="05050102010706020507" pitchFamily="18" charset="2"/>
              </a:rPr>
              <a:t> 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/>
              <a:t>x̄</a:t>
            </a:r>
            <a:r>
              <a:rPr lang="en-US" sz="2400" i="1" baseline="-25000" dirty="0"/>
              <a:t>4</a:t>
            </a:r>
            <a:r>
              <a:rPr lang="en-US" sz="2400" dirty="0">
                <a:sym typeface="Symbol" panose="05050102010706020507" pitchFamily="18" charset="2"/>
              </a:rPr>
              <a:t>  </a:t>
            </a:r>
            <a:r>
              <a:rPr lang="en-US" sz="2400" i="1" dirty="0" smtClean="0"/>
              <a:t>x</a:t>
            </a:r>
            <a:r>
              <a:rPr lang="en-US" sz="2400" i="1" dirty="0"/>
              <a:t>̄</a:t>
            </a:r>
            <a:r>
              <a:rPr lang="en-US" sz="2400" i="1" baseline="-25000" dirty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/>
              <a:t>x̄</a:t>
            </a:r>
            <a:r>
              <a:rPr lang="en-US" sz="2400" i="1" baseline="-25000" dirty="0"/>
              <a:t>4</a:t>
            </a:r>
            <a:r>
              <a:rPr lang="en-US" sz="2400" dirty="0">
                <a:sym typeface="Symbol" panose="05050102010706020507" pitchFamily="18" charset="2"/>
              </a:rPr>
              <a:t> 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/>
              <a:t>x̄</a:t>
            </a:r>
            <a:r>
              <a:rPr lang="en-US" sz="2400" i="1" baseline="-25000" dirty="0"/>
              <a:t>4</a:t>
            </a:r>
            <a:r>
              <a:rPr lang="en-US" sz="2400" dirty="0">
                <a:sym typeface="Symbol" panose="05050102010706020507" pitchFamily="18" charset="2"/>
              </a:rPr>
              <a:t> 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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76850" y="3754405"/>
            <a:ext cx="6343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= m15 </a:t>
            </a:r>
            <a:r>
              <a:rPr lang="en-US" dirty="0" smtClean="0">
                <a:sym typeface="Symbol" panose="05050102010706020507" pitchFamily="18" charset="2"/>
              </a:rPr>
              <a:t> m7  m11  m3  m10  m8  m0  m5  m1  m4  m0  m7  m3  m5  m1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= m0  m1  m3  m4 m5  7  m8  m11  m15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 smtClean="0">
                <a:sym typeface="Symbol" panose="05050102010706020507" pitchFamily="18" charset="2"/>
              </a:rPr>
              <a:t>m10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08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782" b="49524"/>
          <a:stretch/>
        </p:blipFill>
        <p:spPr>
          <a:xfrm>
            <a:off x="582477" y="456609"/>
            <a:ext cx="4199707" cy="357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5400000">
            <a:off x="1765829" y="2141848"/>
            <a:ext cx="1997469" cy="38456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2315911" y="2136451"/>
            <a:ext cx="350376" cy="93149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108516" y="1076770"/>
            <a:ext cx="1083093" cy="616119"/>
          </a:xfrm>
          <a:custGeom>
            <a:avLst/>
            <a:gdLst>
              <a:gd name="connsiteX0" fmla="*/ 190161 w 1083093"/>
              <a:gd name="connsiteY0" fmla="*/ 0 h 616119"/>
              <a:gd name="connsiteX1" fmla="*/ 27791 w 1083093"/>
              <a:gd name="connsiteY1" fmla="*/ 316194 h 616119"/>
              <a:gd name="connsiteX2" fmla="*/ 104703 w 1083093"/>
              <a:gd name="connsiteY2" fmla="*/ 589660 h 616119"/>
              <a:gd name="connsiteX3" fmla="*/ 1002011 w 1083093"/>
              <a:gd name="connsiteY3" fmla="*/ 606751 h 616119"/>
              <a:gd name="connsiteX4" fmla="*/ 1044740 w 1083093"/>
              <a:gd name="connsiteY4" fmla="*/ 615297 h 616119"/>
              <a:gd name="connsiteX5" fmla="*/ 1036194 w 1083093"/>
              <a:gd name="connsiteY5" fmla="*/ 615297 h 61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093" h="616119">
                <a:moveTo>
                  <a:pt x="190161" y="0"/>
                </a:moveTo>
                <a:cubicBezTo>
                  <a:pt x="116097" y="108958"/>
                  <a:pt x="42034" y="217917"/>
                  <a:pt x="27791" y="316194"/>
                </a:cubicBezTo>
                <a:cubicBezTo>
                  <a:pt x="13548" y="414471"/>
                  <a:pt x="-57667" y="541234"/>
                  <a:pt x="104703" y="589660"/>
                </a:cubicBezTo>
                <a:cubicBezTo>
                  <a:pt x="267073" y="638086"/>
                  <a:pt x="845338" y="602478"/>
                  <a:pt x="1002011" y="606751"/>
                </a:cubicBezTo>
                <a:cubicBezTo>
                  <a:pt x="1158684" y="611024"/>
                  <a:pt x="1039043" y="613873"/>
                  <a:pt x="1044740" y="615297"/>
                </a:cubicBezTo>
                <a:cubicBezTo>
                  <a:pt x="1050437" y="616721"/>
                  <a:pt x="1043315" y="616009"/>
                  <a:pt x="1036194" y="6152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108516" y="2942713"/>
            <a:ext cx="976374" cy="6807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9391" y="1076770"/>
            <a:ext cx="852951" cy="6340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019391" y="2942711"/>
            <a:ext cx="898315" cy="6807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89836" y="430218"/>
            <a:ext cx="47172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Double Factorization:</a:t>
            </a:r>
          </a:p>
          <a:p>
            <a:r>
              <a:rPr lang="en-GB" dirty="0" smtClean="0"/>
              <a:t>m3 </a:t>
            </a:r>
            <a:r>
              <a:rPr lang="en-US" dirty="0" smtClean="0">
                <a:sym typeface="Symbol" panose="05050102010706020507" pitchFamily="18" charset="2"/>
              </a:rPr>
              <a:t> </a:t>
            </a:r>
            <a:r>
              <a:rPr lang="en-GB" dirty="0" smtClean="0"/>
              <a:t> m7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m11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m15 =</a:t>
            </a:r>
            <a:r>
              <a:rPr lang="en-US" i="1" dirty="0" smtClean="0"/>
              <a:t>x</a:t>
            </a:r>
            <a:r>
              <a:rPr lang="en-US" i="1" baseline="-25000" dirty="0" smtClean="0"/>
              <a:t>3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GB" dirty="0" smtClean="0"/>
              <a:t> = max1</a:t>
            </a:r>
          </a:p>
          <a:p>
            <a:endParaRPr lang="en-GB" dirty="0"/>
          </a:p>
          <a:p>
            <a:r>
              <a:rPr lang="en-GB" dirty="0" smtClean="0"/>
              <a:t>m1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m0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m4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m5 = </a:t>
            </a:r>
            <a:r>
              <a:rPr lang="en-US" i="1" dirty="0"/>
              <a:t>x̄</a:t>
            </a:r>
            <a:r>
              <a:rPr lang="en-US" i="1" baseline="-25000" dirty="0"/>
              <a:t>1 </a:t>
            </a:r>
            <a:r>
              <a:rPr lang="en-US" i="1" dirty="0" smtClean="0"/>
              <a:t>x</a:t>
            </a:r>
            <a:r>
              <a:rPr lang="en-US" i="1" dirty="0"/>
              <a:t>̄</a:t>
            </a:r>
            <a:r>
              <a:rPr lang="en-US" i="1" baseline="-25000" dirty="0" smtClean="0"/>
              <a:t>3 </a:t>
            </a:r>
            <a:r>
              <a:rPr lang="en-US" i="1" dirty="0" smtClean="0"/>
              <a:t>=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GB" dirty="0" smtClean="0"/>
              <a:t>max2</a:t>
            </a:r>
          </a:p>
          <a:p>
            <a:endParaRPr lang="en-GB" dirty="0"/>
          </a:p>
          <a:p>
            <a:r>
              <a:rPr lang="en-GB" dirty="0"/>
              <a:t>m1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GB" dirty="0" smtClean="0"/>
              <a:t>m3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m5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GB" dirty="0" smtClean="0"/>
              <a:t>m7 </a:t>
            </a:r>
            <a:r>
              <a:rPr lang="en-GB" dirty="0"/>
              <a:t>= </a:t>
            </a:r>
            <a:r>
              <a:rPr lang="en-US" i="1" dirty="0"/>
              <a:t>x̄</a:t>
            </a:r>
            <a:r>
              <a:rPr lang="en-US" i="1" baseline="-25000" dirty="0"/>
              <a:t>1 </a:t>
            </a:r>
            <a:r>
              <a:rPr lang="en-US" i="1" dirty="0" smtClean="0"/>
              <a:t>x</a:t>
            </a:r>
            <a:r>
              <a:rPr lang="en-US" i="1" baseline="-25000" dirty="0"/>
              <a:t>4</a:t>
            </a:r>
            <a:r>
              <a:rPr lang="en-US" i="1" baseline="-25000" dirty="0" smtClean="0"/>
              <a:t> </a:t>
            </a:r>
            <a:r>
              <a:rPr lang="en-US" i="1" dirty="0"/>
              <a:t>=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GB" dirty="0" smtClean="0"/>
              <a:t>max3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Simple factorization:</a:t>
            </a:r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0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GB" dirty="0" smtClean="0"/>
              <a:t>m8 = </a:t>
            </a:r>
            <a:r>
              <a:rPr lang="en-US" i="1" dirty="0" smtClean="0"/>
              <a:t>x̄</a:t>
            </a:r>
            <a:r>
              <a:rPr lang="en-US" i="1" baseline="-25000" dirty="0" smtClean="0"/>
              <a:t>2</a:t>
            </a:r>
            <a:r>
              <a:rPr lang="en-US" i="1" dirty="0"/>
              <a:t>x</a:t>
            </a:r>
            <a:r>
              <a:rPr lang="en-US" i="1" dirty="0" smtClean="0"/>
              <a:t>̄</a:t>
            </a:r>
            <a:r>
              <a:rPr lang="en-US" i="1" baseline="-25000" dirty="0"/>
              <a:t>3</a:t>
            </a:r>
            <a:r>
              <a:rPr lang="en-US" i="1" dirty="0" smtClean="0"/>
              <a:t>x</a:t>
            </a:r>
            <a:r>
              <a:rPr lang="en-US" i="1" dirty="0"/>
              <a:t>̄</a:t>
            </a:r>
            <a:r>
              <a:rPr lang="en-US" i="1" baseline="-25000" dirty="0"/>
              <a:t>4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= </a:t>
            </a:r>
            <a:r>
              <a:rPr lang="en-GB" dirty="0" smtClean="0"/>
              <a:t>max4</a:t>
            </a:r>
          </a:p>
          <a:p>
            <a:endParaRPr lang="en-GB" dirty="0"/>
          </a:p>
          <a:p>
            <a:r>
              <a:rPr lang="en-GB" dirty="0" smtClean="0"/>
              <a:t>m1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GB" dirty="0" smtClean="0"/>
              <a:t>m3 =</a:t>
            </a:r>
            <a:r>
              <a:rPr lang="en-US" i="1" dirty="0"/>
              <a:t> x</a:t>
            </a:r>
            <a:r>
              <a:rPr lang="en-US" i="1" dirty="0" smtClean="0"/>
              <a:t>̄</a:t>
            </a:r>
            <a:r>
              <a:rPr lang="en-US" i="1" baseline="-25000" dirty="0" smtClean="0"/>
              <a:t>1</a:t>
            </a:r>
            <a:r>
              <a:rPr lang="en-GB" dirty="0" smtClean="0"/>
              <a:t> </a:t>
            </a:r>
            <a:r>
              <a:rPr lang="en-US" i="1" dirty="0" smtClean="0"/>
              <a:t>x</a:t>
            </a:r>
            <a:r>
              <a:rPr lang="en-US" i="1" dirty="0"/>
              <a:t>̄</a:t>
            </a:r>
            <a:r>
              <a:rPr lang="en-US" i="1" baseline="-25000" dirty="0" smtClean="0"/>
              <a:t>2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GB" dirty="0" smtClean="0"/>
              <a:t>max5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5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m7 </a:t>
            </a:r>
            <a:r>
              <a:rPr lang="en-GB" dirty="0"/>
              <a:t>= </a:t>
            </a:r>
            <a:r>
              <a:rPr lang="en-US" i="1" dirty="0" smtClean="0"/>
              <a:t>x̄</a:t>
            </a:r>
            <a:r>
              <a:rPr lang="en-US" i="1" baseline="-25000" dirty="0" smtClean="0"/>
              <a:t>1 </a:t>
            </a:r>
            <a:r>
              <a:rPr lang="en-US" i="1" dirty="0" smtClean="0"/>
              <a:t>x</a:t>
            </a:r>
            <a:r>
              <a:rPr lang="en-US" i="1" baseline="-25000" dirty="0" smtClean="0"/>
              <a:t>2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= </a:t>
            </a:r>
            <a:r>
              <a:rPr lang="en-GB" dirty="0" smtClean="0"/>
              <a:t>max6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10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m11 =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x̄</a:t>
            </a:r>
            <a:r>
              <a:rPr lang="en-US" i="1" baseline="-25000" dirty="0" smtClean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=max 7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10 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 m8   =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x̄</a:t>
            </a:r>
            <a:r>
              <a:rPr lang="en-US" i="1" baseline="-25000" dirty="0"/>
              <a:t>2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i="1" dirty="0" smtClean="0"/>
              <a:t> =</a:t>
            </a:r>
            <a:r>
              <a:rPr lang="en-US" dirty="0" smtClean="0"/>
              <a:t> max 8</a:t>
            </a:r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2857492" y="2642129"/>
            <a:ext cx="350376" cy="931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2853734" y="1039585"/>
            <a:ext cx="350376" cy="9314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81185" y="5714717"/>
            <a:ext cx="5704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M(f) = {max1, max2,max3,max4, </a:t>
            </a:r>
            <a:r>
              <a:rPr lang="en-GB" dirty="0" smtClean="0"/>
              <a:t>max5, max6, max7, max8}</a:t>
            </a:r>
            <a:endParaRPr lang="en-GB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55656" y="201059"/>
            <a:ext cx="3394406" cy="7204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mtClean="0"/>
              <a:t>Factorization process</a:t>
            </a:r>
            <a:endParaRPr lang="en-GB" sz="2400" dirty="0"/>
          </a:p>
        </p:txBody>
      </p:sp>
      <p:sp>
        <p:nvSpPr>
          <p:cNvPr id="18" name="Rectangle 17"/>
          <p:cNvSpPr/>
          <p:nvPr/>
        </p:nvSpPr>
        <p:spPr>
          <a:xfrm>
            <a:off x="0" y="4322119"/>
            <a:ext cx="6948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- 3</a:t>
            </a:r>
            <a:r>
              <a:rPr lang="en-GB" dirty="0" smtClean="0"/>
              <a:t> </a:t>
            </a:r>
            <a:r>
              <a:rPr lang="en-GB" dirty="0"/>
              <a:t>groups of 4 neighbour </a:t>
            </a:r>
            <a:r>
              <a:rPr lang="en-GB" dirty="0" err="1" smtClean="0"/>
              <a:t>minterms</a:t>
            </a:r>
            <a:r>
              <a:rPr lang="en-GB" dirty="0" smtClean="0"/>
              <a:t>(max1, max2, max3)</a:t>
            </a:r>
            <a:endParaRPr lang="en-GB" dirty="0"/>
          </a:p>
          <a:p>
            <a:r>
              <a:rPr lang="en-GB" dirty="0"/>
              <a:t>- 5</a:t>
            </a:r>
            <a:r>
              <a:rPr lang="en-GB" dirty="0" smtClean="0"/>
              <a:t> </a:t>
            </a:r>
            <a:r>
              <a:rPr lang="en-GB" dirty="0"/>
              <a:t>groups of 2 neighbours </a:t>
            </a:r>
            <a:r>
              <a:rPr lang="en-GB" dirty="0" err="1" smtClean="0"/>
              <a:t>minterms</a:t>
            </a:r>
            <a:r>
              <a:rPr lang="en-GB" dirty="0" smtClean="0"/>
              <a:t>(max4, max5, max6, max7,max8)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625039" y="5321948"/>
            <a:ext cx="48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set of maximal </a:t>
            </a:r>
            <a:r>
              <a:rPr lang="en-GB" dirty="0" err="1" smtClean="0"/>
              <a:t>monoms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21" name="Freeform 20"/>
          <p:cNvSpPr/>
          <p:nvPr/>
        </p:nvSpPr>
        <p:spPr>
          <a:xfrm>
            <a:off x="2525547" y="2973935"/>
            <a:ext cx="1234603" cy="696393"/>
          </a:xfrm>
          <a:custGeom>
            <a:avLst/>
            <a:gdLst>
              <a:gd name="connsiteX0" fmla="*/ 12554 w 1234603"/>
              <a:gd name="connsiteY0" fmla="*/ 615298 h 615298"/>
              <a:gd name="connsiteX1" fmla="*/ 12554 w 1234603"/>
              <a:gd name="connsiteY1" fmla="*/ 367470 h 615298"/>
              <a:gd name="connsiteX2" fmla="*/ 38191 w 1234603"/>
              <a:gd name="connsiteY2" fmla="*/ 256374 h 615298"/>
              <a:gd name="connsiteX3" fmla="*/ 46737 w 1234603"/>
              <a:gd name="connsiteY3" fmla="*/ 205100 h 615298"/>
              <a:gd name="connsiteX4" fmla="*/ 55283 w 1234603"/>
              <a:gd name="connsiteY4" fmla="*/ 179462 h 615298"/>
              <a:gd name="connsiteX5" fmla="*/ 72374 w 1234603"/>
              <a:gd name="connsiteY5" fmla="*/ 94004 h 615298"/>
              <a:gd name="connsiteX6" fmla="*/ 89466 w 1234603"/>
              <a:gd name="connsiteY6" fmla="*/ 68367 h 615298"/>
              <a:gd name="connsiteX7" fmla="*/ 166378 w 1234603"/>
              <a:gd name="connsiteY7" fmla="*/ 0 h 615298"/>
              <a:gd name="connsiteX8" fmla="*/ 858588 w 1234603"/>
              <a:gd name="connsiteY8" fmla="*/ 8546 h 615298"/>
              <a:gd name="connsiteX9" fmla="*/ 901317 w 1234603"/>
              <a:gd name="connsiteY9" fmla="*/ 17092 h 615298"/>
              <a:gd name="connsiteX10" fmla="*/ 952591 w 1234603"/>
              <a:gd name="connsiteY10" fmla="*/ 42729 h 615298"/>
              <a:gd name="connsiteX11" fmla="*/ 969683 w 1234603"/>
              <a:gd name="connsiteY11" fmla="*/ 68367 h 615298"/>
              <a:gd name="connsiteX12" fmla="*/ 986774 w 1234603"/>
              <a:gd name="connsiteY12" fmla="*/ 102550 h 615298"/>
              <a:gd name="connsiteX13" fmla="*/ 1012412 w 1234603"/>
              <a:gd name="connsiteY13" fmla="*/ 128187 h 615298"/>
              <a:gd name="connsiteX14" fmla="*/ 1029503 w 1234603"/>
              <a:gd name="connsiteY14" fmla="*/ 179462 h 615298"/>
              <a:gd name="connsiteX15" fmla="*/ 1038049 w 1234603"/>
              <a:gd name="connsiteY15" fmla="*/ 213645 h 615298"/>
              <a:gd name="connsiteX16" fmla="*/ 1055141 w 1234603"/>
              <a:gd name="connsiteY16" fmla="*/ 239283 h 615298"/>
              <a:gd name="connsiteX17" fmla="*/ 1080778 w 1234603"/>
              <a:gd name="connsiteY17" fmla="*/ 324741 h 615298"/>
              <a:gd name="connsiteX18" fmla="*/ 1089324 w 1234603"/>
              <a:gd name="connsiteY18" fmla="*/ 350378 h 615298"/>
              <a:gd name="connsiteX19" fmla="*/ 1114961 w 1234603"/>
              <a:gd name="connsiteY19" fmla="*/ 376015 h 615298"/>
              <a:gd name="connsiteX20" fmla="*/ 1140599 w 1234603"/>
              <a:gd name="connsiteY20" fmla="*/ 435836 h 615298"/>
              <a:gd name="connsiteX21" fmla="*/ 1174782 w 1234603"/>
              <a:gd name="connsiteY21" fmla="*/ 487111 h 615298"/>
              <a:gd name="connsiteX22" fmla="*/ 1183328 w 1234603"/>
              <a:gd name="connsiteY22" fmla="*/ 512748 h 615298"/>
              <a:gd name="connsiteX23" fmla="*/ 1208965 w 1234603"/>
              <a:gd name="connsiteY23" fmla="*/ 538385 h 615298"/>
              <a:gd name="connsiteX24" fmla="*/ 1226057 w 1234603"/>
              <a:gd name="connsiteY24" fmla="*/ 589660 h 615298"/>
              <a:gd name="connsiteX25" fmla="*/ 1234603 w 1234603"/>
              <a:gd name="connsiteY25" fmla="*/ 615298 h 61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4603" h="615298">
                <a:moveTo>
                  <a:pt x="12554" y="615298"/>
                </a:moveTo>
                <a:cubicBezTo>
                  <a:pt x="-5039" y="509741"/>
                  <a:pt x="-3308" y="541952"/>
                  <a:pt x="12554" y="367470"/>
                </a:cubicBezTo>
                <a:cubicBezTo>
                  <a:pt x="27198" y="206389"/>
                  <a:pt x="21767" y="330283"/>
                  <a:pt x="38191" y="256374"/>
                </a:cubicBezTo>
                <a:cubicBezTo>
                  <a:pt x="41950" y="239459"/>
                  <a:pt x="42978" y="222014"/>
                  <a:pt x="46737" y="205100"/>
                </a:cubicBezTo>
                <a:cubicBezTo>
                  <a:pt x="48691" y="196306"/>
                  <a:pt x="53257" y="188240"/>
                  <a:pt x="55283" y="179462"/>
                </a:cubicBezTo>
                <a:cubicBezTo>
                  <a:pt x="61815" y="151156"/>
                  <a:pt x="56259" y="118175"/>
                  <a:pt x="72374" y="94004"/>
                </a:cubicBezTo>
                <a:cubicBezTo>
                  <a:pt x="78071" y="85458"/>
                  <a:pt x="82642" y="76043"/>
                  <a:pt x="89466" y="68367"/>
                </a:cubicBezTo>
                <a:cubicBezTo>
                  <a:pt x="132039" y="20473"/>
                  <a:pt x="127413" y="25978"/>
                  <a:pt x="166378" y="0"/>
                </a:cubicBezTo>
                <a:lnTo>
                  <a:pt x="858588" y="8546"/>
                </a:lnTo>
                <a:cubicBezTo>
                  <a:pt x="873109" y="8884"/>
                  <a:pt x="887717" y="11992"/>
                  <a:pt x="901317" y="17092"/>
                </a:cubicBezTo>
                <a:cubicBezTo>
                  <a:pt x="1166178" y="116418"/>
                  <a:pt x="713974" y="-36804"/>
                  <a:pt x="952591" y="42729"/>
                </a:cubicBezTo>
                <a:cubicBezTo>
                  <a:pt x="958288" y="51275"/>
                  <a:pt x="964587" y="59449"/>
                  <a:pt x="969683" y="68367"/>
                </a:cubicBezTo>
                <a:cubicBezTo>
                  <a:pt x="976003" y="79428"/>
                  <a:pt x="979369" y="92184"/>
                  <a:pt x="986774" y="102550"/>
                </a:cubicBezTo>
                <a:cubicBezTo>
                  <a:pt x="993799" y="112384"/>
                  <a:pt x="1003866" y="119641"/>
                  <a:pt x="1012412" y="128187"/>
                </a:cubicBezTo>
                <a:cubicBezTo>
                  <a:pt x="1018109" y="145279"/>
                  <a:pt x="1025133" y="161984"/>
                  <a:pt x="1029503" y="179462"/>
                </a:cubicBezTo>
                <a:cubicBezTo>
                  <a:pt x="1032352" y="190856"/>
                  <a:pt x="1033422" y="202850"/>
                  <a:pt x="1038049" y="213645"/>
                </a:cubicBezTo>
                <a:cubicBezTo>
                  <a:pt x="1042095" y="223086"/>
                  <a:pt x="1049444" y="230737"/>
                  <a:pt x="1055141" y="239283"/>
                </a:cubicBezTo>
                <a:cubicBezTo>
                  <a:pt x="1068852" y="321548"/>
                  <a:pt x="1053681" y="261512"/>
                  <a:pt x="1080778" y="324741"/>
                </a:cubicBezTo>
                <a:cubicBezTo>
                  <a:pt x="1084326" y="333021"/>
                  <a:pt x="1084327" y="342883"/>
                  <a:pt x="1089324" y="350378"/>
                </a:cubicBezTo>
                <a:cubicBezTo>
                  <a:pt x="1096028" y="360434"/>
                  <a:pt x="1107937" y="366181"/>
                  <a:pt x="1114961" y="376015"/>
                </a:cubicBezTo>
                <a:cubicBezTo>
                  <a:pt x="1157749" y="435919"/>
                  <a:pt x="1112703" y="385624"/>
                  <a:pt x="1140599" y="435836"/>
                </a:cubicBezTo>
                <a:cubicBezTo>
                  <a:pt x="1150575" y="453793"/>
                  <a:pt x="1168286" y="467624"/>
                  <a:pt x="1174782" y="487111"/>
                </a:cubicBezTo>
                <a:cubicBezTo>
                  <a:pt x="1177631" y="495657"/>
                  <a:pt x="1178331" y="505253"/>
                  <a:pt x="1183328" y="512748"/>
                </a:cubicBezTo>
                <a:cubicBezTo>
                  <a:pt x="1190032" y="522804"/>
                  <a:pt x="1200419" y="529839"/>
                  <a:pt x="1208965" y="538385"/>
                </a:cubicBezTo>
                <a:lnTo>
                  <a:pt x="1226057" y="589660"/>
                </a:lnTo>
                <a:lnTo>
                  <a:pt x="1234603" y="615298"/>
                </a:lnTo>
              </a:path>
            </a:pathLst>
          </a:custGeom>
          <a:noFill/>
          <a:ln>
            <a:solidFill>
              <a:srgbClr val="F3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 flipV="1">
            <a:off x="2563176" y="1128773"/>
            <a:ext cx="1234603" cy="500426"/>
          </a:xfrm>
          <a:custGeom>
            <a:avLst/>
            <a:gdLst>
              <a:gd name="connsiteX0" fmla="*/ 12554 w 1234603"/>
              <a:gd name="connsiteY0" fmla="*/ 615298 h 615298"/>
              <a:gd name="connsiteX1" fmla="*/ 12554 w 1234603"/>
              <a:gd name="connsiteY1" fmla="*/ 367470 h 615298"/>
              <a:gd name="connsiteX2" fmla="*/ 38191 w 1234603"/>
              <a:gd name="connsiteY2" fmla="*/ 256374 h 615298"/>
              <a:gd name="connsiteX3" fmla="*/ 46737 w 1234603"/>
              <a:gd name="connsiteY3" fmla="*/ 205100 h 615298"/>
              <a:gd name="connsiteX4" fmla="*/ 55283 w 1234603"/>
              <a:gd name="connsiteY4" fmla="*/ 179462 h 615298"/>
              <a:gd name="connsiteX5" fmla="*/ 72374 w 1234603"/>
              <a:gd name="connsiteY5" fmla="*/ 94004 h 615298"/>
              <a:gd name="connsiteX6" fmla="*/ 89466 w 1234603"/>
              <a:gd name="connsiteY6" fmla="*/ 68367 h 615298"/>
              <a:gd name="connsiteX7" fmla="*/ 166378 w 1234603"/>
              <a:gd name="connsiteY7" fmla="*/ 0 h 615298"/>
              <a:gd name="connsiteX8" fmla="*/ 858588 w 1234603"/>
              <a:gd name="connsiteY8" fmla="*/ 8546 h 615298"/>
              <a:gd name="connsiteX9" fmla="*/ 901317 w 1234603"/>
              <a:gd name="connsiteY9" fmla="*/ 17092 h 615298"/>
              <a:gd name="connsiteX10" fmla="*/ 952591 w 1234603"/>
              <a:gd name="connsiteY10" fmla="*/ 42729 h 615298"/>
              <a:gd name="connsiteX11" fmla="*/ 969683 w 1234603"/>
              <a:gd name="connsiteY11" fmla="*/ 68367 h 615298"/>
              <a:gd name="connsiteX12" fmla="*/ 986774 w 1234603"/>
              <a:gd name="connsiteY12" fmla="*/ 102550 h 615298"/>
              <a:gd name="connsiteX13" fmla="*/ 1012412 w 1234603"/>
              <a:gd name="connsiteY13" fmla="*/ 128187 h 615298"/>
              <a:gd name="connsiteX14" fmla="*/ 1029503 w 1234603"/>
              <a:gd name="connsiteY14" fmla="*/ 179462 h 615298"/>
              <a:gd name="connsiteX15" fmla="*/ 1038049 w 1234603"/>
              <a:gd name="connsiteY15" fmla="*/ 213645 h 615298"/>
              <a:gd name="connsiteX16" fmla="*/ 1055141 w 1234603"/>
              <a:gd name="connsiteY16" fmla="*/ 239283 h 615298"/>
              <a:gd name="connsiteX17" fmla="*/ 1080778 w 1234603"/>
              <a:gd name="connsiteY17" fmla="*/ 324741 h 615298"/>
              <a:gd name="connsiteX18" fmla="*/ 1089324 w 1234603"/>
              <a:gd name="connsiteY18" fmla="*/ 350378 h 615298"/>
              <a:gd name="connsiteX19" fmla="*/ 1114961 w 1234603"/>
              <a:gd name="connsiteY19" fmla="*/ 376015 h 615298"/>
              <a:gd name="connsiteX20" fmla="*/ 1140599 w 1234603"/>
              <a:gd name="connsiteY20" fmla="*/ 435836 h 615298"/>
              <a:gd name="connsiteX21" fmla="*/ 1174782 w 1234603"/>
              <a:gd name="connsiteY21" fmla="*/ 487111 h 615298"/>
              <a:gd name="connsiteX22" fmla="*/ 1183328 w 1234603"/>
              <a:gd name="connsiteY22" fmla="*/ 512748 h 615298"/>
              <a:gd name="connsiteX23" fmla="*/ 1208965 w 1234603"/>
              <a:gd name="connsiteY23" fmla="*/ 538385 h 615298"/>
              <a:gd name="connsiteX24" fmla="*/ 1226057 w 1234603"/>
              <a:gd name="connsiteY24" fmla="*/ 589660 h 615298"/>
              <a:gd name="connsiteX25" fmla="*/ 1234603 w 1234603"/>
              <a:gd name="connsiteY25" fmla="*/ 615298 h 61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34603" h="615298">
                <a:moveTo>
                  <a:pt x="12554" y="615298"/>
                </a:moveTo>
                <a:cubicBezTo>
                  <a:pt x="-5039" y="509741"/>
                  <a:pt x="-3308" y="541952"/>
                  <a:pt x="12554" y="367470"/>
                </a:cubicBezTo>
                <a:cubicBezTo>
                  <a:pt x="27198" y="206389"/>
                  <a:pt x="21767" y="330283"/>
                  <a:pt x="38191" y="256374"/>
                </a:cubicBezTo>
                <a:cubicBezTo>
                  <a:pt x="41950" y="239459"/>
                  <a:pt x="42978" y="222014"/>
                  <a:pt x="46737" y="205100"/>
                </a:cubicBezTo>
                <a:cubicBezTo>
                  <a:pt x="48691" y="196306"/>
                  <a:pt x="53257" y="188240"/>
                  <a:pt x="55283" y="179462"/>
                </a:cubicBezTo>
                <a:cubicBezTo>
                  <a:pt x="61815" y="151156"/>
                  <a:pt x="56259" y="118175"/>
                  <a:pt x="72374" y="94004"/>
                </a:cubicBezTo>
                <a:cubicBezTo>
                  <a:pt x="78071" y="85458"/>
                  <a:pt x="82642" y="76043"/>
                  <a:pt x="89466" y="68367"/>
                </a:cubicBezTo>
                <a:cubicBezTo>
                  <a:pt x="132039" y="20473"/>
                  <a:pt x="127413" y="25978"/>
                  <a:pt x="166378" y="0"/>
                </a:cubicBezTo>
                <a:lnTo>
                  <a:pt x="858588" y="8546"/>
                </a:lnTo>
                <a:cubicBezTo>
                  <a:pt x="873109" y="8884"/>
                  <a:pt x="887717" y="11992"/>
                  <a:pt x="901317" y="17092"/>
                </a:cubicBezTo>
                <a:cubicBezTo>
                  <a:pt x="1166178" y="116418"/>
                  <a:pt x="713974" y="-36804"/>
                  <a:pt x="952591" y="42729"/>
                </a:cubicBezTo>
                <a:cubicBezTo>
                  <a:pt x="958288" y="51275"/>
                  <a:pt x="964587" y="59449"/>
                  <a:pt x="969683" y="68367"/>
                </a:cubicBezTo>
                <a:cubicBezTo>
                  <a:pt x="976003" y="79428"/>
                  <a:pt x="979369" y="92184"/>
                  <a:pt x="986774" y="102550"/>
                </a:cubicBezTo>
                <a:cubicBezTo>
                  <a:pt x="993799" y="112384"/>
                  <a:pt x="1003866" y="119641"/>
                  <a:pt x="1012412" y="128187"/>
                </a:cubicBezTo>
                <a:cubicBezTo>
                  <a:pt x="1018109" y="145279"/>
                  <a:pt x="1025133" y="161984"/>
                  <a:pt x="1029503" y="179462"/>
                </a:cubicBezTo>
                <a:cubicBezTo>
                  <a:pt x="1032352" y="190856"/>
                  <a:pt x="1033422" y="202850"/>
                  <a:pt x="1038049" y="213645"/>
                </a:cubicBezTo>
                <a:cubicBezTo>
                  <a:pt x="1042095" y="223086"/>
                  <a:pt x="1049444" y="230737"/>
                  <a:pt x="1055141" y="239283"/>
                </a:cubicBezTo>
                <a:cubicBezTo>
                  <a:pt x="1068852" y="321548"/>
                  <a:pt x="1053681" y="261512"/>
                  <a:pt x="1080778" y="324741"/>
                </a:cubicBezTo>
                <a:cubicBezTo>
                  <a:pt x="1084326" y="333021"/>
                  <a:pt x="1084327" y="342883"/>
                  <a:pt x="1089324" y="350378"/>
                </a:cubicBezTo>
                <a:cubicBezTo>
                  <a:pt x="1096028" y="360434"/>
                  <a:pt x="1107937" y="366181"/>
                  <a:pt x="1114961" y="376015"/>
                </a:cubicBezTo>
                <a:cubicBezTo>
                  <a:pt x="1157749" y="435919"/>
                  <a:pt x="1112703" y="385624"/>
                  <a:pt x="1140599" y="435836"/>
                </a:cubicBezTo>
                <a:cubicBezTo>
                  <a:pt x="1150575" y="453793"/>
                  <a:pt x="1168286" y="467624"/>
                  <a:pt x="1174782" y="487111"/>
                </a:cubicBezTo>
                <a:cubicBezTo>
                  <a:pt x="1177631" y="495657"/>
                  <a:pt x="1178331" y="505253"/>
                  <a:pt x="1183328" y="512748"/>
                </a:cubicBezTo>
                <a:cubicBezTo>
                  <a:pt x="1190032" y="522804"/>
                  <a:pt x="1200419" y="529839"/>
                  <a:pt x="1208965" y="538385"/>
                </a:cubicBezTo>
                <a:lnTo>
                  <a:pt x="1226057" y="589660"/>
                </a:lnTo>
                <a:lnTo>
                  <a:pt x="1234603" y="615298"/>
                </a:lnTo>
              </a:path>
            </a:pathLst>
          </a:custGeom>
          <a:noFill/>
          <a:ln>
            <a:solidFill>
              <a:srgbClr val="F3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493131" y="2500386"/>
            <a:ext cx="49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m10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 rot="10800000">
            <a:off x="1525551" y="2415689"/>
            <a:ext cx="350376" cy="9314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 rot="5400000">
            <a:off x="1831882" y="2166740"/>
            <a:ext cx="350376" cy="9314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3782" b="49524"/>
          <a:stretch/>
        </p:blipFill>
        <p:spPr>
          <a:xfrm>
            <a:off x="588516" y="103610"/>
            <a:ext cx="4199707" cy="3572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92995" y="3420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M(f) = {max1, max2,max3,max4, max </a:t>
            </a:r>
            <a:r>
              <a:rPr lang="en-GB" dirty="0" smtClean="0"/>
              <a:t>5, max6}</a:t>
            </a:r>
            <a:endParaRPr lang="en-GB" dirty="0"/>
          </a:p>
          <a:p>
            <a:endParaRPr lang="en-GB" dirty="0"/>
          </a:p>
          <a:p>
            <a:r>
              <a:rPr lang="en-US" dirty="0">
                <a:cs typeface="Calibri"/>
              </a:rPr>
              <a:t>C(f) = {max1, max2, max3} = </a:t>
            </a:r>
            <a:r>
              <a:rPr lang="en-US" dirty="0" smtClean="0">
                <a:cs typeface="Calibri"/>
              </a:rPr>
              <a:t>{</a:t>
            </a:r>
            <a:r>
              <a:rPr lang="en-US" i="1" dirty="0"/>
              <a:t>x</a:t>
            </a:r>
            <a:r>
              <a:rPr lang="en-US" i="1" baseline="-25000" dirty="0"/>
              <a:t>3 </a:t>
            </a:r>
            <a:r>
              <a:rPr lang="en-US" i="1" dirty="0"/>
              <a:t>x</a:t>
            </a:r>
            <a:r>
              <a:rPr lang="en-US" i="1" baseline="-25000" dirty="0"/>
              <a:t>4</a:t>
            </a:r>
            <a:r>
              <a:rPr lang="en-GB" dirty="0"/>
              <a:t> </a:t>
            </a:r>
            <a:r>
              <a:rPr lang="en-GB" dirty="0" smtClean="0"/>
              <a:t>, </a:t>
            </a:r>
            <a:r>
              <a:rPr lang="en-US" i="1" dirty="0"/>
              <a:t>x̄</a:t>
            </a:r>
            <a:r>
              <a:rPr lang="en-US" i="1" baseline="-25000" dirty="0"/>
              <a:t>1 </a:t>
            </a:r>
            <a:r>
              <a:rPr lang="en-US" i="1" dirty="0"/>
              <a:t>x̄</a:t>
            </a:r>
            <a:r>
              <a:rPr lang="en-US" i="1" baseline="-25000" dirty="0"/>
              <a:t>3 </a:t>
            </a:r>
            <a:r>
              <a:rPr lang="en-US" i="1" baseline="-25000" dirty="0" smtClean="0"/>
              <a:t>, </a:t>
            </a:r>
            <a:r>
              <a:rPr lang="en-US" i="1" dirty="0"/>
              <a:t>x̄</a:t>
            </a:r>
            <a:r>
              <a:rPr lang="en-US" i="1" baseline="-25000" dirty="0"/>
              <a:t>2</a:t>
            </a:r>
            <a:r>
              <a:rPr lang="en-US" i="1" dirty="0"/>
              <a:t>x̄</a:t>
            </a:r>
            <a:r>
              <a:rPr lang="en-US" i="1" baseline="-25000" dirty="0"/>
              <a:t>3</a:t>
            </a:r>
            <a:r>
              <a:rPr lang="en-US" i="1" dirty="0"/>
              <a:t>x̄</a:t>
            </a:r>
            <a:r>
              <a:rPr lang="en-US" i="1" baseline="-25000" dirty="0"/>
              <a:t>4</a:t>
            </a:r>
            <a:r>
              <a:rPr lang="en-US" i="1" baseline="-25000" dirty="0" smtClean="0"/>
              <a:t> </a:t>
            </a:r>
            <a:r>
              <a:rPr lang="en-US" i="1" dirty="0" smtClean="0"/>
              <a:t>} </a:t>
            </a:r>
            <a:r>
              <a:rPr lang="en-US" dirty="0">
                <a:cs typeface="Calibri"/>
              </a:rPr>
              <a:t>– the set of central </a:t>
            </a:r>
            <a:r>
              <a:rPr lang="en-US" dirty="0" err="1">
                <a:cs typeface="Calibri"/>
              </a:rPr>
              <a:t>monoms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00058" y="1029536"/>
            <a:ext cx="470100" cy="1943154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52079" y="2589375"/>
            <a:ext cx="493520" cy="537139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182240" y="2593024"/>
            <a:ext cx="493520" cy="537140"/>
          </a:xfrm>
          <a:prstGeom prst="rect">
            <a:avLst/>
          </a:prstGeom>
          <a:solidFill>
            <a:schemeClr val="bg1">
              <a:lumMod val="85000"/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45" y="866005"/>
            <a:ext cx="499915" cy="54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79" y="866006"/>
            <a:ext cx="499915" cy="5425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81699" y="2268908"/>
            <a:ext cx="592670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minterms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coverred</a:t>
            </a:r>
            <a:r>
              <a:rPr lang="en-US" dirty="0">
                <a:cs typeface="Calibri"/>
              </a:rPr>
              <a:t> by the central </a:t>
            </a:r>
            <a:r>
              <a:rPr lang="en-US" dirty="0" err="1">
                <a:cs typeface="Calibri"/>
              </a:rPr>
              <a:t>monoms</a:t>
            </a:r>
            <a:r>
              <a:rPr lang="en-US" dirty="0">
                <a:cs typeface="Calibri"/>
              </a:rPr>
              <a:t> are shaded</a:t>
            </a:r>
            <a:r>
              <a:rPr lang="en-US" b="1" dirty="0">
                <a:cs typeface="Calibri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denote g = </a:t>
            </a:r>
            <a:r>
              <a:rPr lang="en-US" dirty="0">
                <a:cs typeface="Calibri"/>
              </a:rPr>
              <a:t>max1</a:t>
            </a:r>
            <a:r>
              <a:rPr lang="en-US" dirty="0">
                <a:sym typeface="Symbol" panose="05050102010706020507" pitchFamily="18" charset="2"/>
              </a:rPr>
              <a:t>  </a:t>
            </a:r>
            <a:r>
              <a:rPr lang="en-US" dirty="0" smtClean="0">
                <a:cs typeface="Calibri"/>
              </a:rPr>
              <a:t>max2</a:t>
            </a:r>
            <a:endParaRPr lang="en-US" dirty="0">
              <a:cs typeface="Calibri"/>
            </a:endParaRPr>
          </a:p>
          <a:p>
            <a:endParaRPr lang="en-US" dirty="0"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Calibri"/>
              </a:rPr>
              <a:t>The simplified form of f:</a:t>
            </a:r>
          </a:p>
          <a:p>
            <a:endParaRPr lang="en-US" dirty="0">
              <a:ea typeface="+mn-lt"/>
              <a:cs typeface="Calibri"/>
            </a:endParaRPr>
          </a:p>
          <a:p>
            <a:r>
              <a:rPr lang="en-US" sz="2000" dirty="0" smtClean="0">
                <a:cs typeface="Calibri"/>
              </a:rPr>
              <a:t>f1</a:t>
            </a:r>
            <a:r>
              <a:rPr lang="en-US" sz="2000" dirty="0">
                <a:cs typeface="Calibri"/>
              </a:rPr>
              <a:t> </a:t>
            </a:r>
            <a:r>
              <a:rPr lang="en-US" sz="2000" baseline="3000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) = g </a:t>
            </a:r>
            <a:r>
              <a:rPr lang="en-US" sz="2000" dirty="0" smtClean="0">
                <a:sym typeface="Symbol" panose="05050102010706020507" pitchFamily="18" charset="2"/>
              </a:rPr>
              <a:t> </a:t>
            </a:r>
            <a:r>
              <a:rPr lang="en-US" sz="2000" dirty="0">
                <a:sym typeface="Symbol" panose="05050102010706020507" pitchFamily="18" charset="2"/>
              </a:rPr>
              <a:t>max8</a:t>
            </a:r>
          </a:p>
          <a:p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>
                <a:cs typeface="Calibri"/>
              </a:rPr>
              <a:t>f2 </a:t>
            </a:r>
            <a:r>
              <a:rPr lang="en-US" sz="2000" baseline="30000" dirty="0">
                <a:cs typeface="Calibri"/>
              </a:rPr>
              <a:t>S</a:t>
            </a:r>
            <a:r>
              <a:rPr lang="en-US" sz="2000" dirty="0">
                <a:cs typeface="Calibri"/>
              </a:rPr>
              <a:t>(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2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3</a:t>
            </a:r>
            <a:r>
              <a:rPr lang="en-US" sz="2000" dirty="0">
                <a:ea typeface="+mn-lt"/>
                <a:cs typeface="+mn-lt"/>
              </a:rPr>
              <a:t>x</a:t>
            </a:r>
            <a:r>
              <a:rPr lang="en-US" sz="2000" baseline="-25000" dirty="0"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) = g </a:t>
            </a:r>
            <a:r>
              <a:rPr lang="en-US" sz="2000" dirty="0">
                <a:sym typeface="Symbol" panose="05050102010706020507" pitchFamily="18" charset="2"/>
              </a:rPr>
              <a:t> </a:t>
            </a:r>
            <a:r>
              <a:rPr lang="en-US" sz="2000" dirty="0" smtClean="0">
                <a:sym typeface="Symbol" panose="05050102010706020507" pitchFamily="18" charset="2"/>
              </a:rPr>
              <a:t>max7 </a:t>
            </a:r>
            <a:r>
              <a:rPr lang="en-US" sz="2000" smtClean="0">
                <a:sym typeface="Symbol" panose="05050102010706020507" pitchFamily="18" charset="2"/>
              </a:rPr>
              <a:t> max4</a:t>
            </a:r>
            <a:endParaRPr lang="en-US" sz="2000" dirty="0" smtClean="0">
              <a:sym typeface="Symbol" panose="05050102010706020507" pitchFamily="18" charset="2"/>
            </a:endParaRPr>
          </a:p>
          <a:p>
            <a:endParaRPr lang="en-US" sz="2000" dirty="0">
              <a:sym typeface="Symbol" panose="05050102010706020507" pitchFamily="18" charset="2"/>
            </a:endParaRPr>
          </a:p>
          <a:p>
            <a:endParaRPr lang="en-US" sz="2000" i="1" baseline="-25000" dirty="0" smtClean="0"/>
          </a:p>
          <a:p>
            <a:endParaRPr lang="en-US" sz="2000" i="1" baseline="-25000" dirty="0"/>
          </a:p>
          <a:p>
            <a:endParaRPr lang="en-US" sz="2000" i="1" baseline="-25000" dirty="0"/>
          </a:p>
          <a:p>
            <a:endParaRPr lang="en-GB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00512" y="2115019"/>
            <a:ext cx="56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m10</a:t>
            </a:r>
            <a:endParaRPr lang="en-GB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3098" y="5087579"/>
            <a:ext cx="292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m0 </a:t>
            </a:r>
            <a:r>
              <a:rPr lang="en-US" dirty="0">
                <a:sym typeface="Symbol" panose="05050102010706020507" pitchFamily="18" charset="2"/>
              </a:rPr>
              <a:t>  </a:t>
            </a:r>
            <a:r>
              <a:rPr lang="en-GB" dirty="0"/>
              <a:t>m8 = </a:t>
            </a:r>
            <a:r>
              <a:rPr lang="en-US" i="1" dirty="0"/>
              <a:t>x̄</a:t>
            </a:r>
            <a:r>
              <a:rPr lang="en-US" i="1" baseline="-25000" dirty="0"/>
              <a:t>2</a:t>
            </a:r>
            <a:r>
              <a:rPr lang="en-US" i="1" dirty="0"/>
              <a:t>x̄</a:t>
            </a:r>
            <a:r>
              <a:rPr lang="en-US" i="1" baseline="-25000" dirty="0"/>
              <a:t>3</a:t>
            </a:r>
            <a:r>
              <a:rPr lang="en-US" i="1" dirty="0"/>
              <a:t>x̄</a:t>
            </a:r>
            <a:r>
              <a:rPr lang="en-US" i="1" baseline="-25000" dirty="0"/>
              <a:t>4</a:t>
            </a:r>
            <a:r>
              <a:rPr lang="en-US" dirty="0">
                <a:sym typeface="Symbol" panose="05050102010706020507" pitchFamily="18" charset="2"/>
              </a:rPr>
              <a:t>  = </a:t>
            </a:r>
            <a:r>
              <a:rPr lang="en-GB" dirty="0" smtClean="0"/>
              <a:t>max4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10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</a:t>
            </a:r>
            <a:r>
              <a:rPr lang="en-US" dirty="0"/>
              <a:t>m11 = max </a:t>
            </a:r>
            <a:r>
              <a:rPr lang="en-US" dirty="0" smtClean="0"/>
              <a:t>7</a:t>
            </a:r>
            <a:endParaRPr lang="en-US" dirty="0"/>
          </a:p>
          <a:p>
            <a:r>
              <a:rPr lang="en-US" dirty="0" smtClean="0"/>
              <a:t>m10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m8   </a:t>
            </a:r>
            <a:r>
              <a:rPr lang="en-US" dirty="0"/>
              <a:t>= max 8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9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719" y="885695"/>
            <a:ext cx="67272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Calibri Light"/>
              </a:rPr>
              <a:t>Exercise 4.1 Boolean Functions</a:t>
            </a:r>
            <a:endParaRPr lang="en-GB" sz="3200" dirty="0"/>
          </a:p>
        </p:txBody>
      </p:sp>
      <p:sp>
        <p:nvSpPr>
          <p:cNvPr id="3" name="Rectangle 2"/>
          <p:cNvSpPr/>
          <p:nvPr/>
        </p:nvSpPr>
        <p:spPr>
          <a:xfrm>
            <a:off x="459719" y="1847081"/>
            <a:ext cx="789806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 the following Boolean functions of 4 variables using </a:t>
            </a:r>
            <a:r>
              <a:rPr lang="en-GB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Veitch</a:t>
            </a:r>
            <a:r>
              <a:rPr lang="en-GB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diagrams.</a:t>
            </a:r>
            <a:endParaRPr lang="en-GB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50541" b="-713"/>
          <a:stretch/>
        </p:blipFill>
        <p:spPr>
          <a:xfrm>
            <a:off x="1512828" y="2612388"/>
            <a:ext cx="8836413" cy="6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451" y="306286"/>
            <a:ext cx="7395089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6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097280" y="196554"/>
            <a:ext cx="10058400" cy="8913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u="sng" dirty="0" smtClean="0"/>
              <a:t>Simplification of Boolean Functions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366403"/>
            <a:ext cx="7699915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34" y="482366"/>
            <a:ext cx="7834039" cy="56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8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70" y="1085316"/>
            <a:ext cx="8833870" cy="609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6875" y="2076629"/>
            <a:ext cx="114996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aseline="-25000" dirty="0"/>
              <a:t>  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dirty="0"/>
              <a:t> x̄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x̄</a:t>
            </a:r>
            <a:r>
              <a:rPr lang="en-US" sz="2400" i="1" baseline="-25000" dirty="0"/>
              <a:t>3 </a:t>
            </a:r>
            <a:r>
              <a:rPr lang="en-US" sz="2400" i="1" dirty="0"/>
              <a:t>x̄</a:t>
            </a:r>
            <a:r>
              <a:rPr lang="en-US" sz="2400" i="1" baseline="-25000" dirty="0"/>
              <a:t>4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baseline="-25000" dirty="0"/>
              <a:t>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x̄</a:t>
            </a:r>
            <a:r>
              <a:rPr lang="en-US" sz="2400" i="1" baseline="-25000" dirty="0"/>
              <a:t>3</a:t>
            </a:r>
            <a:r>
              <a:rPr lang="en-US" sz="2400" i="1" dirty="0"/>
              <a:t> x̄</a:t>
            </a:r>
            <a:r>
              <a:rPr lang="en-US" sz="2400" i="1" baseline="-25000" dirty="0"/>
              <a:t>4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</a:t>
            </a:r>
            <a:r>
              <a:rPr lang="en-US" sz="2400" dirty="0" smtClean="0"/>
              <a:t> 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1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 </a:t>
            </a:r>
            <a:r>
              <a:rPr lang="en-US" sz="2400" i="1" dirty="0" smtClean="0"/>
              <a:t>x̄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4</a:t>
            </a:r>
            <a:r>
              <a:rPr lang="en-US" sz="2400" dirty="0" smtClean="0">
                <a:sym typeface="Symbol" panose="05050102010706020507" pitchFamily="18" charset="2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 smtClean="0"/>
              <a:t>x̄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i="1" dirty="0"/>
              <a:t>x</a:t>
            </a:r>
            <a:r>
              <a:rPr lang="en-US" sz="2400" baseline="-25000" dirty="0"/>
              <a:t>4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 smtClean="0"/>
              <a:t>x̄</a:t>
            </a:r>
            <a:r>
              <a:rPr lang="en-US" sz="2400" i="1" baseline="-25000" dirty="0" smtClean="0"/>
              <a:t>1 </a:t>
            </a:r>
            <a:r>
              <a:rPr lang="en-US" sz="2400" i="1" dirty="0" smtClean="0"/>
              <a:t>x</a:t>
            </a:r>
            <a:r>
              <a:rPr lang="en-US" sz="2400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3</a:t>
            </a:r>
            <a:r>
              <a:rPr lang="en-US" sz="2400" i="1" dirty="0"/>
              <a:t>x</a:t>
            </a:r>
            <a:r>
              <a:rPr lang="en-US" sz="2400" baseline="-25000" dirty="0"/>
              <a:t>4  </a:t>
            </a:r>
            <a:r>
              <a:rPr lang="en-US" sz="2400" dirty="0" smtClean="0">
                <a:sym typeface="Symbol" panose="05050102010706020507" pitchFamily="18" charset="2"/>
              </a:rPr>
              <a:t>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x</a:t>
            </a:r>
            <a:r>
              <a:rPr lang="en-US" sz="2400" i="1" dirty="0"/>
              <a:t>̄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i="1" baseline="-25000" dirty="0"/>
              <a:t>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aseline="-25000" dirty="0"/>
              <a:t> </a:t>
            </a:r>
            <a:r>
              <a:rPr lang="en-US" sz="2400" baseline="-25000" dirty="0" smtClean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</a:t>
            </a:r>
            <a:r>
              <a:rPr lang="en-US" sz="2400" i="1" dirty="0"/>
              <a:t> x̄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4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baseline="-25000" dirty="0"/>
              <a:t>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i="1" dirty="0"/>
              <a:t>x̄</a:t>
            </a:r>
            <a:r>
              <a:rPr lang="en-US" sz="2400" i="1" baseline="-25000" dirty="0"/>
              <a:t>4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dirty="0" smtClean="0">
                <a:sym typeface="Symbol" panose="05050102010706020507" pitchFamily="18" charset="2"/>
              </a:rPr>
              <a:t></a:t>
            </a:r>
            <a:r>
              <a:rPr lang="en-US" sz="2400" dirty="0" smtClean="0"/>
              <a:t>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dirty="0"/>
              <a:t> </a:t>
            </a:r>
            <a:r>
              <a:rPr lang="en-US" sz="2400" baseline="-25000" dirty="0"/>
              <a:t>   </a:t>
            </a:r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i="1" dirty="0"/>
              <a:t> x̄</a:t>
            </a:r>
            <a:r>
              <a:rPr lang="en-US" sz="2400" i="1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</a:t>
            </a:r>
            <a:r>
              <a:rPr lang="en-US" sz="2400" i="1" dirty="0"/>
              <a:t> x</a:t>
            </a:r>
            <a:r>
              <a:rPr lang="en-US" sz="2400" baseline="-25000" dirty="0"/>
              <a:t>2</a:t>
            </a:r>
            <a:r>
              <a:rPr lang="en-US" sz="2400" i="1" dirty="0"/>
              <a:t> x</a:t>
            </a:r>
            <a:r>
              <a:rPr lang="en-US" sz="2400" baseline="-25000" dirty="0"/>
              <a:t>3</a:t>
            </a:r>
            <a:r>
              <a:rPr lang="en-US" sz="2400" i="1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4   </a:t>
            </a:r>
            <a:r>
              <a:rPr lang="en-US" sz="2400" dirty="0">
                <a:sym typeface="Symbol" panose="05050102010706020507" pitchFamily="18" charset="2"/>
              </a:rPr>
              <a:t></a:t>
            </a:r>
            <a:r>
              <a:rPr lang="en-US" sz="2400" i="1" baseline="-25000" dirty="0"/>
              <a:t>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r>
              <a:rPr lang="en-US" sz="2400" i="1" dirty="0"/>
              <a:t>x̄</a:t>
            </a:r>
            <a:r>
              <a:rPr lang="en-US" sz="2400" i="1" baseline="-25000" dirty="0"/>
              <a:t>1  </a:t>
            </a:r>
            <a:r>
              <a:rPr lang="en-US" sz="2400" i="1" dirty="0"/>
              <a:t>x̄</a:t>
            </a:r>
            <a:r>
              <a:rPr lang="en-US" sz="2400" i="1" baseline="-25000" dirty="0"/>
              <a:t>2 </a:t>
            </a:r>
            <a:r>
              <a:rPr lang="en-US" sz="2400" i="1" dirty="0"/>
              <a:t>x</a:t>
            </a:r>
            <a:r>
              <a:rPr lang="en-US" sz="2400" baseline="-25000" dirty="0"/>
              <a:t>3</a:t>
            </a:r>
            <a:r>
              <a:rPr lang="en-US" sz="2400" i="1" dirty="0"/>
              <a:t> x̄</a:t>
            </a:r>
            <a:r>
              <a:rPr lang="en-US" sz="2400" i="1" baseline="-25000" dirty="0"/>
              <a:t>4  </a:t>
            </a:r>
            <a:r>
              <a:rPr lang="en-US" sz="2400" i="1" dirty="0"/>
              <a:t> </a:t>
            </a:r>
            <a:r>
              <a:rPr lang="en-US" sz="2400" baseline="-25000" dirty="0"/>
              <a:t> </a:t>
            </a:r>
            <a:endParaRPr lang="en-US" sz="2400" baseline="-25000" dirty="0" smtClean="0"/>
          </a:p>
          <a:p>
            <a:endParaRPr lang="en-US" sz="2400" baseline="-25000" dirty="0"/>
          </a:p>
          <a:p>
            <a:endParaRPr lang="en-US" sz="2400" baseline="-25000" dirty="0" smtClean="0"/>
          </a:p>
          <a:p>
            <a:r>
              <a:rPr lang="en-US" sz="2000" dirty="0" smtClean="0"/>
              <a:t>= m14 </a:t>
            </a:r>
            <a:r>
              <a:rPr lang="en-US" sz="2000" dirty="0" smtClean="0"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m10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m12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m8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m13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m7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m5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m7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m3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m6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m2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m14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m10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m6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m2</a:t>
            </a:r>
          </a:p>
          <a:p>
            <a:endParaRPr lang="en-US" sz="2000" dirty="0"/>
          </a:p>
          <a:p>
            <a:r>
              <a:rPr lang="en-US" sz="2000" dirty="0" smtClean="0"/>
              <a:t>=m2 </a:t>
            </a:r>
            <a:r>
              <a:rPr lang="en-US" sz="2000" dirty="0" smtClean="0"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m3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m5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 m6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m7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m8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m10  </a:t>
            </a:r>
            <a:r>
              <a:rPr lang="en-US" sz="2000" dirty="0" smtClean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m12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m13 </a:t>
            </a:r>
            <a:r>
              <a:rPr lang="en-US" sz="2000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sz="2000" dirty="0" smtClean="0"/>
              <a:t> m14</a:t>
            </a:r>
            <a:endParaRPr lang="en-GB" sz="3200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32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98" y="494944"/>
            <a:ext cx="808672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714" y="1618734"/>
            <a:ext cx="3394406" cy="720410"/>
          </a:xfrm>
        </p:spPr>
        <p:txBody>
          <a:bodyPr>
            <a:normAutofit/>
          </a:bodyPr>
          <a:lstStyle/>
          <a:p>
            <a:r>
              <a:rPr lang="en-US" sz="2400" b="1" dirty="0"/>
              <a:t>Factorization process</a:t>
            </a:r>
            <a:endParaRPr lang="en-GB" sz="2400" dirty="0"/>
          </a:p>
        </p:txBody>
      </p:sp>
      <p:graphicFrame>
        <p:nvGraphicFramePr>
          <p:cNvPr id="3" name="Table 16">
            <a:extLst>
              <a:ext uri="{FF2B5EF4-FFF2-40B4-BE49-F238E27FC236}">
                <a16:creationId xmlns="" xmlns:a16="http://schemas.microsoft.com/office/drawing/2014/main" id="{2AA9823F-B1B0-4C59-BFE0-CEF64403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24772"/>
              </p:ext>
            </p:extLst>
          </p:nvPr>
        </p:nvGraphicFramePr>
        <p:xfrm>
          <a:off x="1400550" y="2956845"/>
          <a:ext cx="2194560" cy="221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="" xmlns:a16="http://schemas.microsoft.com/office/drawing/2014/main" val="3269148639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4069445298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267338810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1300230615"/>
                    </a:ext>
                  </a:extLst>
                </a:gridCol>
              </a:tblGrid>
              <a:tr h="546931">
                <a:tc>
                  <a:txBody>
                    <a:bodyPr/>
                    <a:lstStyle/>
                    <a:p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7033825"/>
                  </a:ext>
                </a:extLst>
              </a:tr>
              <a:tr h="573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>
                          <a:latin typeface="Calibri"/>
                        </a:rPr>
                        <a:t>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>
                          <a:latin typeface="Calibri"/>
                        </a:rPr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>
                          <a:latin typeface="Calibri"/>
                        </a:rPr>
                        <a:t>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54921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10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 smtClean="0">
                          <a:latin typeface="+mn-lt"/>
                        </a:rPr>
                        <a:t>m</a:t>
                      </a:r>
                      <a:r>
                        <a:rPr lang="en-US" sz="1800" b="0" i="0" u="none" strike="noStrike" baseline="-25000" noProof="0" dirty="0" smtClean="0">
                          <a:latin typeface="+mn-lt"/>
                        </a:rPr>
                        <a:t>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>
                          <a:latin typeface="Calibri"/>
                        </a:rPr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9019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</a:t>
                      </a:r>
                      <a:r>
                        <a:rPr lang="en-US" sz="1800" b="0" i="0" u="none" strike="noStrike" baseline="-25000" noProof="0" dirty="0">
                          <a:latin typeface="Calibri"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63757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41690" y="2512464"/>
            <a:ext cx="22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x1          </a:t>
            </a:r>
            <a:r>
              <a:rPr lang="en-US" dirty="0" smtClean="0"/>
              <a:t>|     </a:t>
            </a:r>
            <a:r>
              <a:rPr lang="en-US" i="1" dirty="0" smtClean="0"/>
              <a:t>x̄</a:t>
            </a:r>
            <a:r>
              <a:rPr lang="en-US" i="1" baseline="-25000" dirty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41689" y="5185873"/>
            <a:ext cx="22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x3</a:t>
            </a:r>
            <a:r>
              <a:rPr lang="en-US" dirty="0" smtClean="0"/>
              <a:t>|       </a:t>
            </a:r>
            <a:r>
              <a:rPr lang="en-US" i="1" dirty="0" smtClean="0"/>
              <a:t>x̄</a:t>
            </a:r>
            <a:r>
              <a:rPr lang="en-US" i="1" baseline="-25000" dirty="0" smtClean="0"/>
              <a:t>3</a:t>
            </a:r>
            <a:r>
              <a:rPr lang="en-US" dirty="0" smtClean="0"/>
              <a:t>        |   x3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768695" y="3015372"/>
            <a:ext cx="5554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</a:p>
          <a:p>
            <a:r>
              <a:rPr lang="en-US" i="1" dirty="0" smtClean="0"/>
              <a:t>-----</a:t>
            </a:r>
          </a:p>
          <a:p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i="1" dirty="0" smtClean="0"/>
              <a:t>x̄</a:t>
            </a:r>
            <a:r>
              <a:rPr lang="en-US" i="1" baseline="-25000" dirty="0" smtClean="0"/>
              <a:t>4</a:t>
            </a:r>
          </a:p>
          <a:p>
            <a:endParaRPr lang="en-US" i="1" baseline="-25000" dirty="0"/>
          </a:p>
          <a:p>
            <a:r>
              <a:rPr lang="en-US" i="1" baseline="-25000" dirty="0" smtClean="0"/>
              <a:t>--------</a:t>
            </a:r>
            <a:endParaRPr lang="en-US" i="1" baseline="-25000" dirty="0"/>
          </a:p>
          <a:p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</a:p>
          <a:p>
            <a:endParaRPr lang="en-US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77666" y="3062215"/>
            <a:ext cx="55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X</a:t>
            </a:r>
            <a:r>
              <a:rPr lang="en-US" i="1" baseline="-25000" dirty="0"/>
              <a:t>2</a:t>
            </a:r>
            <a:endParaRPr lang="en-US" i="1" baseline="-25000" dirty="0" smtClean="0"/>
          </a:p>
          <a:p>
            <a:endParaRPr lang="en-US" i="1" baseline="-25000" dirty="0"/>
          </a:p>
          <a:p>
            <a:endParaRPr lang="en-US" i="1" baseline="-25000" dirty="0" smtClean="0"/>
          </a:p>
          <a:p>
            <a:endParaRPr lang="en-US" i="1" baseline="-25000" dirty="0" smtClean="0"/>
          </a:p>
          <a:p>
            <a:r>
              <a:rPr lang="en-US" i="1" dirty="0" smtClean="0"/>
              <a:t>-----</a:t>
            </a:r>
          </a:p>
          <a:p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i="1" dirty="0" smtClean="0"/>
              <a:t>x̄</a:t>
            </a:r>
            <a:r>
              <a:rPr lang="en-US" i="1" baseline="-25000" dirty="0"/>
              <a:t>2</a:t>
            </a:r>
            <a:endParaRPr lang="en-US" i="1" baseline="-25000" dirty="0" smtClean="0"/>
          </a:p>
          <a:p>
            <a:endParaRPr lang="en-US" i="1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36B4B1C-5329-46EE-ADE6-DDE5FCB9C91C}"/>
              </a:ext>
            </a:extLst>
          </p:cNvPr>
          <p:cNvSpPr txBox="1"/>
          <p:nvPr/>
        </p:nvSpPr>
        <p:spPr>
          <a:xfrm>
            <a:off x="1501551" y="184536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/>
              <a:t>Veitch</a:t>
            </a:r>
            <a:r>
              <a:rPr lang="en-US" sz="2400" dirty="0"/>
              <a:t> Diagram</a:t>
            </a:r>
            <a:endParaRPr lang="en-US" sz="2400" dirty="0"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1812" t="42992" r="48957" b="20169"/>
          <a:stretch/>
        </p:blipFill>
        <p:spPr>
          <a:xfrm>
            <a:off x="6486258" y="2510532"/>
            <a:ext cx="4565098" cy="32362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247497"/>
            <a:ext cx="8833870" cy="60965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49880" y="2983232"/>
            <a:ext cx="367470" cy="21103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 rot="5400000">
            <a:off x="8930624" y="2811321"/>
            <a:ext cx="367470" cy="97780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5400000">
            <a:off x="7555381" y="3607224"/>
            <a:ext cx="963876" cy="93149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5400000">
            <a:off x="8396364" y="2758587"/>
            <a:ext cx="367470" cy="9778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6815271" y="5701992"/>
            <a:ext cx="390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- 3 groups of 4 neighbour </a:t>
            </a:r>
            <a:r>
              <a:rPr lang="en-GB" dirty="0" err="1" smtClean="0"/>
              <a:t>minterms</a:t>
            </a:r>
            <a:endParaRPr lang="en-GB" dirty="0" smtClean="0"/>
          </a:p>
          <a:p>
            <a:r>
              <a:rPr lang="en-GB" dirty="0" smtClean="0"/>
              <a:t>- 3 groups of 2 neighbours </a:t>
            </a:r>
            <a:r>
              <a:rPr lang="en-GB" dirty="0" err="1" smtClean="0"/>
              <a:t>minterms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562223" y="910492"/>
            <a:ext cx="67713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=m2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 m3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 m5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 m6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m7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m8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m10 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m12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m13 </a:t>
            </a:r>
            <a:r>
              <a:rPr lang="en-US" dirty="0">
                <a:solidFill>
                  <a:prstClr val="black"/>
                </a:solidFill>
                <a:sym typeface="Symbol" panose="05050102010706020507" pitchFamily="18" charset="2"/>
              </a:rPr>
              <a:t></a:t>
            </a:r>
            <a:r>
              <a:rPr lang="en-US" dirty="0"/>
              <a:t> m14</a:t>
            </a:r>
            <a:endParaRPr lang="en-GB" sz="2800" baseline="30000" dirty="0"/>
          </a:p>
        </p:txBody>
      </p:sp>
      <p:sp>
        <p:nvSpPr>
          <p:cNvPr id="31" name="Freeform 30"/>
          <p:cNvSpPr/>
          <p:nvPr/>
        </p:nvSpPr>
        <p:spPr>
          <a:xfrm>
            <a:off x="7272471" y="3435409"/>
            <a:ext cx="743484" cy="1404975"/>
          </a:xfrm>
          <a:custGeom>
            <a:avLst/>
            <a:gdLst>
              <a:gd name="connsiteX0" fmla="*/ 0 w 743484"/>
              <a:gd name="connsiteY0" fmla="*/ 0 h 1404975"/>
              <a:gd name="connsiteX1" fmla="*/ 316194 w 743484"/>
              <a:gd name="connsiteY1" fmla="*/ 8546 h 1404975"/>
              <a:gd name="connsiteX2" fmla="*/ 384561 w 743484"/>
              <a:gd name="connsiteY2" fmla="*/ 42729 h 1404975"/>
              <a:gd name="connsiteX3" fmla="*/ 470019 w 743484"/>
              <a:gd name="connsiteY3" fmla="*/ 59821 h 1404975"/>
              <a:gd name="connsiteX4" fmla="*/ 521293 w 743484"/>
              <a:gd name="connsiteY4" fmla="*/ 94004 h 1404975"/>
              <a:gd name="connsiteX5" fmla="*/ 564022 w 743484"/>
              <a:gd name="connsiteY5" fmla="*/ 128187 h 1404975"/>
              <a:gd name="connsiteX6" fmla="*/ 606751 w 743484"/>
              <a:gd name="connsiteY6" fmla="*/ 196554 h 1404975"/>
              <a:gd name="connsiteX7" fmla="*/ 623843 w 743484"/>
              <a:gd name="connsiteY7" fmla="*/ 222191 h 1404975"/>
              <a:gd name="connsiteX8" fmla="*/ 649480 w 743484"/>
              <a:gd name="connsiteY8" fmla="*/ 247828 h 1404975"/>
              <a:gd name="connsiteX9" fmla="*/ 658026 w 743484"/>
              <a:gd name="connsiteY9" fmla="*/ 273466 h 1404975"/>
              <a:gd name="connsiteX10" fmla="*/ 692209 w 743484"/>
              <a:gd name="connsiteY10" fmla="*/ 324741 h 1404975"/>
              <a:gd name="connsiteX11" fmla="*/ 700755 w 743484"/>
              <a:gd name="connsiteY11" fmla="*/ 367470 h 1404975"/>
              <a:gd name="connsiteX12" fmla="*/ 717847 w 743484"/>
              <a:gd name="connsiteY12" fmla="*/ 393107 h 1404975"/>
              <a:gd name="connsiteX13" fmla="*/ 726393 w 743484"/>
              <a:gd name="connsiteY13" fmla="*/ 444382 h 1404975"/>
              <a:gd name="connsiteX14" fmla="*/ 743484 w 743484"/>
              <a:gd name="connsiteY14" fmla="*/ 538385 h 1404975"/>
              <a:gd name="connsiteX15" fmla="*/ 734938 w 743484"/>
              <a:gd name="connsiteY15" fmla="*/ 1153683 h 1404975"/>
              <a:gd name="connsiteX16" fmla="*/ 726393 w 743484"/>
              <a:gd name="connsiteY16" fmla="*/ 1179320 h 1404975"/>
              <a:gd name="connsiteX17" fmla="*/ 700755 w 743484"/>
              <a:gd name="connsiteY17" fmla="*/ 1247686 h 1404975"/>
              <a:gd name="connsiteX18" fmla="*/ 692209 w 743484"/>
              <a:gd name="connsiteY18" fmla="*/ 1273324 h 1404975"/>
              <a:gd name="connsiteX19" fmla="*/ 666572 w 743484"/>
              <a:gd name="connsiteY19" fmla="*/ 1290415 h 1404975"/>
              <a:gd name="connsiteX20" fmla="*/ 615297 w 743484"/>
              <a:gd name="connsiteY20" fmla="*/ 1333144 h 1404975"/>
              <a:gd name="connsiteX21" fmla="*/ 589660 w 743484"/>
              <a:gd name="connsiteY21" fmla="*/ 1341690 h 1404975"/>
              <a:gd name="connsiteX22" fmla="*/ 538385 w 743484"/>
              <a:gd name="connsiteY22" fmla="*/ 1375873 h 1404975"/>
              <a:gd name="connsiteX23" fmla="*/ 512748 w 743484"/>
              <a:gd name="connsiteY23" fmla="*/ 1392965 h 1404975"/>
              <a:gd name="connsiteX24" fmla="*/ 111095 w 743484"/>
              <a:gd name="connsiteY24" fmla="*/ 1401511 h 14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3484" h="1404975">
                <a:moveTo>
                  <a:pt x="0" y="0"/>
                </a:moveTo>
                <a:cubicBezTo>
                  <a:pt x="105398" y="2849"/>
                  <a:pt x="211402" y="-3098"/>
                  <a:pt x="316194" y="8546"/>
                </a:cubicBezTo>
                <a:cubicBezTo>
                  <a:pt x="341517" y="11360"/>
                  <a:pt x="359577" y="37732"/>
                  <a:pt x="384561" y="42729"/>
                </a:cubicBezTo>
                <a:lnTo>
                  <a:pt x="470019" y="59821"/>
                </a:lnTo>
                <a:cubicBezTo>
                  <a:pt x="487110" y="71215"/>
                  <a:pt x="509898" y="76913"/>
                  <a:pt x="521293" y="94004"/>
                </a:cubicBezTo>
                <a:cubicBezTo>
                  <a:pt x="543382" y="127136"/>
                  <a:pt x="528641" y="116393"/>
                  <a:pt x="564022" y="128187"/>
                </a:cubicBezTo>
                <a:cubicBezTo>
                  <a:pt x="603083" y="186778"/>
                  <a:pt x="555203" y="114077"/>
                  <a:pt x="606751" y="196554"/>
                </a:cubicBezTo>
                <a:cubicBezTo>
                  <a:pt x="612195" y="205264"/>
                  <a:pt x="617268" y="214301"/>
                  <a:pt x="623843" y="222191"/>
                </a:cubicBezTo>
                <a:cubicBezTo>
                  <a:pt x="631580" y="231475"/>
                  <a:pt x="640934" y="239282"/>
                  <a:pt x="649480" y="247828"/>
                </a:cubicBezTo>
                <a:cubicBezTo>
                  <a:pt x="652329" y="256374"/>
                  <a:pt x="653651" y="265591"/>
                  <a:pt x="658026" y="273466"/>
                </a:cubicBezTo>
                <a:cubicBezTo>
                  <a:pt x="668002" y="291423"/>
                  <a:pt x="692209" y="324741"/>
                  <a:pt x="692209" y="324741"/>
                </a:cubicBezTo>
                <a:cubicBezTo>
                  <a:pt x="695058" y="338984"/>
                  <a:pt x="695655" y="353870"/>
                  <a:pt x="700755" y="367470"/>
                </a:cubicBezTo>
                <a:cubicBezTo>
                  <a:pt x="704361" y="377087"/>
                  <a:pt x="714599" y="383363"/>
                  <a:pt x="717847" y="393107"/>
                </a:cubicBezTo>
                <a:cubicBezTo>
                  <a:pt x="723327" y="409545"/>
                  <a:pt x="722995" y="427391"/>
                  <a:pt x="726393" y="444382"/>
                </a:cubicBezTo>
                <a:cubicBezTo>
                  <a:pt x="746538" y="545110"/>
                  <a:pt x="721761" y="386326"/>
                  <a:pt x="743484" y="538385"/>
                </a:cubicBezTo>
                <a:cubicBezTo>
                  <a:pt x="740635" y="743484"/>
                  <a:pt x="740406" y="948637"/>
                  <a:pt x="734938" y="1153683"/>
                </a:cubicBezTo>
                <a:cubicBezTo>
                  <a:pt x="734698" y="1162688"/>
                  <a:pt x="728578" y="1170581"/>
                  <a:pt x="726393" y="1179320"/>
                </a:cubicBezTo>
                <a:cubicBezTo>
                  <a:pt x="711610" y="1238454"/>
                  <a:pt x="728890" y="1205485"/>
                  <a:pt x="700755" y="1247686"/>
                </a:cubicBezTo>
                <a:cubicBezTo>
                  <a:pt x="697906" y="1256232"/>
                  <a:pt x="697836" y="1266290"/>
                  <a:pt x="692209" y="1273324"/>
                </a:cubicBezTo>
                <a:cubicBezTo>
                  <a:pt x="685793" y="1281344"/>
                  <a:pt x="674462" y="1283840"/>
                  <a:pt x="666572" y="1290415"/>
                </a:cubicBezTo>
                <a:cubicBezTo>
                  <a:pt x="638217" y="1314045"/>
                  <a:pt x="647129" y="1317228"/>
                  <a:pt x="615297" y="1333144"/>
                </a:cubicBezTo>
                <a:cubicBezTo>
                  <a:pt x="607240" y="1337172"/>
                  <a:pt x="597534" y="1337315"/>
                  <a:pt x="589660" y="1341690"/>
                </a:cubicBezTo>
                <a:cubicBezTo>
                  <a:pt x="571703" y="1351666"/>
                  <a:pt x="555477" y="1364479"/>
                  <a:pt x="538385" y="1375873"/>
                </a:cubicBezTo>
                <a:cubicBezTo>
                  <a:pt x="529839" y="1381570"/>
                  <a:pt x="522956" y="1391831"/>
                  <a:pt x="512748" y="1392965"/>
                </a:cubicBezTo>
                <a:cubicBezTo>
                  <a:pt x="328251" y="1413465"/>
                  <a:pt x="461631" y="1401511"/>
                  <a:pt x="111095" y="1401511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 flipH="1">
            <a:off x="9095666" y="3454846"/>
            <a:ext cx="716032" cy="1167080"/>
          </a:xfrm>
          <a:custGeom>
            <a:avLst/>
            <a:gdLst>
              <a:gd name="connsiteX0" fmla="*/ 0 w 743484"/>
              <a:gd name="connsiteY0" fmla="*/ 0 h 1404975"/>
              <a:gd name="connsiteX1" fmla="*/ 316194 w 743484"/>
              <a:gd name="connsiteY1" fmla="*/ 8546 h 1404975"/>
              <a:gd name="connsiteX2" fmla="*/ 384561 w 743484"/>
              <a:gd name="connsiteY2" fmla="*/ 42729 h 1404975"/>
              <a:gd name="connsiteX3" fmla="*/ 470019 w 743484"/>
              <a:gd name="connsiteY3" fmla="*/ 59821 h 1404975"/>
              <a:gd name="connsiteX4" fmla="*/ 521293 w 743484"/>
              <a:gd name="connsiteY4" fmla="*/ 94004 h 1404975"/>
              <a:gd name="connsiteX5" fmla="*/ 564022 w 743484"/>
              <a:gd name="connsiteY5" fmla="*/ 128187 h 1404975"/>
              <a:gd name="connsiteX6" fmla="*/ 606751 w 743484"/>
              <a:gd name="connsiteY6" fmla="*/ 196554 h 1404975"/>
              <a:gd name="connsiteX7" fmla="*/ 623843 w 743484"/>
              <a:gd name="connsiteY7" fmla="*/ 222191 h 1404975"/>
              <a:gd name="connsiteX8" fmla="*/ 649480 w 743484"/>
              <a:gd name="connsiteY8" fmla="*/ 247828 h 1404975"/>
              <a:gd name="connsiteX9" fmla="*/ 658026 w 743484"/>
              <a:gd name="connsiteY9" fmla="*/ 273466 h 1404975"/>
              <a:gd name="connsiteX10" fmla="*/ 692209 w 743484"/>
              <a:gd name="connsiteY10" fmla="*/ 324741 h 1404975"/>
              <a:gd name="connsiteX11" fmla="*/ 700755 w 743484"/>
              <a:gd name="connsiteY11" fmla="*/ 367470 h 1404975"/>
              <a:gd name="connsiteX12" fmla="*/ 717847 w 743484"/>
              <a:gd name="connsiteY12" fmla="*/ 393107 h 1404975"/>
              <a:gd name="connsiteX13" fmla="*/ 726393 w 743484"/>
              <a:gd name="connsiteY13" fmla="*/ 444382 h 1404975"/>
              <a:gd name="connsiteX14" fmla="*/ 743484 w 743484"/>
              <a:gd name="connsiteY14" fmla="*/ 538385 h 1404975"/>
              <a:gd name="connsiteX15" fmla="*/ 734938 w 743484"/>
              <a:gd name="connsiteY15" fmla="*/ 1153683 h 1404975"/>
              <a:gd name="connsiteX16" fmla="*/ 726393 w 743484"/>
              <a:gd name="connsiteY16" fmla="*/ 1179320 h 1404975"/>
              <a:gd name="connsiteX17" fmla="*/ 700755 w 743484"/>
              <a:gd name="connsiteY17" fmla="*/ 1247686 h 1404975"/>
              <a:gd name="connsiteX18" fmla="*/ 692209 w 743484"/>
              <a:gd name="connsiteY18" fmla="*/ 1273324 h 1404975"/>
              <a:gd name="connsiteX19" fmla="*/ 666572 w 743484"/>
              <a:gd name="connsiteY19" fmla="*/ 1290415 h 1404975"/>
              <a:gd name="connsiteX20" fmla="*/ 615297 w 743484"/>
              <a:gd name="connsiteY20" fmla="*/ 1333144 h 1404975"/>
              <a:gd name="connsiteX21" fmla="*/ 589660 w 743484"/>
              <a:gd name="connsiteY21" fmla="*/ 1341690 h 1404975"/>
              <a:gd name="connsiteX22" fmla="*/ 538385 w 743484"/>
              <a:gd name="connsiteY22" fmla="*/ 1375873 h 1404975"/>
              <a:gd name="connsiteX23" fmla="*/ 512748 w 743484"/>
              <a:gd name="connsiteY23" fmla="*/ 1392965 h 1404975"/>
              <a:gd name="connsiteX24" fmla="*/ 111095 w 743484"/>
              <a:gd name="connsiteY24" fmla="*/ 1401511 h 14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3484" h="1404975">
                <a:moveTo>
                  <a:pt x="0" y="0"/>
                </a:moveTo>
                <a:cubicBezTo>
                  <a:pt x="105398" y="2849"/>
                  <a:pt x="211402" y="-3098"/>
                  <a:pt x="316194" y="8546"/>
                </a:cubicBezTo>
                <a:cubicBezTo>
                  <a:pt x="341517" y="11360"/>
                  <a:pt x="359577" y="37732"/>
                  <a:pt x="384561" y="42729"/>
                </a:cubicBezTo>
                <a:lnTo>
                  <a:pt x="470019" y="59821"/>
                </a:lnTo>
                <a:cubicBezTo>
                  <a:pt x="487110" y="71215"/>
                  <a:pt x="509898" y="76913"/>
                  <a:pt x="521293" y="94004"/>
                </a:cubicBezTo>
                <a:cubicBezTo>
                  <a:pt x="543382" y="127136"/>
                  <a:pt x="528641" y="116393"/>
                  <a:pt x="564022" y="128187"/>
                </a:cubicBezTo>
                <a:cubicBezTo>
                  <a:pt x="603083" y="186778"/>
                  <a:pt x="555203" y="114077"/>
                  <a:pt x="606751" y="196554"/>
                </a:cubicBezTo>
                <a:cubicBezTo>
                  <a:pt x="612195" y="205264"/>
                  <a:pt x="617268" y="214301"/>
                  <a:pt x="623843" y="222191"/>
                </a:cubicBezTo>
                <a:cubicBezTo>
                  <a:pt x="631580" y="231475"/>
                  <a:pt x="640934" y="239282"/>
                  <a:pt x="649480" y="247828"/>
                </a:cubicBezTo>
                <a:cubicBezTo>
                  <a:pt x="652329" y="256374"/>
                  <a:pt x="653651" y="265591"/>
                  <a:pt x="658026" y="273466"/>
                </a:cubicBezTo>
                <a:cubicBezTo>
                  <a:pt x="668002" y="291423"/>
                  <a:pt x="692209" y="324741"/>
                  <a:pt x="692209" y="324741"/>
                </a:cubicBezTo>
                <a:cubicBezTo>
                  <a:pt x="695058" y="338984"/>
                  <a:pt x="695655" y="353870"/>
                  <a:pt x="700755" y="367470"/>
                </a:cubicBezTo>
                <a:cubicBezTo>
                  <a:pt x="704361" y="377087"/>
                  <a:pt x="714599" y="383363"/>
                  <a:pt x="717847" y="393107"/>
                </a:cubicBezTo>
                <a:cubicBezTo>
                  <a:pt x="723327" y="409545"/>
                  <a:pt x="722995" y="427391"/>
                  <a:pt x="726393" y="444382"/>
                </a:cubicBezTo>
                <a:cubicBezTo>
                  <a:pt x="746538" y="545110"/>
                  <a:pt x="721761" y="386326"/>
                  <a:pt x="743484" y="538385"/>
                </a:cubicBezTo>
                <a:cubicBezTo>
                  <a:pt x="740635" y="743484"/>
                  <a:pt x="740406" y="948637"/>
                  <a:pt x="734938" y="1153683"/>
                </a:cubicBezTo>
                <a:cubicBezTo>
                  <a:pt x="734698" y="1162688"/>
                  <a:pt x="728578" y="1170581"/>
                  <a:pt x="726393" y="1179320"/>
                </a:cubicBezTo>
                <a:cubicBezTo>
                  <a:pt x="711610" y="1238454"/>
                  <a:pt x="728890" y="1205485"/>
                  <a:pt x="700755" y="1247686"/>
                </a:cubicBezTo>
                <a:cubicBezTo>
                  <a:pt x="697906" y="1256232"/>
                  <a:pt x="697836" y="1266290"/>
                  <a:pt x="692209" y="1273324"/>
                </a:cubicBezTo>
                <a:cubicBezTo>
                  <a:pt x="685793" y="1281344"/>
                  <a:pt x="674462" y="1283840"/>
                  <a:pt x="666572" y="1290415"/>
                </a:cubicBezTo>
                <a:cubicBezTo>
                  <a:pt x="638217" y="1314045"/>
                  <a:pt x="647129" y="1317228"/>
                  <a:pt x="615297" y="1333144"/>
                </a:cubicBezTo>
                <a:cubicBezTo>
                  <a:pt x="607240" y="1337172"/>
                  <a:pt x="597534" y="1337315"/>
                  <a:pt x="589660" y="1341690"/>
                </a:cubicBezTo>
                <a:cubicBezTo>
                  <a:pt x="571703" y="1351666"/>
                  <a:pt x="555477" y="1364479"/>
                  <a:pt x="538385" y="1375873"/>
                </a:cubicBezTo>
                <a:cubicBezTo>
                  <a:pt x="529839" y="1381570"/>
                  <a:pt x="522956" y="1391831"/>
                  <a:pt x="512748" y="1392965"/>
                </a:cubicBezTo>
                <a:cubicBezTo>
                  <a:pt x="328251" y="1413465"/>
                  <a:pt x="461631" y="1401511"/>
                  <a:pt x="111095" y="1401511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 rot="10800000">
            <a:off x="8099034" y="3173216"/>
            <a:ext cx="367470" cy="827260"/>
          </a:xfrm>
          <a:prstGeom prst="rect">
            <a:avLst/>
          </a:prstGeom>
          <a:noFill/>
          <a:ln w="19050">
            <a:solidFill>
              <a:srgbClr val="F38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2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812" t="42992" r="48957" b="20169"/>
          <a:stretch/>
        </p:blipFill>
        <p:spPr>
          <a:xfrm>
            <a:off x="1013860" y="143980"/>
            <a:ext cx="4928993" cy="34942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4775" y="814846"/>
            <a:ext cx="369961" cy="215249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92850" y="3462756"/>
            <a:ext cx="378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Double factorization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7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m6 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m2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m3 = </a:t>
            </a:r>
            <a:r>
              <a:rPr lang="en-US" i="1" dirty="0"/>
              <a:t>x̄</a:t>
            </a:r>
            <a:r>
              <a:rPr lang="en-US" i="1" baseline="-25000" dirty="0" smtClean="0"/>
              <a:t>1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i="1" baseline="-25000" dirty="0" smtClean="0"/>
              <a:t> 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i="1" dirty="0" smtClean="0"/>
              <a:t>  = max1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53" y="275442"/>
            <a:ext cx="4496987" cy="31873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95001" y="3395295"/>
            <a:ext cx="41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Double factorization</a:t>
            </a:r>
          </a:p>
          <a:p>
            <a:endParaRPr lang="en-GB" dirty="0"/>
          </a:p>
          <a:p>
            <a:r>
              <a:rPr lang="en-GB" dirty="0" smtClean="0"/>
              <a:t>m8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 smtClean="0"/>
              <a:t> m10 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GB" dirty="0" smtClean="0"/>
              <a:t> m12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GB" dirty="0" smtClean="0"/>
              <a:t>m14 </a:t>
            </a:r>
            <a:r>
              <a:rPr lang="en-GB" dirty="0"/>
              <a:t>= </a:t>
            </a:r>
            <a:r>
              <a:rPr lang="en-US" i="1" dirty="0" smtClean="0"/>
              <a:t>x</a:t>
            </a:r>
            <a:r>
              <a:rPr lang="en-US" i="1" baseline="-25000" dirty="0" smtClean="0"/>
              <a:t>1 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en-US" i="1" baseline="-25000" dirty="0" smtClean="0"/>
              <a:t> </a:t>
            </a:r>
            <a:r>
              <a:rPr lang="en-US" i="1" dirty="0"/>
              <a:t>x</a:t>
            </a:r>
            <a:r>
              <a:rPr lang="en-US" i="1" dirty="0" smtClean="0"/>
              <a:t>̄</a:t>
            </a:r>
            <a:r>
              <a:rPr lang="en-US" i="1" baseline="-25000" dirty="0" smtClean="0"/>
              <a:t>4</a:t>
            </a:r>
            <a:r>
              <a:rPr lang="en-US" i="1" dirty="0" smtClean="0"/>
              <a:t> = max2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 rot="5400000">
            <a:off x="7668257" y="1391285"/>
            <a:ext cx="882218" cy="88816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22098" y="240817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843743" y="3034934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7665282" y="275442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9759240" y="1655188"/>
            <a:ext cx="450880" cy="427822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7404" y="56151"/>
            <a:ext cx="2189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Factorization process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4246088" y="5819945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m6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m2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m14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GB" dirty="0"/>
              <a:t> </a:t>
            </a:r>
            <a:r>
              <a:rPr lang="en-GB" dirty="0" smtClean="0"/>
              <a:t>m10 =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i="1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 smtClean="0"/>
              <a:t>x̄</a:t>
            </a:r>
            <a:r>
              <a:rPr lang="en-US" i="1" baseline="-25000" dirty="0" smtClean="0"/>
              <a:t>4  </a:t>
            </a:r>
            <a:r>
              <a:rPr lang="en-GB" dirty="0" smtClean="0"/>
              <a:t>= max3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21812" t="42992" r="48957" b="20169"/>
          <a:stretch/>
        </p:blipFill>
        <p:spPr>
          <a:xfrm>
            <a:off x="4556583" y="3592563"/>
            <a:ext cx="2958863" cy="2097575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5121566" y="4198329"/>
            <a:ext cx="392811" cy="794759"/>
          </a:xfrm>
          <a:custGeom>
            <a:avLst/>
            <a:gdLst>
              <a:gd name="connsiteX0" fmla="*/ 0 w 743484"/>
              <a:gd name="connsiteY0" fmla="*/ 0 h 1404975"/>
              <a:gd name="connsiteX1" fmla="*/ 316194 w 743484"/>
              <a:gd name="connsiteY1" fmla="*/ 8546 h 1404975"/>
              <a:gd name="connsiteX2" fmla="*/ 384561 w 743484"/>
              <a:gd name="connsiteY2" fmla="*/ 42729 h 1404975"/>
              <a:gd name="connsiteX3" fmla="*/ 470019 w 743484"/>
              <a:gd name="connsiteY3" fmla="*/ 59821 h 1404975"/>
              <a:gd name="connsiteX4" fmla="*/ 521293 w 743484"/>
              <a:gd name="connsiteY4" fmla="*/ 94004 h 1404975"/>
              <a:gd name="connsiteX5" fmla="*/ 564022 w 743484"/>
              <a:gd name="connsiteY5" fmla="*/ 128187 h 1404975"/>
              <a:gd name="connsiteX6" fmla="*/ 606751 w 743484"/>
              <a:gd name="connsiteY6" fmla="*/ 196554 h 1404975"/>
              <a:gd name="connsiteX7" fmla="*/ 623843 w 743484"/>
              <a:gd name="connsiteY7" fmla="*/ 222191 h 1404975"/>
              <a:gd name="connsiteX8" fmla="*/ 649480 w 743484"/>
              <a:gd name="connsiteY8" fmla="*/ 247828 h 1404975"/>
              <a:gd name="connsiteX9" fmla="*/ 658026 w 743484"/>
              <a:gd name="connsiteY9" fmla="*/ 273466 h 1404975"/>
              <a:gd name="connsiteX10" fmla="*/ 692209 w 743484"/>
              <a:gd name="connsiteY10" fmla="*/ 324741 h 1404975"/>
              <a:gd name="connsiteX11" fmla="*/ 700755 w 743484"/>
              <a:gd name="connsiteY11" fmla="*/ 367470 h 1404975"/>
              <a:gd name="connsiteX12" fmla="*/ 717847 w 743484"/>
              <a:gd name="connsiteY12" fmla="*/ 393107 h 1404975"/>
              <a:gd name="connsiteX13" fmla="*/ 726393 w 743484"/>
              <a:gd name="connsiteY13" fmla="*/ 444382 h 1404975"/>
              <a:gd name="connsiteX14" fmla="*/ 743484 w 743484"/>
              <a:gd name="connsiteY14" fmla="*/ 538385 h 1404975"/>
              <a:gd name="connsiteX15" fmla="*/ 734938 w 743484"/>
              <a:gd name="connsiteY15" fmla="*/ 1153683 h 1404975"/>
              <a:gd name="connsiteX16" fmla="*/ 726393 w 743484"/>
              <a:gd name="connsiteY16" fmla="*/ 1179320 h 1404975"/>
              <a:gd name="connsiteX17" fmla="*/ 700755 w 743484"/>
              <a:gd name="connsiteY17" fmla="*/ 1247686 h 1404975"/>
              <a:gd name="connsiteX18" fmla="*/ 692209 w 743484"/>
              <a:gd name="connsiteY18" fmla="*/ 1273324 h 1404975"/>
              <a:gd name="connsiteX19" fmla="*/ 666572 w 743484"/>
              <a:gd name="connsiteY19" fmla="*/ 1290415 h 1404975"/>
              <a:gd name="connsiteX20" fmla="*/ 615297 w 743484"/>
              <a:gd name="connsiteY20" fmla="*/ 1333144 h 1404975"/>
              <a:gd name="connsiteX21" fmla="*/ 589660 w 743484"/>
              <a:gd name="connsiteY21" fmla="*/ 1341690 h 1404975"/>
              <a:gd name="connsiteX22" fmla="*/ 538385 w 743484"/>
              <a:gd name="connsiteY22" fmla="*/ 1375873 h 1404975"/>
              <a:gd name="connsiteX23" fmla="*/ 512748 w 743484"/>
              <a:gd name="connsiteY23" fmla="*/ 1392965 h 1404975"/>
              <a:gd name="connsiteX24" fmla="*/ 111095 w 743484"/>
              <a:gd name="connsiteY24" fmla="*/ 1401511 h 14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3484" h="1404975">
                <a:moveTo>
                  <a:pt x="0" y="0"/>
                </a:moveTo>
                <a:cubicBezTo>
                  <a:pt x="105398" y="2849"/>
                  <a:pt x="211402" y="-3098"/>
                  <a:pt x="316194" y="8546"/>
                </a:cubicBezTo>
                <a:cubicBezTo>
                  <a:pt x="341517" y="11360"/>
                  <a:pt x="359577" y="37732"/>
                  <a:pt x="384561" y="42729"/>
                </a:cubicBezTo>
                <a:lnTo>
                  <a:pt x="470019" y="59821"/>
                </a:lnTo>
                <a:cubicBezTo>
                  <a:pt x="487110" y="71215"/>
                  <a:pt x="509898" y="76913"/>
                  <a:pt x="521293" y="94004"/>
                </a:cubicBezTo>
                <a:cubicBezTo>
                  <a:pt x="543382" y="127136"/>
                  <a:pt x="528641" y="116393"/>
                  <a:pt x="564022" y="128187"/>
                </a:cubicBezTo>
                <a:cubicBezTo>
                  <a:pt x="603083" y="186778"/>
                  <a:pt x="555203" y="114077"/>
                  <a:pt x="606751" y="196554"/>
                </a:cubicBezTo>
                <a:cubicBezTo>
                  <a:pt x="612195" y="205264"/>
                  <a:pt x="617268" y="214301"/>
                  <a:pt x="623843" y="222191"/>
                </a:cubicBezTo>
                <a:cubicBezTo>
                  <a:pt x="631580" y="231475"/>
                  <a:pt x="640934" y="239282"/>
                  <a:pt x="649480" y="247828"/>
                </a:cubicBezTo>
                <a:cubicBezTo>
                  <a:pt x="652329" y="256374"/>
                  <a:pt x="653651" y="265591"/>
                  <a:pt x="658026" y="273466"/>
                </a:cubicBezTo>
                <a:cubicBezTo>
                  <a:pt x="668002" y="291423"/>
                  <a:pt x="692209" y="324741"/>
                  <a:pt x="692209" y="324741"/>
                </a:cubicBezTo>
                <a:cubicBezTo>
                  <a:pt x="695058" y="338984"/>
                  <a:pt x="695655" y="353870"/>
                  <a:pt x="700755" y="367470"/>
                </a:cubicBezTo>
                <a:cubicBezTo>
                  <a:pt x="704361" y="377087"/>
                  <a:pt x="714599" y="383363"/>
                  <a:pt x="717847" y="393107"/>
                </a:cubicBezTo>
                <a:cubicBezTo>
                  <a:pt x="723327" y="409545"/>
                  <a:pt x="722995" y="427391"/>
                  <a:pt x="726393" y="444382"/>
                </a:cubicBezTo>
                <a:cubicBezTo>
                  <a:pt x="746538" y="545110"/>
                  <a:pt x="721761" y="386326"/>
                  <a:pt x="743484" y="538385"/>
                </a:cubicBezTo>
                <a:cubicBezTo>
                  <a:pt x="740635" y="743484"/>
                  <a:pt x="740406" y="948637"/>
                  <a:pt x="734938" y="1153683"/>
                </a:cubicBezTo>
                <a:cubicBezTo>
                  <a:pt x="734698" y="1162688"/>
                  <a:pt x="728578" y="1170581"/>
                  <a:pt x="726393" y="1179320"/>
                </a:cubicBezTo>
                <a:cubicBezTo>
                  <a:pt x="711610" y="1238454"/>
                  <a:pt x="728890" y="1205485"/>
                  <a:pt x="700755" y="1247686"/>
                </a:cubicBezTo>
                <a:cubicBezTo>
                  <a:pt x="697906" y="1256232"/>
                  <a:pt x="697836" y="1266290"/>
                  <a:pt x="692209" y="1273324"/>
                </a:cubicBezTo>
                <a:cubicBezTo>
                  <a:pt x="685793" y="1281344"/>
                  <a:pt x="674462" y="1283840"/>
                  <a:pt x="666572" y="1290415"/>
                </a:cubicBezTo>
                <a:cubicBezTo>
                  <a:pt x="638217" y="1314045"/>
                  <a:pt x="647129" y="1317228"/>
                  <a:pt x="615297" y="1333144"/>
                </a:cubicBezTo>
                <a:cubicBezTo>
                  <a:pt x="607240" y="1337172"/>
                  <a:pt x="597534" y="1337315"/>
                  <a:pt x="589660" y="1341690"/>
                </a:cubicBezTo>
                <a:cubicBezTo>
                  <a:pt x="571703" y="1351666"/>
                  <a:pt x="555477" y="1364479"/>
                  <a:pt x="538385" y="1375873"/>
                </a:cubicBezTo>
                <a:cubicBezTo>
                  <a:pt x="529839" y="1381570"/>
                  <a:pt x="522956" y="1391831"/>
                  <a:pt x="512748" y="1392965"/>
                </a:cubicBezTo>
                <a:cubicBezTo>
                  <a:pt x="328251" y="1413465"/>
                  <a:pt x="461631" y="1401511"/>
                  <a:pt x="111095" y="1401511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 flipH="1">
            <a:off x="6238835" y="4243970"/>
            <a:ext cx="452522" cy="794759"/>
          </a:xfrm>
          <a:custGeom>
            <a:avLst/>
            <a:gdLst>
              <a:gd name="connsiteX0" fmla="*/ 0 w 743484"/>
              <a:gd name="connsiteY0" fmla="*/ 0 h 1404975"/>
              <a:gd name="connsiteX1" fmla="*/ 316194 w 743484"/>
              <a:gd name="connsiteY1" fmla="*/ 8546 h 1404975"/>
              <a:gd name="connsiteX2" fmla="*/ 384561 w 743484"/>
              <a:gd name="connsiteY2" fmla="*/ 42729 h 1404975"/>
              <a:gd name="connsiteX3" fmla="*/ 470019 w 743484"/>
              <a:gd name="connsiteY3" fmla="*/ 59821 h 1404975"/>
              <a:gd name="connsiteX4" fmla="*/ 521293 w 743484"/>
              <a:gd name="connsiteY4" fmla="*/ 94004 h 1404975"/>
              <a:gd name="connsiteX5" fmla="*/ 564022 w 743484"/>
              <a:gd name="connsiteY5" fmla="*/ 128187 h 1404975"/>
              <a:gd name="connsiteX6" fmla="*/ 606751 w 743484"/>
              <a:gd name="connsiteY6" fmla="*/ 196554 h 1404975"/>
              <a:gd name="connsiteX7" fmla="*/ 623843 w 743484"/>
              <a:gd name="connsiteY7" fmla="*/ 222191 h 1404975"/>
              <a:gd name="connsiteX8" fmla="*/ 649480 w 743484"/>
              <a:gd name="connsiteY8" fmla="*/ 247828 h 1404975"/>
              <a:gd name="connsiteX9" fmla="*/ 658026 w 743484"/>
              <a:gd name="connsiteY9" fmla="*/ 273466 h 1404975"/>
              <a:gd name="connsiteX10" fmla="*/ 692209 w 743484"/>
              <a:gd name="connsiteY10" fmla="*/ 324741 h 1404975"/>
              <a:gd name="connsiteX11" fmla="*/ 700755 w 743484"/>
              <a:gd name="connsiteY11" fmla="*/ 367470 h 1404975"/>
              <a:gd name="connsiteX12" fmla="*/ 717847 w 743484"/>
              <a:gd name="connsiteY12" fmla="*/ 393107 h 1404975"/>
              <a:gd name="connsiteX13" fmla="*/ 726393 w 743484"/>
              <a:gd name="connsiteY13" fmla="*/ 444382 h 1404975"/>
              <a:gd name="connsiteX14" fmla="*/ 743484 w 743484"/>
              <a:gd name="connsiteY14" fmla="*/ 538385 h 1404975"/>
              <a:gd name="connsiteX15" fmla="*/ 734938 w 743484"/>
              <a:gd name="connsiteY15" fmla="*/ 1153683 h 1404975"/>
              <a:gd name="connsiteX16" fmla="*/ 726393 w 743484"/>
              <a:gd name="connsiteY16" fmla="*/ 1179320 h 1404975"/>
              <a:gd name="connsiteX17" fmla="*/ 700755 w 743484"/>
              <a:gd name="connsiteY17" fmla="*/ 1247686 h 1404975"/>
              <a:gd name="connsiteX18" fmla="*/ 692209 w 743484"/>
              <a:gd name="connsiteY18" fmla="*/ 1273324 h 1404975"/>
              <a:gd name="connsiteX19" fmla="*/ 666572 w 743484"/>
              <a:gd name="connsiteY19" fmla="*/ 1290415 h 1404975"/>
              <a:gd name="connsiteX20" fmla="*/ 615297 w 743484"/>
              <a:gd name="connsiteY20" fmla="*/ 1333144 h 1404975"/>
              <a:gd name="connsiteX21" fmla="*/ 589660 w 743484"/>
              <a:gd name="connsiteY21" fmla="*/ 1341690 h 1404975"/>
              <a:gd name="connsiteX22" fmla="*/ 538385 w 743484"/>
              <a:gd name="connsiteY22" fmla="*/ 1375873 h 1404975"/>
              <a:gd name="connsiteX23" fmla="*/ 512748 w 743484"/>
              <a:gd name="connsiteY23" fmla="*/ 1392965 h 1404975"/>
              <a:gd name="connsiteX24" fmla="*/ 111095 w 743484"/>
              <a:gd name="connsiteY24" fmla="*/ 1401511 h 14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3484" h="1404975">
                <a:moveTo>
                  <a:pt x="0" y="0"/>
                </a:moveTo>
                <a:cubicBezTo>
                  <a:pt x="105398" y="2849"/>
                  <a:pt x="211402" y="-3098"/>
                  <a:pt x="316194" y="8546"/>
                </a:cubicBezTo>
                <a:cubicBezTo>
                  <a:pt x="341517" y="11360"/>
                  <a:pt x="359577" y="37732"/>
                  <a:pt x="384561" y="42729"/>
                </a:cubicBezTo>
                <a:lnTo>
                  <a:pt x="470019" y="59821"/>
                </a:lnTo>
                <a:cubicBezTo>
                  <a:pt x="487110" y="71215"/>
                  <a:pt x="509898" y="76913"/>
                  <a:pt x="521293" y="94004"/>
                </a:cubicBezTo>
                <a:cubicBezTo>
                  <a:pt x="543382" y="127136"/>
                  <a:pt x="528641" y="116393"/>
                  <a:pt x="564022" y="128187"/>
                </a:cubicBezTo>
                <a:cubicBezTo>
                  <a:pt x="603083" y="186778"/>
                  <a:pt x="555203" y="114077"/>
                  <a:pt x="606751" y="196554"/>
                </a:cubicBezTo>
                <a:cubicBezTo>
                  <a:pt x="612195" y="205264"/>
                  <a:pt x="617268" y="214301"/>
                  <a:pt x="623843" y="222191"/>
                </a:cubicBezTo>
                <a:cubicBezTo>
                  <a:pt x="631580" y="231475"/>
                  <a:pt x="640934" y="239282"/>
                  <a:pt x="649480" y="247828"/>
                </a:cubicBezTo>
                <a:cubicBezTo>
                  <a:pt x="652329" y="256374"/>
                  <a:pt x="653651" y="265591"/>
                  <a:pt x="658026" y="273466"/>
                </a:cubicBezTo>
                <a:cubicBezTo>
                  <a:pt x="668002" y="291423"/>
                  <a:pt x="692209" y="324741"/>
                  <a:pt x="692209" y="324741"/>
                </a:cubicBezTo>
                <a:cubicBezTo>
                  <a:pt x="695058" y="338984"/>
                  <a:pt x="695655" y="353870"/>
                  <a:pt x="700755" y="367470"/>
                </a:cubicBezTo>
                <a:cubicBezTo>
                  <a:pt x="704361" y="377087"/>
                  <a:pt x="714599" y="383363"/>
                  <a:pt x="717847" y="393107"/>
                </a:cubicBezTo>
                <a:cubicBezTo>
                  <a:pt x="723327" y="409545"/>
                  <a:pt x="722995" y="427391"/>
                  <a:pt x="726393" y="444382"/>
                </a:cubicBezTo>
                <a:cubicBezTo>
                  <a:pt x="746538" y="545110"/>
                  <a:pt x="721761" y="386326"/>
                  <a:pt x="743484" y="538385"/>
                </a:cubicBezTo>
                <a:cubicBezTo>
                  <a:pt x="740635" y="743484"/>
                  <a:pt x="740406" y="948637"/>
                  <a:pt x="734938" y="1153683"/>
                </a:cubicBezTo>
                <a:cubicBezTo>
                  <a:pt x="734698" y="1162688"/>
                  <a:pt x="728578" y="1170581"/>
                  <a:pt x="726393" y="1179320"/>
                </a:cubicBezTo>
                <a:cubicBezTo>
                  <a:pt x="711610" y="1238454"/>
                  <a:pt x="728890" y="1205485"/>
                  <a:pt x="700755" y="1247686"/>
                </a:cubicBezTo>
                <a:cubicBezTo>
                  <a:pt x="697906" y="1256232"/>
                  <a:pt x="697836" y="1266290"/>
                  <a:pt x="692209" y="1273324"/>
                </a:cubicBezTo>
                <a:cubicBezTo>
                  <a:pt x="685793" y="1281344"/>
                  <a:pt x="674462" y="1283840"/>
                  <a:pt x="666572" y="1290415"/>
                </a:cubicBezTo>
                <a:cubicBezTo>
                  <a:pt x="638217" y="1314045"/>
                  <a:pt x="647129" y="1317228"/>
                  <a:pt x="615297" y="1333144"/>
                </a:cubicBezTo>
                <a:cubicBezTo>
                  <a:pt x="607240" y="1337172"/>
                  <a:pt x="597534" y="1337315"/>
                  <a:pt x="589660" y="1341690"/>
                </a:cubicBezTo>
                <a:cubicBezTo>
                  <a:pt x="571703" y="1351666"/>
                  <a:pt x="555477" y="1364479"/>
                  <a:pt x="538385" y="1375873"/>
                </a:cubicBezTo>
                <a:cubicBezTo>
                  <a:pt x="529839" y="1381570"/>
                  <a:pt x="522956" y="1391831"/>
                  <a:pt x="512748" y="1392965"/>
                </a:cubicBezTo>
                <a:cubicBezTo>
                  <a:pt x="328251" y="1413465"/>
                  <a:pt x="461631" y="1401511"/>
                  <a:pt x="111095" y="1401511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195843" y="5339302"/>
            <a:ext cx="339908" cy="350836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180" y="5312609"/>
            <a:ext cx="347502" cy="35359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638158" y="4465931"/>
            <a:ext cx="339908" cy="350836"/>
          </a:xfrm>
          <a:prstGeom prst="rect">
            <a:avLst/>
          </a:prstGeom>
          <a:solidFill>
            <a:schemeClr val="accent6">
              <a:alpha val="21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139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42580F-CCB2-47F2-97D8-26FCFD1C652D}"/>
</file>

<file path=customXml/itemProps2.xml><?xml version="1.0" encoding="utf-8"?>
<ds:datastoreItem xmlns:ds="http://schemas.openxmlformats.org/officeDocument/2006/customXml" ds:itemID="{073C85BD-ACB2-4696-97B0-7684BB642AF1}"/>
</file>

<file path=customXml/itemProps3.xml><?xml version="1.0" encoding="utf-8"?>
<ds:datastoreItem xmlns:ds="http://schemas.openxmlformats.org/officeDocument/2006/customXml" ds:itemID="{149D91CF-7FB0-49D2-82C4-80CA2844391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</TotalTime>
  <Words>934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Symbol</vt:lpstr>
      <vt:lpstr>Times New Roman</vt:lpstr>
      <vt:lpstr>Retrospect</vt:lpstr>
      <vt:lpstr>Individual Homework</vt:lpstr>
      <vt:lpstr>PowerPoint Presentation</vt:lpstr>
      <vt:lpstr>PowerPoint Presentation</vt:lpstr>
      <vt:lpstr>Simplification of Boolean Functions</vt:lpstr>
      <vt:lpstr>PowerPoint Presentation</vt:lpstr>
      <vt:lpstr>PowerPoint Presentation</vt:lpstr>
      <vt:lpstr>PowerPoint Presentation</vt:lpstr>
      <vt:lpstr>Factorization process</vt:lpstr>
      <vt:lpstr>PowerPoint Presentation</vt:lpstr>
      <vt:lpstr>PowerPoint Presentation</vt:lpstr>
      <vt:lpstr>PowerPoint Presentation</vt:lpstr>
      <vt:lpstr>Exercise 4.8 Boolean Functions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Microsoft account</dc:creator>
  <cp:lastModifiedBy>Microsoft account</cp:lastModifiedBy>
  <cp:revision>38</cp:revision>
  <dcterms:created xsi:type="dcterms:W3CDTF">2021-12-13T21:31:29Z</dcterms:created>
  <dcterms:modified xsi:type="dcterms:W3CDTF">2021-12-14T15:48:13Z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