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5" d="100"/>
          <a:sy n="85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8B0331-2EED-442A-AEE8-F2D5136F427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A978268-04E3-465A-B20D-217E1E7015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br>
              <a:rPr lang="en-US" dirty="0" smtClean="0"/>
            </a:b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Bercea</a:t>
            </a:r>
            <a:r>
              <a:rPr lang="en-US" dirty="0" smtClean="0"/>
              <a:t> Andrei</a:t>
            </a:r>
          </a:p>
          <a:p>
            <a:r>
              <a:rPr lang="en-US" dirty="0" smtClean="0"/>
              <a:t>Group 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0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r>
              <a:rPr lang="en-US" dirty="0" smtClean="0"/>
              <a:t>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8409634" cy="838200"/>
          </a:xfrm>
        </p:spPr>
      </p:pic>
    </p:spTree>
    <p:extLst>
      <p:ext uri="{BB962C8B-B14F-4D97-AF65-F5344CB8AC3E}">
        <p14:creationId xmlns:p14="http://schemas.microsoft.com/office/powerpoint/2010/main" val="42809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D = </a:t>
            </a:r>
            <a:r>
              <a:rPr lang="en-US" dirty="0">
                <a:cs typeface="Calibri"/>
              </a:rPr>
              <a:t>the </a:t>
            </a:r>
            <a:r>
              <a:rPr lang="ro-RO" dirty="0">
                <a:cs typeface="Calibri"/>
              </a:rPr>
              <a:t>set of all lines in a plane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cs typeface="Calibri"/>
              </a:rPr>
              <a:t>d </a:t>
            </a:r>
            <a:r>
              <a:rPr lang="en-US" dirty="0"/>
              <a:t>∈ D, d = constant</a:t>
            </a:r>
            <a:endParaRPr lang="ro-RO" dirty="0">
              <a:cs typeface="Calibri"/>
            </a:endParaRPr>
          </a:p>
          <a:p>
            <a:pPr marL="0" indent="0">
              <a:buNone/>
            </a:pPr>
            <a:endParaRPr lang="ro-RO" dirty="0">
              <a:cs typeface="Calibri"/>
            </a:endParaRPr>
          </a:p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parallel : </a:t>
            </a:r>
            <a:r>
              <a:rPr lang="ro-RO" dirty="0" smtClean="0">
                <a:cs typeface="Calibri"/>
              </a:rPr>
              <a:t>D</a:t>
            </a:r>
            <a:r>
              <a:rPr lang="en-US" dirty="0" err="1" smtClean="0">
                <a:cs typeface="Calibri"/>
              </a:rPr>
              <a:t>xD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ea typeface="+mn-lt"/>
                <a:cs typeface="+mn-lt"/>
              </a:rPr>
              <a:t>→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cs typeface="Calibri"/>
              </a:rPr>
              <a:t>{T, F}, parallel(x, y) = T if x || y</a:t>
            </a:r>
          </a:p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perpendicular : </a:t>
            </a:r>
            <a:r>
              <a:rPr lang="ro-RO" dirty="0" smtClean="0">
                <a:cs typeface="Calibri"/>
              </a:rPr>
              <a:t>D</a:t>
            </a:r>
            <a:r>
              <a:rPr lang="en-US" dirty="0" err="1" smtClean="0">
                <a:cs typeface="Calibri"/>
              </a:rPr>
              <a:t>xD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ea typeface="+mn-lt"/>
                <a:cs typeface="+mn-lt"/>
              </a:rPr>
              <a:t>→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cs typeface="Calibri"/>
              </a:rPr>
              <a:t>{T, F}, perpendicular(x,y)=T if x</a:t>
            </a:r>
            <a:r>
              <a:rPr lang="ro-RO" dirty="0">
                <a:ea typeface="+mn-lt"/>
                <a:cs typeface="+mn-lt"/>
              </a:rPr>
              <a:t>⟂y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cs typeface="Calibri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cs typeface="Calibri"/>
              </a:rPr>
              <a:t>PREDICATE FORMULA:</a:t>
            </a:r>
          </a:p>
          <a:p>
            <a:pPr marL="0" indent="0">
              <a:buNone/>
            </a:pPr>
            <a:r>
              <a:rPr lang="ro-RO" dirty="0" smtClean="0">
                <a:cs typeface="Calibri"/>
              </a:rPr>
              <a:t>(</a:t>
            </a:r>
            <a:r>
              <a:rPr lang="en-US" dirty="0"/>
              <a:t>∀</a:t>
            </a:r>
            <a:r>
              <a:rPr lang="ro-RO" dirty="0" smtClean="0">
                <a:ea typeface="+mn-lt"/>
                <a:cs typeface="+mn-lt"/>
              </a:rPr>
              <a:t>x)</a:t>
            </a:r>
            <a:r>
              <a:rPr lang="en-US" dirty="0" err="1" smtClean="0">
                <a:ea typeface="+mn-lt"/>
                <a:cs typeface="+mn-lt"/>
              </a:rPr>
              <a:t>x</a:t>
            </a:r>
            <a:r>
              <a:rPr lang="en-US" dirty="0" err="1" smtClean="0"/>
              <a:t>∈D</a:t>
            </a:r>
            <a:r>
              <a:rPr lang="ro-RO" dirty="0" smtClean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[</a:t>
            </a:r>
            <a:r>
              <a:rPr lang="en-US" dirty="0" smtClean="0">
                <a:ea typeface="+mn-lt"/>
                <a:cs typeface="+mn-lt"/>
              </a:rPr>
              <a:t>perpendicular</a:t>
            </a:r>
            <a:r>
              <a:rPr lang="ro-RO" dirty="0" smtClean="0">
                <a:ea typeface="+mn-lt"/>
                <a:cs typeface="+mn-lt"/>
              </a:rPr>
              <a:t>(x</a:t>
            </a:r>
            <a:r>
              <a:rPr lang="ro-RO" dirty="0"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d) →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o-RO" dirty="0" smtClean="0">
                <a:ea typeface="+mn-lt"/>
                <a:cs typeface="+mn-lt"/>
              </a:rPr>
              <a:t>(</a:t>
            </a:r>
            <a:r>
              <a:rPr lang="en-US" dirty="0"/>
              <a:t>∀ </a:t>
            </a:r>
            <a:r>
              <a:rPr lang="ro-RO" dirty="0">
                <a:ea typeface="+mn-lt"/>
                <a:cs typeface="+mn-lt"/>
              </a:rPr>
              <a:t>y</a:t>
            </a:r>
            <a:r>
              <a:rPr lang="ro-RO" dirty="0" smtClean="0">
                <a:ea typeface="+mn-lt"/>
                <a:cs typeface="+mn-lt"/>
              </a:rPr>
              <a:t>)(</a:t>
            </a:r>
            <a:r>
              <a:rPr lang="en-US" dirty="0" smtClean="0">
                <a:ea typeface="+mn-lt"/>
                <a:cs typeface="+mn-lt"/>
              </a:rPr>
              <a:t>parallel</a:t>
            </a:r>
            <a:r>
              <a:rPr lang="ro-RO" dirty="0" smtClean="0"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y, x</a:t>
            </a:r>
            <a:r>
              <a:rPr lang="ro-RO" dirty="0" smtClean="0">
                <a:ea typeface="+mn-lt"/>
                <a:cs typeface="+mn-lt"/>
              </a:rPr>
              <a:t>)→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perpendicular(y,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d</a:t>
            </a:r>
            <a:r>
              <a:rPr lang="ro-RO" dirty="0" smtClean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]</a:t>
            </a:r>
            <a:endParaRPr lang="ro-RO" dirty="0">
              <a:cs typeface="Calibri"/>
            </a:endParaRPr>
          </a:p>
          <a:p>
            <a:pPr marL="0" indent="0">
              <a:buNone/>
            </a:pP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0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1.8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409634" cy="83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3558329"/>
            <a:ext cx="8251898" cy="3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D = set of all natural numbers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cs typeface="Calibri"/>
            </a:endParaRPr>
          </a:p>
          <a:p>
            <a:pPr>
              <a:buFont typeface="Courier New" pitchFamily="49" charset="0"/>
              <a:buChar char="o"/>
            </a:pPr>
            <a:r>
              <a:rPr lang="ro-RO" dirty="0" smtClean="0">
                <a:cs typeface="Calibri"/>
              </a:rPr>
              <a:t>even </a:t>
            </a:r>
            <a:r>
              <a:rPr lang="ro-RO" dirty="0">
                <a:cs typeface="Calibri"/>
              </a:rPr>
              <a:t>: D </a:t>
            </a:r>
            <a:r>
              <a:rPr lang="ro-RO" dirty="0">
                <a:ea typeface="+mn-lt"/>
                <a:cs typeface="+mn-lt"/>
              </a:rPr>
              <a:t>→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cs typeface="Calibri"/>
              </a:rPr>
              <a:t>{T, F}, even(x) = T if x % 2 = 0</a:t>
            </a:r>
          </a:p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div4 : D </a:t>
            </a:r>
            <a:r>
              <a:rPr lang="ro-RO" dirty="0">
                <a:ea typeface="+mn-lt"/>
                <a:cs typeface="+mn-lt"/>
              </a:rPr>
              <a:t>→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cs typeface="Calibri"/>
              </a:rPr>
              <a:t>{T, F}, div4(x) = T if x % 4 = 0</a:t>
            </a:r>
          </a:p>
          <a:p>
            <a:pPr>
              <a:buFont typeface="Courier New" pitchFamily="49" charset="0"/>
              <a:buChar char="o"/>
            </a:pPr>
            <a:r>
              <a:rPr lang="ro-RO" dirty="0">
                <a:ea typeface="+mn-lt"/>
                <a:cs typeface="+mn-lt"/>
              </a:rPr>
              <a:t>sum : D x D →</a:t>
            </a:r>
            <a:r>
              <a:rPr lang="ro-RO" dirty="0" smtClean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D, sum(x, y) = x + y</a:t>
            </a:r>
            <a:endParaRPr lang="ro-RO" dirty="0">
              <a:cs typeface="Calibri"/>
            </a:endParaRPr>
          </a:p>
          <a:p>
            <a:pPr>
              <a:buFont typeface="Courier New" pitchFamily="49" charset="0"/>
              <a:buChar char="o"/>
            </a:pPr>
            <a:r>
              <a:rPr lang="ro-RO" dirty="0">
                <a:cs typeface="Calibri"/>
              </a:rPr>
              <a:t>mul : D x D </a:t>
            </a:r>
            <a:r>
              <a:rPr lang="ro-RO" dirty="0">
                <a:ea typeface="+mn-lt"/>
                <a:cs typeface="+mn-lt"/>
              </a:rPr>
              <a:t>→</a:t>
            </a:r>
            <a:r>
              <a:rPr lang="ro-RO" dirty="0" smtClean="0">
                <a:cs typeface="Calibri"/>
              </a:rPr>
              <a:t> </a:t>
            </a:r>
            <a:r>
              <a:rPr lang="ro-RO" dirty="0">
                <a:cs typeface="Calibri"/>
              </a:rPr>
              <a:t>D, mul(x, y) = x * y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cs typeface="Calibri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cs typeface="Calibri"/>
              </a:rPr>
              <a:t>PREDICATE FORMULA:</a:t>
            </a:r>
          </a:p>
          <a:p>
            <a:pPr marL="0" indent="0">
              <a:buNone/>
            </a:pPr>
            <a:r>
              <a:rPr lang="ro-RO" dirty="0" smtClean="0">
                <a:cs typeface="Calibri"/>
              </a:rPr>
              <a:t>(</a:t>
            </a:r>
            <a:r>
              <a:rPr lang="ro-RO" dirty="0">
                <a:ea typeface="+mn-lt"/>
                <a:cs typeface="+mn-lt"/>
              </a:rPr>
              <a:t>⩝x</a:t>
            </a:r>
            <a:r>
              <a:rPr lang="ro-RO" dirty="0" smtClean="0">
                <a:ea typeface="+mn-lt"/>
                <a:cs typeface="+mn-lt"/>
              </a:rPr>
              <a:t>)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ro-RO" dirty="0" smtClean="0">
                <a:ea typeface="+mn-lt"/>
                <a:cs typeface="+mn-lt"/>
              </a:rPr>
              <a:t>x</a:t>
            </a:r>
            <a:r>
              <a:rPr lang="ro-RO" dirty="0">
                <a:ea typeface="+mn-lt"/>
                <a:cs typeface="+mn-lt"/>
              </a:rPr>
              <a:t>∈</a:t>
            </a:r>
            <a:r>
              <a:rPr lang="ro-RO" dirty="0" smtClean="0">
                <a:ea typeface="+mn-lt"/>
                <a:cs typeface="+mn-lt"/>
              </a:rPr>
              <a:t>D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ro-RO" dirty="0" smtClean="0">
                <a:ea typeface="+mn-lt"/>
                <a:cs typeface="+mn-lt"/>
              </a:rPr>
              <a:t> </a:t>
            </a:r>
            <a:r>
              <a:rPr lang="ro-RO" dirty="0">
                <a:ea typeface="+mn-lt"/>
                <a:cs typeface="+mn-lt"/>
              </a:rPr>
              <a:t>(⩝y)y∈D (even(x</a:t>
            </a:r>
            <a:r>
              <a:rPr lang="ro-RO" dirty="0" smtClean="0">
                <a:ea typeface="+mn-lt"/>
                <a:cs typeface="+mn-lt"/>
              </a:rPr>
              <a:t>)^even(y</a:t>
            </a:r>
            <a:r>
              <a:rPr lang="ro-RO" dirty="0">
                <a:ea typeface="+mn-lt"/>
                <a:cs typeface="+mn-lt"/>
              </a:rPr>
              <a:t>) </a:t>
            </a:r>
            <a:r>
              <a:rPr lang="ro-RO" dirty="0" smtClean="0">
                <a:ea typeface="+mn-lt"/>
                <a:cs typeface="+mn-lt"/>
              </a:rPr>
              <a:t>→ </a:t>
            </a:r>
            <a:r>
              <a:rPr lang="ro-RO" dirty="0">
                <a:ea typeface="+mn-lt"/>
                <a:cs typeface="+mn-lt"/>
              </a:rPr>
              <a:t>even(sum(x, y)) ^ div4(mul(x,y)))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1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DF879-A1A9-4149-9BB5-D42AA37F30EB}"/>
</file>

<file path=customXml/itemProps2.xml><?xml version="1.0" encoding="utf-8"?>
<ds:datastoreItem xmlns:ds="http://schemas.openxmlformats.org/officeDocument/2006/customXml" ds:itemID="{212D7B34-52EE-4666-A04F-D25750F9187F}"/>
</file>

<file path=customXml/itemProps3.xml><?xml version="1.0" encoding="utf-8"?>
<ds:datastoreItem xmlns:ds="http://schemas.openxmlformats.org/officeDocument/2006/customXml" ds:itemID="{ED4F608A-2D37-44BE-B58D-FF14052E9051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</TotalTime>
  <Words>146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PREDICATE LOGIC HOMEWORK</vt:lpstr>
      <vt:lpstr>Problem statement 1.1</vt:lpstr>
      <vt:lpstr>Solution</vt:lpstr>
      <vt:lpstr>Problem statement 1.8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HOMEWORK</dc:title>
  <dc:creator>PC</dc:creator>
  <cp:lastModifiedBy>PC</cp:lastModifiedBy>
  <cp:revision>4</cp:revision>
  <dcterms:created xsi:type="dcterms:W3CDTF">2021-11-01T19:57:13Z</dcterms:created>
  <dcterms:modified xsi:type="dcterms:W3CDTF">2021-11-02T14:48:17Z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