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53B14-2994-4F1A-AA5C-B04161AC9472}" v="28" dt="2022-01-14T16:58:05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9" autoAdjust="0"/>
    <p:restoredTop sz="86465" autoAdjust="0"/>
  </p:normalViewPr>
  <p:slideViewPr>
    <p:cSldViewPr snapToGrid="0">
      <p:cViewPr varScale="1">
        <p:scale>
          <a:sx n="71" d="100"/>
          <a:sy n="71" d="100"/>
        </p:scale>
        <p:origin x="235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-ILINCA BOSTAN" userId="S::maria.bostan@stud.ubbcluj.ro::baac5d3c-3d82-4840-88fa-ac0fd63f9012" providerId="AD" clId="Web-{82353B14-2994-4F1A-AA5C-B04161AC9472}"/>
    <pc:docChg chg="modSld">
      <pc:chgData name="MARIA-ILINCA BOSTAN" userId="S::maria.bostan@stud.ubbcluj.ro::baac5d3c-3d82-4840-88fa-ac0fd63f9012" providerId="AD" clId="Web-{82353B14-2994-4F1A-AA5C-B04161AC9472}" dt="2022-01-14T16:58:05.037" v="25" actId="1076"/>
      <pc:docMkLst>
        <pc:docMk/>
      </pc:docMkLst>
      <pc:sldChg chg="addSp delSp modSp">
        <pc:chgData name="MARIA-ILINCA BOSTAN" userId="S::maria.bostan@stud.ubbcluj.ro::baac5d3c-3d82-4840-88fa-ac0fd63f9012" providerId="AD" clId="Web-{82353B14-2994-4F1A-AA5C-B04161AC9472}" dt="2022-01-14T16:58:05.037" v="25" actId="1076"/>
        <pc:sldMkLst>
          <pc:docMk/>
          <pc:sldMk cId="1652823983" sldId="264"/>
        </pc:sldMkLst>
        <pc:spChg chg="add mod">
          <ac:chgData name="MARIA-ILINCA BOSTAN" userId="S::maria.bostan@stud.ubbcluj.ro::baac5d3c-3d82-4840-88fa-ac0fd63f9012" providerId="AD" clId="Web-{82353B14-2994-4F1A-AA5C-B04161AC9472}" dt="2022-01-14T16:56:36.472" v="17" actId="14100"/>
          <ac:spMkLst>
            <pc:docMk/>
            <pc:sldMk cId="1652823983" sldId="264"/>
            <ac:spMk id="5" creationId="{73019FE0-7B40-4880-B4BC-46416F1D09A8}"/>
          </ac:spMkLst>
        </pc:spChg>
        <pc:spChg chg="add mod">
          <ac:chgData name="MARIA-ILINCA BOSTAN" userId="S::maria.bostan@stud.ubbcluj.ro::baac5d3c-3d82-4840-88fa-ac0fd63f9012" providerId="AD" clId="Web-{82353B14-2994-4F1A-AA5C-B04161AC9472}" dt="2022-01-14T16:56:43.098" v="18" actId="1076"/>
          <ac:spMkLst>
            <pc:docMk/>
            <pc:sldMk cId="1652823983" sldId="264"/>
            <ac:spMk id="6" creationId="{E02EDB25-DDC0-408D-ABA8-E57158F09537}"/>
          </ac:spMkLst>
        </pc:spChg>
        <pc:spChg chg="add mod">
          <ac:chgData name="MARIA-ILINCA BOSTAN" userId="S::maria.bostan@stud.ubbcluj.ro::baac5d3c-3d82-4840-88fa-ac0fd63f9012" providerId="AD" clId="Web-{82353B14-2994-4F1A-AA5C-B04161AC9472}" dt="2022-01-14T16:58:05.037" v="25" actId="1076"/>
          <ac:spMkLst>
            <pc:docMk/>
            <pc:sldMk cId="1652823983" sldId="264"/>
            <ac:spMk id="12" creationId="{E60F1961-E8F2-4D38-BDD0-C2C1C3DAC916}"/>
          </ac:spMkLst>
        </pc:spChg>
        <pc:graphicFrameChg chg="mod modGraphic">
          <ac:chgData name="MARIA-ILINCA BOSTAN" userId="S::maria.bostan@stud.ubbcluj.ro::baac5d3c-3d82-4840-88fa-ac0fd63f9012" providerId="AD" clId="Web-{82353B14-2994-4F1A-AA5C-B04161AC9472}" dt="2022-01-14T16:56:01.112" v="10"/>
          <ac:graphicFrameMkLst>
            <pc:docMk/>
            <pc:sldMk cId="1652823983" sldId="264"/>
            <ac:graphicFrameMk id="4" creationId="{C70A8FB3-DA89-41F9-9C4C-16F880330A04}"/>
          </ac:graphicFrameMkLst>
        </pc:graphicFrameChg>
        <pc:inkChg chg="del mod">
          <ac:chgData name="MARIA-ILINCA BOSTAN" userId="S::maria.bostan@stud.ubbcluj.ro::baac5d3c-3d82-4840-88fa-ac0fd63f9012" providerId="AD" clId="Web-{82353B14-2994-4F1A-AA5C-B04161AC9472}" dt="2022-01-14T16:55:11.220" v="1"/>
          <ac:inkMkLst>
            <pc:docMk/>
            <pc:sldMk cId="1652823983" sldId="264"/>
            <ac:inkMk id="7" creationId="{E5215EA3-8EBF-4BFC-808F-16FBDCC25539}"/>
          </ac:inkMkLst>
        </pc:inkChg>
        <pc:inkChg chg="del">
          <ac:chgData name="MARIA-ILINCA BOSTAN" userId="S::maria.bostan@stud.ubbcluj.ro::baac5d3c-3d82-4840-88fa-ac0fd63f9012" providerId="AD" clId="Web-{82353B14-2994-4F1A-AA5C-B04161AC9472}" dt="2022-01-14T16:55:11.283" v="2"/>
          <ac:inkMkLst>
            <pc:docMk/>
            <pc:sldMk cId="1652823983" sldId="264"/>
            <ac:inkMk id="11" creationId="{8A03E5ED-3257-4E39-A6C6-A91CEAFB6AD1}"/>
          </ac:inkMkLst>
        </pc:inkChg>
        <pc:inkChg chg="del">
          <ac:chgData name="MARIA-ILINCA BOSTAN" userId="S::maria.bostan@stud.ubbcluj.ro::baac5d3c-3d82-4840-88fa-ac0fd63f9012" providerId="AD" clId="Web-{82353B14-2994-4F1A-AA5C-B04161AC9472}" dt="2022-01-14T16:55:33.252" v="3"/>
          <ac:inkMkLst>
            <pc:docMk/>
            <pc:sldMk cId="1652823983" sldId="264"/>
            <ac:inkMk id="18" creationId="{55A9B79E-5331-4C15-ADE1-83190E90FFBE}"/>
          </ac:inkMkLst>
        </pc:inkChg>
        <pc:inkChg chg="del">
          <ac:chgData name="MARIA-ILINCA BOSTAN" userId="S::maria.bostan@stud.ubbcluj.ro::baac5d3c-3d82-4840-88fa-ac0fd63f9012" providerId="AD" clId="Web-{82353B14-2994-4F1A-AA5C-B04161AC9472}" dt="2022-01-14T16:55:33.299" v="4"/>
          <ac:inkMkLst>
            <pc:docMk/>
            <pc:sldMk cId="1652823983" sldId="264"/>
            <ac:inkMk id="19" creationId="{637D2EA0-5AE5-4D36-8BF9-8F670C28861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5:13:5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5:13:5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5:13:5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5:13:55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  <inkml:trace contextRef="#ctx0" brushRef="#br0" timeOffset="0.11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5:13:5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5:13:56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5:13:5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5:13:5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04T15:13:57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24575,'6'0'0,"11"0"0,8 0 0,10 0 0,4 0 0,0 0 0,-1 0 0,-1 0 0,-3-5 0,-7-1-8191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DC056-5761-438B-B7A8-E86D53A2286E}" type="datetimeFigureOut">
              <a:rPr lang="en-GB" smtClean="0"/>
              <a:t>14/01/2022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A699E-13B2-4D81-8405-028B3E02E5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61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A699E-13B2-4D81-8405-028B3E02E54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5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0" Type="http://schemas.openxmlformats.org/officeDocument/2006/relationships/customXml" Target="../ink/ink7.xml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9189" y="10"/>
            <a:ext cx="12191980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/>
              <a:t>Boolean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96651"/>
            <a:ext cx="8655200" cy="383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Individual homework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Bostan</a:t>
            </a:r>
            <a:r>
              <a:rPr lang="en-US" dirty="0">
                <a:solidFill>
                  <a:schemeClr val="tx1"/>
                </a:solidFill>
              </a:rPr>
              <a:t> Maria </a:t>
            </a:r>
            <a:r>
              <a:rPr lang="en-US" dirty="0" err="1">
                <a:solidFill>
                  <a:schemeClr val="tx1"/>
                </a:solidFill>
              </a:rPr>
              <a:t>Ilinca</a:t>
            </a:r>
            <a:r>
              <a:rPr lang="en-US" dirty="0">
                <a:solidFill>
                  <a:schemeClr val="tx1"/>
                </a:solidFill>
              </a:rPr>
              <a:t>, group 911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A060A03D-438A-4FB0-A27A-C2F1DB4D4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1979" cy="7081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E9DE02-9808-44A5-AA8B-53CF01D4ED72}"/>
              </a:ext>
            </a:extLst>
          </p:cNvPr>
          <p:cNvSpPr txBox="1"/>
          <p:nvPr/>
        </p:nvSpPr>
        <p:spPr>
          <a:xfrm>
            <a:off x="651353" y="551145"/>
            <a:ext cx="10960274" cy="61863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M(f) = {max1,max2,max3}</a:t>
            </a:r>
          </a:p>
          <a:p>
            <a:r>
              <a:rPr lang="en-GB" dirty="0"/>
              <a:t>C(f) = {max1, max2, max3}</a:t>
            </a:r>
          </a:p>
          <a:p>
            <a:r>
              <a:rPr lang="en-GB" dirty="0"/>
              <a:t>M(f) 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=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C(f) </a:t>
            </a:r>
          </a:p>
          <a:p>
            <a:r>
              <a:rPr lang="en-GB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Solution = max1 v max2 v max3</a:t>
            </a:r>
          </a:p>
          <a:p>
            <a:r>
              <a:rPr lang="en-GB" sz="1800" dirty="0">
                <a:solidFill>
                  <a:srgbClr val="202124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=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̅x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x̅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 x2x3 v  x1</a:t>
            </a:r>
            <a:endParaRPr lang="en-GB" sz="18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79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23510"/>
            <a:ext cx="12191979" cy="708151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Theoretical Results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Quine’s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7251A-EE55-406D-B4CB-ED992EA3D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542" y="2999802"/>
            <a:ext cx="7236850" cy="20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C5964F8F-6CF5-497A-B1AC-C209F5B80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5BFD59-2136-454E-ACB7-68B5FADC16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9"/>
          <a:stretch/>
        </p:blipFill>
        <p:spPr>
          <a:xfrm>
            <a:off x="512096" y="457199"/>
            <a:ext cx="11167785" cy="57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9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EF1B997F-E6F8-4A55-8437-E95EDC444B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18AF84-01A6-4ACD-BD2B-9B1C6644D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4"/>
          <a:stretch/>
        </p:blipFill>
        <p:spPr>
          <a:xfrm>
            <a:off x="569624" y="261158"/>
            <a:ext cx="11016000" cy="6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FC084B00-B558-46CA-B881-A39657A092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49D41B-A792-436C-AE8E-CD05ECF05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"/>
          <a:stretch/>
        </p:blipFill>
        <p:spPr>
          <a:xfrm>
            <a:off x="304800" y="302662"/>
            <a:ext cx="11379200" cy="61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9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0DCC454B-72D7-45E9-9509-DAC2E4616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26" name="Picture 2" descr="White color">
            <a:extLst>
              <a:ext uri="{FF2B5EF4-FFF2-40B4-BE49-F238E27FC236}">
                <a16:creationId xmlns:a16="http://schemas.microsoft.com/office/drawing/2014/main" id="{E422A49F-A81B-48F3-8BFC-F1C84E47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4" y="331787"/>
            <a:ext cx="11012311" cy="619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E13707-4824-4C3D-8AAB-A0B5BF8BDAC8}"/>
              </a:ext>
            </a:extLst>
          </p:cNvPr>
          <p:cNvSpPr txBox="1"/>
          <p:nvPr/>
        </p:nvSpPr>
        <p:spPr>
          <a:xfrm>
            <a:off x="1005840" y="439470"/>
            <a:ext cx="426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Problem statement 6.1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BB1AD-5B95-4EEF-BB54-F5D011412926}"/>
              </a:ext>
            </a:extLst>
          </p:cNvPr>
          <p:cNvSpPr txBox="1"/>
          <p:nvPr/>
        </p:nvSpPr>
        <p:spPr>
          <a:xfrm flipH="1">
            <a:off x="1005840" y="1091436"/>
            <a:ext cx="923036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Quine’s method, simplify the following Boolean functions given in DCF (disjunction of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minterms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):</a:t>
            </a:r>
          </a:p>
          <a:p>
            <a:endParaRPr lang="en-GB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s-E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f1(x1,x2,x3)= m0 </a:t>
            </a:r>
            <a:r>
              <a:rPr lang="ro-RO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m3 </a:t>
            </a:r>
            <a:r>
              <a:rPr lang="ro-RO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m4 </a:t>
            </a:r>
            <a:r>
              <a:rPr lang="ro-RO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m5 </a:t>
            </a:r>
            <a:r>
              <a:rPr lang="ro-RO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m6 </a:t>
            </a:r>
            <a:r>
              <a:rPr lang="ro-RO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m7</a:t>
            </a:r>
          </a:p>
          <a:p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DC3C6-DF95-424B-B6C9-19D9F8916843}"/>
              </a:ext>
            </a:extLst>
          </p:cNvPr>
          <p:cNvSpPr txBox="1"/>
          <p:nvPr/>
        </p:nvSpPr>
        <p:spPr>
          <a:xfrm>
            <a:off x="1005840" y="2516704"/>
            <a:ext cx="973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o-RO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B718-4083-44D7-803C-3132FCCC8328}"/>
              </a:ext>
            </a:extLst>
          </p:cNvPr>
          <p:cNvSpPr txBox="1"/>
          <p:nvPr/>
        </p:nvSpPr>
        <p:spPr>
          <a:xfrm>
            <a:off x="1005840" y="3212019"/>
            <a:ext cx="8682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x̅̅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42A84-E891-4381-9C03-AAABFBB02FC9}"/>
              </a:ext>
            </a:extLst>
          </p:cNvPr>
          <p:cNvSpPr txBox="1"/>
          <p:nvPr/>
        </p:nvSpPr>
        <p:spPr>
          <a:xfrm>
            <a:off x="1005840" y="3955390"/>
            <a:ext cx="878153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={(0,0,0) , (0,1,1) , (1,0,0) , (1,0,1), (1,1,0) , (1,1,1)}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support of the function f  must be sorted in ascending order, with respect to the number of “1” values in each triple. Therefore: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={(0,0,0) , (1,0,0) , (0,1,1) , (1,0,1) , (1,1,0) , (1,1,1)}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43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B5C3E49F-2E7D-4096-8FEC-7B9652A10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23510"/>
            <a:ext cx="12191979" cy="7081510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6007DD-778F-4CCB-A2F5-EE9DC601E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41024"/>
              </p:ext>
            </p:extLst>
          </p:nvPr>
        </p:nvGraphicFramePr>
        <p:xfrm>
          <a:off x="821803" y="-203195"/>
          <a:ext cx="10035249" cy="7498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000377">
                  <a:extLst>
                    <a:ext uri="{9D8B030D-6E8A-4147-A177-3AD203B41FA5}">
                      <a16:colId xmlns:a16="http://schemas.microsoft.com/office/drawing/2014/main" val="3491215369"/>
                    </a:ext>
                  </a:extLst>
                </a:gridCol>
                <a:gridCol w="2023527">
                  <a:extLst>
                    <a:ext uri="{9D8B030D-6E8A-4147-A177-3AD203B41FA5}">
                      <a16:colId xmlns:a16="http://schemas.microsoft.com/office/drawing/2014/main" val="1152430318"/>
                    </a:ext>
                  </a:extLst>
                </a:gridCol>
                <a:gridCol w="2082759">
                  <a:extLst>
                    <a:ext uri="{9D8B030D-6E8A-4147-A177-3AD203B41FA5}">
                      <a16:colId xmlns:a16="http://schemas.microsoft.com/office/drawing/2014/main" val="1861437751"/>
                    </a:ext>
                  </a:extLst>
                </a:gridCol>
                <a:gridCol w="1964293">
                  <a:extLst>
                    <a:ext uri="{9D8B030D-6E8A-4147-A177-3AD203B41FA5}">
                      <a16:colId xmlns:a16="http://schemas.microsoft.com/office/drawing/2014/main" val="4088872978"/>
                    </a:ext>
                  </a:extLst>
                </a:gridCol>
                <a:gridCol w="1964293">
                  <a:extLst>
                    <a:ext uri="{9D8B030D-6E8A-4147-A177-3AD203B41FA5}">
                      <a16:colId xmlns:a16="http://schemas.microsoft.com/office/drawing/2014/main" val="637512780"/>
                    </a:ext>
                  </a:extLst>
                </a:gridCol>
              </a:tblGrid>
              <a:tr h="35414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30783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89880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r>
                        <a:rPr lang="en-US" dirty="0"/>
                        <a:t>    </a:t>
                      </a:r>
                      <a:endParaRPr lang="ro-RO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5257"/>
                  </a:ext>
                </a:extLst>
              </a:tr>
              <a:tr h="8853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  <a:p>
                      <a:r>
                        <a:rPr lang="en-US"/>
                        <a:t>1</a:t>
                      </a:r>
                    </a:p>
                    <a:p>
                      <a:r>
                        <a:rPr lang="en-US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  <a:p>
                      <a:r>
                        <a:rPr lang="en-US"/>
                        <a:t>0</a:t>
                      </a:r>
                    </a:p>
                    <a:p>
                      <a:r>
                        <a:rPr lang="en-US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m3</a:t>
                      </a:r>
                    </a:p>
                    <a:p>
                      <a:r>
                        <a:rPr lang="en-GB" dirty="0"/>
                        <a:t>m5</a:t>
                      </a:r>
                    </a:p>
                    <a:p>
                      <a:r>
                        <a:rPr lang="en-GB" dirty="0"/>
                        <a:t>m6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624876"/>
                  </a:ext>
                </a:extLst>
              </a:tr>
              <a:tr h="4554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23864"/>
                  </a:ext>
                </a:extLst>
              </a:tr>
              <a:tr h="619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= 1+2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=m0 m4=max1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 x̅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x̅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516796"/>
                  </a:ext>
                </a:extLst>
              </a:tr>
              <a:tr h="1416596">
                <a:tc>
                  <a:txBody>
                    <a:bodyPr/>
                    <a:lstStyle/>
                    <a:p>
                      <a:r>
                        <a:rPr lang="en-GB" dirty="0"/>
                        <a:t>6 = 2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1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0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= m5 m4</a:t>
                      </a:r>
                    </a:p>
                    <a:p>
                      <a:r>
                        <a:rPr lang="en-GB" dirty="0"/>
                        <a:t>=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x1 x̅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en-GB" dirty="0"/>
                    </a:p>
                    <a:p>
                      <a:r>
                        <a:rPr lang="en-GB" dirty="0"/>
                        <a:t>= m6 m4</a:t>
                      </a:r>
                    </a:p>
                    <a:p>
                      <a:r>
                        <a:rPr lang="en-GB" dirty="0"/>
                        <a:t>= x1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x̅</a:t>
                      </a:r>
                      <a:r>
                        <a:rPr lang="en-US" sz="18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62511"/>
                  </a:ext>
                </a:extLst>
              </a:tr>
              <a:tr h="1416596">
                <a:tc>
                  <a:txBody>
                    <a:bodyPr/>
                    <a:lstStyle/>
                    <a:p>
                      <a:r>
                        <a:rPr lang="en-GB" dirty="0"/>
                        <a:t>7 = 3 + 4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-</a:t>
                      </a:r>
                    </a:p>
                    <a:p>
                      <a:endParaRPr lang="en-GB"/>
                    </a:p>
                    <a:p>
                      <a:r>
                        <a:rPr lang="en-GB"/>
                        <a:t>1</a:t>
                      </a:r>
                    </a:p>
                    <a:p>
                      <a:endParaRPr lang="en-GB"/>
                    </a:p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  <a:p>
                      <a:endParaRPr lang="en-GB"/>
                    </a:p>
                    <a:p>
                      <a:r>
                        <a:rPr lang="en-GB"/>
                        <a:t>-</a:t>
                      </a:r>
                    </a:p>
                    <a:p>
                      <a:endParaRPr lang="en-GB"/>
                    </a:p>
                    <a:p>
                      <a:r>
                        <a:rPr lang="en-GB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                          </a:t>
                      </a:r>
                      <a:r>
                        <a:rPr lang="ro-R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✓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= m3 m7=max2</a:t>
                      </a:r>
                    </a:p>
                    <a:p>
                      <a:r>
                        <a:rPr lang="en-GB" dirty="0"/>
                        <a:t>= x2x3</a:t>
                      </a:r>
                    </a:p>
                    <a:p>
                      <a:r>
                        <a:rPr lang="en-GB" dirty="0"/>
                        <a:t>= m5 m7</a:t>
                      </a:r>
                    </a:p>
                    <a:p>
                      <a:r>
                        <a:rPr lang="en-GB" dirty="0"/>
                        <a:t>= x1x3</a:t>
                      </a:r>
                    </a:p>
                    <a:p>
                      <a:r>
                        <a:rPr lang="en-GB" dirty="0"/>
                        <a:t>= m7 m6 </a:t>
                      </a:r>
                    </a:p>
                    <a:p>
                      <a:r>
                        <a:rPr lang="en-GB" dirty="0"/>
                        <a:t>=x1x2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330356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518926"/>
                  </a:ext>
                </a:extLst>
              </a:tr>
              <a:tr h="35414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09183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3B3FDA-16F8-4530-94BC-6E1E55E8347A}"/>
              </a:ext>
            </a:extLst>
          </p:cNvPr>
          <p:cNvCxnSpPr>
            <a:cxnSpLocks/>
          </p:cNvCxnSpPr>
          <p:nvPr/>
        </p:nvCxnSpPr>
        <p:spPr>
          <a:xfrm>
            <a:off x="821803" y="2338087"/>
            <a:ext cx="1011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EBCE75-FDD6-4669-9860-CB09E790A58D}"/>
              </a:ext>
            </a:extLst>
          </p:cNvPr>
          <p:cNvCxnSpPr>
            <a:cxnSpLocks/>
          </p:cNvCxnSpPr>
          <p:nvPr/>
        </p:nvCxnSpPr>
        <p:spPr>
          <a:xfrm>
            <a:off x="798653" y="2233917"/>
            <a:ext cx="101394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93A12E-B15C-406C-9F76-B812B0E63881}"/>
                  </a:ext>
                </a:extLst>
              </p14:cNvPr>
              <p14:cNvContentPartPr/>
              <p14:nvPr/>
            </p14:nvContentPartPr>
            <p14:xfrm>
              <a:off x="1064795" y="268890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93A12E-B15C-406C-9F76-B812B0E638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6155" y="26799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CE430E-F3BA-4C07-89A9-C7DEAEC24E4E}"/>
                  </a:ext>
                </a:extLst>
              </p14:cNvPr>
              <p14:cNvContentPartPr/>
              <p14:nvPr/>
            </p14:nvContentPartPr>
            <p14:xfrm>
              <a:off x="1096835" y="3216304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CE430E-F3BA-4C07-89A9-C7DEAEC24E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195" y="320766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C12DE41-EEC3-43AA-A919-38A2C7300DEB}"/>
              </a:ext>
            </a:extLst>
          </p:cNvPr>
          <p:cNvGrpSpPr/>
          <p:nvPr/>
        </p:nvGrpSpPr>
        <p:grpSpPr>
          <a:xfrm>
            <a:off x="1710275" y="3323584"/>
            <a:ext cx="360" cy="360"/>
            <a:chOff x="1710275" y="332358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95D951-242C-457A-8E4E-0F2F350691AC}"/>
                    </a:ext>
                  </a:extLst>
                </p14:cNvPr>
                <p14:cNvContentPartPr/>
                <p14:nvPr/>
              </p14:nvContentPartPr>
              <p14:xfrm>
                <a:off x="1710275" y="3323584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95D951-242C-457A-8E4E-0F2F350691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1635" y="33149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2C6BA6-138F-4A12-9248-DB4C74F4DBCD}"/>
                    </a:ext>
                  </a:extLst>
                </p14:cNvPr>
                <p14:cNvContentPartPr/>
                <p14:nvPr/>
              </p14:nvContentPartPr>
              <p14:xfrm>
                <a:off x="1710275" y="3323584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2C6BA6-138F-4A12-9248-DB4C74F4DB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1635" y="33149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FBEF26-9477-4901-8975-DE842FAA3378}"/>
                    </a:ext>
                  </a:extLst>
                </p14:cNvPr>
                <p14:cNvContentPartPr/>
                <p14:nvPr/>
              </p14:nvContentPartPr>
              <p14:xfrm>
                <a:off x="1710275" y="3323584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FBEF26-9477-4901-8975-DE842FAA33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1635" y="33149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DDEA3A-705B-4189-9F4E-D7D2CB60F629}"/>
                    </a:ext>
                  </a:extLst>
                </p14:cNvPr>
                <p14:cNvContentPartPr/>
                <p14:nvPr/>
              </p14:nvContentPartPr>
              <p14:xfrm>
                <a:off x="1710275" y="3323584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DDEA3A-705B-4189-9F4E-D7D2CB60F6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1635" y="33149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5DA3CB-8EF0-430E-8E94-27F4BA105948}"/>
                    </a:ext>
                  </a:extLst>
                </p14:cNvPr>
                <p14:cNvContentPartPr/>
                <p14:nvPr/>
              </p14:nvContentPartPr>
              <p14:xfrm>
                <a:off x="1710275" y="3323584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5DA3CB-8EF0-430E-8E94-27F4BA10594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1635" y="33149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AD5812-6119-4F89-923F-A04131D7ADAE}"/>
                    </a:ext>
                  </a:extLst>
                </p14:cNvPr>
                <p14:cNvContentPartPr/>
                <p14:nvPr/>
              </p14:nvContentPartPr>
              <p14:xfrm>
                <a:off x="1710275" y="3323584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AD5812-6119-4F89-923F-A04131D7AD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1635" y="33149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BDEDB1-A909-4B57-9B64-F5E637BAE31C}"/>
                  </a:ext>
                </a:extLst>
              </p14:cNvPr>
              <p14:cNvContentPartPr/>
              <p14:nvPr/>
            </p14:nvContentPartPr>
            <p14:xfrm>
              <a:off x="645035" y="3222784"/>
              <a:ext cx="106920" cy="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BDEDB1-A909-4B57-9B64-F5E637BAE3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035" y="3214144"/>
                <a:ext cx="12456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13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02DA3F-51A2-4FAD-AB2A-545453FE9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92357"/>
              </p:ext>
            </p:extLst>
          </p:nvPr>
        </p:nvGraphicFramePr>
        <p:xfrm>
          <a:off x="2032000" y="719666"/>
          <a:ext cx="8128000" cy="433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9101342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32498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44173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7824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52475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19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 = 6+7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M4 v m5 v m6 v m7</a:t>
                      </a:r>
                    </a:p>
                    <a:p>
                      <a:r>
                        <a:rPr lang="en-GB" dirty="0"/>
                        <a:t>= max 3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6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88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28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899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64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3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0715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032F5D-9F90-4387-9660-936F52B6A907}"/>
              </a:ext>
            </a:extLst>
          </p:cNvPr>
          <p:cNvCxnSpPr/>
          <p:nvPr/>
        </p:nvCxnSpPr>
        <p:spPr>
          <a:xfrm>
            <a:off x="2043953" y="559398"/>
            <a:ext cx="80897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D16AD4-9480-4214-BF3D-972244506391}"/>
              </a:ext>
            </a:extLst>
          </p:cNvPr>
          <p:cNvCxnSpPr/>
          <p:nvPr/>
        </p:nvCxnSpPr>
        <p:spPr>
          <a:xfrm>
            <a:off x="1975821" y="461482"/>
            <a:ext cx="82403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7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bstract image">
            <a:extLst>
              <a:ext uri="{FF2B5EF4-FFF2-40B4-BE49-F238E27FC236}">
                <a16:creationId xmlns:a16="http://schemas.microsoft.com/office/drawing/2014/main" id="{39A8F242-6B1D-43BE-9C0C-89356D3C46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0"/>
            <a:ext cx="12191979" cy="70815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D7F95B-FBDE-47EB-8C84-DF66657E81B0}"/>
              </a:ext>
            </a:extLst>
          </p:cNvPr>
          <p:cNvSpPr/>
          <p:nvPr/>
        </p:nvSpPr>
        <p:spPr>
          <a:xfrm>
            <a:off x="464905" y="251749"/>
            <a:ext cx="11262167" cy="5458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0A8FB3-DA89-41F9-9C4C-16F88033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73553"/>
              </p:ext>
            </p:extLst>
          </p:nvPr>
        </p:nvGraphicFramePr>
        <p:xfrm>
          <a:off x="821803" y="719665"/>
          <a:ext cx="9246727" cy="499024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20961">
                  <a:extLst>
                    <a:ext uri="{9D8B030D-6E8A-4147-A177-3AD203B41FA5}">
                      <a16:colId xmlns:a16="http://schemas.microsoft.com/office/drawing/2014/main" val="1127527934"/>
                    </a:ext>
                  </a:extLst>
                </a:gridCol>
                <a:gridCol w="1320961">
                  <a:extLst>
                    <a:ext uri="{9D8B030D-6E8A-4147-A177-3AD203B41FA5}">
                      <a16:colId xmlns:a16="http://schemas.microsoft.com/office/drawing/2014/main" val="2771323672"/>
                    </a:ext>
                  </a:extLst>
                </a:gridCol>
                <a:gridCol w="1320961">
                  <a:extLst>
                    <a:ext uri="{9D8B030D-6E8A-4147-A177-3AD203B41FA5}">
                      <a16:colId xmlns:a16="http://schemas.microsoft.com/office/drawing/2014/main" val="1569462826"/>
                    </a:ext>
                  </a:extLst>
                </a:gridCol>
                <a:gridCol w="1320961">
                  <a:extLst>
                    <a:ext uri="{9D8B030D-6E8A-4147-A177-3AD203B41FA5}">
                      <a16:colId xmlns:a16="http://schemas.microsoft.com/office/drawing/2014/main" val="3573543571"/>
                    </a:ext>
                  </a:extLst>
                </a:gridCol>
                <a:gridCol w="1320961">
                  <a:extLst>
                    <a:ext uri="{9D8B030D-6E8A-4147-A177-3AD203B41FA5}">
                      <a16:colId xmlns:a16="http://schemas.microsoft.com/office/drawing/2014/main" val="562812394"/>
                    </a:ext>
                  </a:extLst>
                </a:gridCol>
                <a:gridCol w="1320961">
                  <a:extLst>
                    <a:ext uri="{9D8B030D-6E8A-4147-A177-3AD203B41FA5}">
                      <a16:colId xmlns:a16="http://schemas.microsoft.com/office/drawing/2014/main" val="707779645"/>
                    </a:ext>
                  </a:extLst>
                </a:gridCol>
                <a:gridCol w="1320961">
                  <a:extLst>
                    <a:ext uri="{9D8B030D-6E8A-4147-A177-3AD203B41FA5}">
                      <a16:colId xmlns:a16="http://schemas.microsoft.com/office/drawing/2014/main" val="2232432541"/>
                    </a:ext>
                  </a:extLst>
                </a:gridCol>
              </a:tblGrid>
              <a:tr h="679308">
                <a:tc>
                  <a:txBody>
                    <a:bodyPr/>
                    <a:lstStyle/>
                    <a:p>
                      <a:r>
                        <a:rPr lang="en-GB" dirty="0"/>
                        <a:t>max </a:t>
                      </a:r>
                      <a:r>
                        <a:rPr lang="en-GB" dirty="0" err="1"/>
                        <a:t>monoms</a:t>
                      </a:r>
                      <a:endParaRPr lang="en-GB" dirty="0"/>
                    </a:p>
                    <a:p>
                      <a:r>
                        <a:rPr lang="en-GB" dirty="0" err="1"/>
                        <a:t>minterms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max2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082900"/>
                  </a:ext>
                </a:extLst>
              </a:tr>
              <a:tr h="679308">
                <a:tc>
                  <a:txBody>
                    <a:bodyPr/>
                    <a:lstStyle/>
                    <a:p>
                      <a:r>
                        <a:rPr lang="en-GB" dirty="0"/>
                        <a:t>m0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523867"/>
                  </a:ext>
                </a:extLst>
              </a:tr>
              <a:tr h="679308">
                <a:tc>
                  <a:txBody>
                    <a:bodyPr/>
                    <a:lstStyle/>
                    <a:p>
                      <a:r>
                        <a:rPr lang="en-GB" dirty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  <a:r>
                        <a:rPr lang="en-GB" sz="1800" b="0" i="0" u="none" strike="noStrike" noProof="0" dirty="0">
                          <a:latin typeface="Avenir Next LT Pro"/>
                        </a:rPr>
                        <a:t> </a:t>
                      </a:r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9988"/>
                  </a:ext>
                </a:extLst>
              </a:tr>
              <a:tr h="679308">
                <a:tc>
                  <a:txBody>
                    <a:bodyPr/>
                    <a:lstStyle/>
                    <a:p>
                      <a:r>
                        <a:rPr lang="en-GB" dirty="0"/>
                        <a:t>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110261"/>
                  </a:ext>
                </a:extLst>
              </a:tr>
              <a:tr h="679308">
                <a:tc>
                  <a:txBody>
                    <a:bodyPr/>
                    <a:lstStyle/>
                    <a:p>
                      <a:r>
                        <a:rPr lang="en-GB" dirty="0"/>
                        <a:t>m5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71734"/>
                  </a:ext>
                </a:extLst>
              </a:tr>
              <a:tr h="679308">
                <a:tc>
                  <a:txBody>
                    <a:bodyPr/>
                    <a:lstStyle/>
                    <a:p>
                      <a:r>
                        <a:rPr lang="en-GB" dirty="0"/>
                        <a:t>m6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573681"/>
                  </a:ext>
                </a:extLst>
              </a:tr>
              <a:tr h="679308">
                <a:tc>
                  <a:txBody>
                    <a:bodyPr/>
                    <a:lstStyle/>
                    <a:p>
                      <a:r>
                        <a:rPr lang="en-GB" dirty="0"/>
                        <a:t>m7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0826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4BCCD3E-6313-44F9-BBCC-EFD2620D8568}"/>
              </a:ext>
            </a:extLst>
          </p:cNvPr>
          <p:cNvSpPr/>
          <p:nvPr/>
        </p:nvSpPr>
        <p:spPr>
          <a:xfrm>
            <a:off x="464905" y="5613722"/>
            <a:ext cx="11262167" cy="10895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09409-2F83-449F-89BB-2DE13FB191AC}"/>
              </a:ext>
            </a:extLst>
          </p:cNvPr>
          <p:cNvSpPr txBox="1"/>
          <p:nvPr/>
        </p:nvSpPr>
        <p:spPr>
          <a:xfrm>
            <a:off x="745574" y="5769003"/>
            <a:ext cx="973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first, second and third rows have a unique (*) . M(f) = C(f)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D611B-2D94-45EE-899C-BB10588BC75D}"/>
              </a:ext>
            </a:extLst>
          </p:cNvPr>
          <p:cNvSpPr txBox="1"/>
          <p:nvPr/>
        </p:nvSpPr>
        <p:spPr>
          <a:xfrm>
            <a:off x="745574" y="278909"/>
            <a:ext cx="97343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 M(f) = {max1,max2</a:t>
            </a:r>
            <a:r>
              <a:rPr lang="en-GB"/>
              <a:t>,max3}</a:t>
            </a:r>
            <a:endParaRPr lang="en-GB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3019FE0-7B40-4880-B4BC-46416F1D09A8}"/>
              </a:ext>
            </a:extLst>
          </p:cNvPr>
          <p:cNvSpPr/>
          <p:nvPr/>
        </p:nvSpPr>
        <p:spPr>
          <a:xfrm>
            <a:off x="2639006" y="1712816"/>
            <a:ext cx="661736" cy="3208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02EDB25-DDC0-408D-ABA8-E57158F09537}"/>
              </a:ext>
            </a:extLst>
          </p:cNvPr>
          <p:cNvSpPr/>
          <p:nvPr/>
        </p:nvSpPr>
        <p:spPr>
          <a:xfrm>
            <a:off x="3995066" y="2326927"/>
            <a:ext cx="531394" cy="3408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E60F1961-E8F2-4D38-BDD0-C2C1C3DAC916}"/>
              </a:ext>
            </a:extLst>
          </p:cNvPr>
          <p:cNvSpPr/>
          <p:nvPr/>
        </p:nvSpPr>
        <p:spPr>
          <a:xfrm>
            <a:off x="12269283" y="1808065"/>
            <a:ext cx="90237" cy="1303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23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35B2E0-489E-4F70-BB35-B05BF16DF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{9AE78F81-61A0-4949-B17A-73A8510FE0B1}tf56410444_win32</Template>
  <TotalTime>259</TotalTime>
  <Words>445</Words>
  <Application>Microsoft Office PowerPoint</Application>
  <PresentationFormat>Widescreen</PresentationFormat>
  <Paragraphs>163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SavonVTI</vt:lpstr>
      <vt:lpstr>Boolean functions</vt:lpstr>
      <vt:lpstr>Theoretical Results    Quine’s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functions</dc:title>
  <dc:creator>mariailinca810@gmail.com</dc:creator>
  <cp:lastModifiedBy>maria</cp:lastModifiedBy>
  <cp:revision>18</cp:revision>
  <dcterms:created xsi:type="dcterms:W3CDTF">2022-01-03T14:24:17Z</dcterms:created>
  <dcterms:modified xsi:type="dcterms:W3CDTF">2022-01-14T16:58:05Z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