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DC66A-B9FF-4C5F-8BAB-4D2B59E634F1}" v="9" dt="2022-01-22T12:56:2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-ELENA CIAMA" userId="S::andreea.ciama@stud.ubbcluj.ro::5f1d7e26-797f-4509-92ba-9763d5af173f" providerId="AD" clId="Web-{F92DC66A-B9FF-4C5F-8BAB-4D2B59E634F1}"/>
    <pc:docChg chg="modSld">
      <pc:chgData name="ANDREEA-ELENA CIAMA" userId="S::andreea.ciama@stud.ubbcluj.ro::5f1d7e26-797f-4509-92ba-9763d5af173f" providerId="AD" clId="Web-{F92DC66A-B9FF-4C5F-8BAB-4D2B59E634F1}" dt="2022-01-22T12:56:29.061" v="10" actId="1076"/>
      <pc:docMkLst>
        <pc:docMk/>
      </pc:docMkLst>
      <pc:sldChg chg="modSp">
        <pc:chgData name="ANDREEA-ELENA CIAMA" userId="S::andreea.ciama@stud.ubbcluj.ro::5f1d7e26-797f-4509-92ba-9763d5af173f" providerId="AD" clId="Web-{F92DC66A-B9FF-4C5F-8BAB-4D2B59E634F1}" dt="2022-01-22T12:56:29.061" v="10" actId="1076"/>
        <pc:sldMkLst>
          <pc:docMk/>
          <pc:sldMk cId="3373456318" sldId="258"/>
        </pc:sldMkLst>
        <pc:spChg chg="mod">
          <ac:chgData name="ANDREEA-ELENA CIAMA" userId="S::andreea.ciama@stud.ubbcluj.ro::5f1d7e26-797f-4509-92ba-9763d5af173f" providerId="AD" clId="Web-{F92DC66A-B9FF-4C5F-8BAB-4D2B59E634F1}" dt="2022-01-22T12:55:27.653" v="7" actId="20577"/>
          <ac:spMkLst>
            <pc:docMk/>
            <pc:sldMk cId="3373456318" sldId="258"/>
            <ac:spMk id="3" creationId="{D3FC7394-3BD5-4DA6-AE58-A0217C602D44}"/>
          </ac:spMkLst>
        </pc:spChg>
        <pc:spChg chg="mod">
          <ac:chgData name="ANDREEA-ELENA CIAMA" userId="S::andreea.ciama@stud.ubbcluj.ro::5f1d7e26-797f-4509-92ba-9763d5af173f" providerId="AD" clId="Web-{F92DC66A-B9FF-4C5F-8BAB-4D2B59E634F1}" dt="2022-01-22T12:56:26.952" v="9" actId="1076"/>
          <ac:spMkLst>
            <pc:docMk/>
            <pc:sldMk cId="3373456318" sldId="258"/>
            <ac:spMk id="6" creationId="{3E565FD1-13A9-4AA5-9708-0999804C492E}"/>
          </ac:spMkLst>
        </pc:spChg>
        <pc:spChg chg="mod">
          <ac:chgData name="ANDREEA-ELENA CIAMA" userId="S::andreea.ciama@stud.ubbcluj.ro::5f1d7e26-797f-4509-92ba-9763d5af173f" providerId="AD" clId="Web-{F92DC66A-B9FF-4C5F-8BAB-4D2B59E634F1}" dt="2022-01-22T12:56:25.155" v="8" actId="1076"/>
          <ac:spMkLst>
            <pc:docMk/>
            <pc:sldMk cId="3373456318" sldId="258"/>
            <ac:spMk id="10" creationId="{7221C9F1-A100-4C23-9BC7-6E8E36572535}"/>
          </ac:spMkLst>
        </pc:spChg>
        <pc:spChg chg="mod">
          <ac:chgData name="ANDREEA-ELENA CIAMA" userId="S::andreea.ciama@stud.ubbcluj.ro::5f1d7e26-797f-4509-92ba-9763d5af173f" providerId="AD" clId="Web-{F92DC66A-B9FF-4C5F-8BAB-4D2B59E634F1}" dt="2022-01-22T12:56:29.061" v="10" actId="1076"/>
          <ac:spMkLst>
            <pc:docMk/>
            <pc:sldMk cId="3373456318" sldId="258"/>
            <ac:spMk id="11" creationId="{1A02CDFA-55DF-4F2A-B48C-38710E30D3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A52727-0ADA-4329-90EC-38573EE8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15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AFA39C3-BA29-4A33-B6FB-587467566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3.1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7519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2F7A85-C873-4C71-9F02-C3B95206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15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051801F-EC45-4711-A4EC-014A2980A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428999"/>
            <a:ext cx="10725859" cy="1080938"/>
          </a:xfrm>
        </p:spPr>
      </p:pic>
    </p:spTree>
    <p:extLst>
      <p:ext uri="{BB962C8B-B14F-4D97-AF65-F5344CB8AC3E}">
        <p14:creationId xmlns:p14="http://schemas.microsoft.com/office/powerpoint/2010/main" val="282831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F19D8C-0A10-4EEF-A98D-1D3CE9BF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endParaRPr lang="en-15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D57AA11-C78F-4270-921E-61B62FC7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54" y="2136657"/>
            <a:ext cx="7240712" cy="39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078D1C-2639-42A9-BF42-8DCFE5C7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endParaRPr lang="en-15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6BDC5D4-33C8-45B4-B932-879E9142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621456"/>
            <a:ext cx="9613900" cy="3029550"/>
          </a:xfrm>
        </p:spPr>
      </p:pic>
    </p:spTree>
    <p:extLst>
      <p:ext uri="{BB962C8B-B14F-4D97-AF65-F5344CB8AC3E}">
        <p14:creationId xmlns:p14="http://schemas.microsoft.com/office/powerpoint/2010/main" val="42408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BA9834-CC47-4C19-BECA-A0305165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endParaRPr lang="en-150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52358760-128F-4C7F-ABEE-37A6A6753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39" y="2431018"/>
            <a:ext cx="9478698" cy="3410426"/>
          </a:xfrm>
        </p:spPr>
      </p:pic>
    </p:spTree>
    <p:extLst>
      <p:ext uri="{BB962C8B-B14F-4D97-AF65-F5344CB8AC3E}">
        <p14:creationId xmlns:p14="http://schemas.microsoft.com/office/powerpoint/2010/main" val="35969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CB9C00-D920-4700-8108-15BA5CED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semantic tableaux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3FC7394-3BD5-4DA6-AE58-A0217C602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78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U=(p</a:t>
            </a:r>
            <a:r>
              <a:rPr lang="en-150" sz="1300" kern="800" dirty="0"/>
              <a:t> →</a:t>
            </a:r>
            <a:r>
              <a:rPr lang="en-US" sz="1300" kern="800" dirty="0"/>
              <a:t>(</a:t>
            </a:r>
            <a:r>
              <a:rPr lang="en-150" sz="1300" kern="800" dirty="0"/>
              <a:t>¬ </a:t>
            </a:r>
            <a:r>
              <a:rPr lang="en-US" sz="1300" kern="800" dirty="0"/>
              <a:t>q</a:t>
            </a:r>
            <a:r>
              <a:rPr lang="en-150" sz="1300" kern="800" dirty="0"/>
              <a:t>∨</a:t>
            </a:r>
            <a:r>
              <a:rPr lang="en-US" sz="1300" kern="800" dirty="0"/>
              <a:t>r</a:t>
            </a:r>
            <a:r>
              <a:rPr lang="en-150" sz="1300" kern="800" dirty="0"/>
              <a:t>∧</a:t>
            </a:r>
            <a:r>
              <a:rPr lang="en-US" sz="1300" kern="800" dirty="0"/>
              <a:t>s))</a:t>
            </a:r>
            <a:r>
              <a:rPr lang="en-150" sz="1300" kern="800" dirty="0"/>
              <a:t> ∧</a:t>
            </a:r>
            <a:r>
              <a:rPr lang="en-US" sz="1300" kern="800" dirty="0"/>
              <a:t>p</a:t>
            </a:r>
            <a:r>
              <a:rPr lang="en-150" sz="1300" kern="800" dirty="0"/>
              <a:t>∧ ¬ </a:t>
            </a:r>
            <a:r>
              <a:rPr lang="en-US" sz="1300" kern="800" dirty="0"/>
              <a:t>s</a:t>
            </a:r>
            <a:r>
              <a:rPr lang="en-150" sz="1300" kern="800" dirty="0"/>
              <a:t>∧</a:t>
            </a:r>
            <a:r>
              <a:rPr lang="en-US" sz="1300" kern="800" dirty="0"/>
              <a:t>q 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| -</a:t>
            </a:r>
            <a:r>
              <a:rPr lang="el-GR" sz="1300" kern="800" dirty="0"/>
              <a:t>α</a:t>
            </a:r>
            <a:r>
              <a:rPr lang="en-US" sz="1300" kern="800" dirty="0"/>
              <a:t> rule for 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    p</a:t>
            </a:r>
            <a:r>
              <a:rPr lang="en-150" sz="1300" kern="800" dirty="0"/>
              <a:t> →</a:t>
            </a:r>
            <a:r>
              <a:rPr lang="en-US" sz="1300" kern="800" dirty="0"/>
              <a:t>(</a:t>
            </a:r>
            <a:r>
              <a:rPr lang="en-150" sz="1300" kern="800" dirty="0"/>
              <a:t>¬ </a:t>
            </a:r>
            <a:r>
              <a:rPr lang="en-US" sz="1300" kern="800" dirty="0"/>
              <a:t>q</a:t>
            </a:r>
            <a:r>
              <a:rPr lang="en-150" sz="1300" kern="800" dirty="0"/>
              <a:t>∨</a:t>
            </a:r>
            <a:r>
              <a:rPr lang="en-US" sz="1300" kern="800" dirty="0"/>
              <a:t>r</a:t>
            </a:r>
            <a:r>
              <a:rPr lang="en-150" sz="1300" kern="800" dirty="0"/>
              <a:t>∧</a:t>
            </a:r>
            <a:r>
              <a:rPr lang="en-US" sz="1300" kern="800" dirty="0"/>
              <a:t>s)</a:t>
            </a:r>
            <a:r>
              <a:rPr lang="en-150" sz="1300" kern="800" dirty="0"/>
              <a:t> </a:t>
            </a:r>
            <a:r>
              <a:rPr lang="en-US" sz="1300" kern="800" dirty="0"/>
              <a:t> 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</a:t>
            </a:r>
            <a:r>
              <a:rPr lang="en-150" sz="1300" kern="800" dirty="0"/>
              <a:t>¬</a:t>
            </a:r>
            <a:r>
              <a:rPr lang="en-US" sz="1300" kern="800" dirty="0"/>
              <a:t>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q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               /      \ -</a:t>
            </a:r>
            <a:r>
              <a:rPr lang="el-GR" sz="1300" kern="800" dirty="0"/>
              <a:t>β</a:t>
            </a:r>
            <a:r>
              <a:rPr lang="en-US" sz="1300" kern="800" dirty="0"/>
              <a:t> rule for 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             </a:t>
            </a:r>
            <a:r>
              <a:rPr lang="en-150" sz="1300" kern="800" dirty="0"/>
              <a:t>¬</a:t>
            </a:r>
            <a:r>
              <a:rPr lang="en-US" sz="1300" kern="800" dirty="0"/>
              <a:t>p     (</a:t>
            </a:r>
            <a:r>
              <a:rPr lang="en-150" sz="1300" kern="800" dirty="0"/>
              <a:t>¬ </a:t>
            </a:r>
            <a:r>
              <a:rPr lang="en-US" sz="1300" kern="800" dirty="0"/>
              <a:t>q</a:t>
            </a:r>
            <a:r>
              <a:rPr lang="en-150" sz="1300" kern="800" dirty="0"/>
              <a:t>∨</a:t>
            </a:r>
            <a:r>
              <a:rPr lang="en-US" sz="1300" kern="800" dirty="0"/>
              <a:t>r</a:t>
            </a:r>
            <a:r>
              <a:rPr lang="en-150" sz="1300" kern="800" dirty="0"/>
              <a:t>∧</a:t>
            </a:r>
            <a:r>
              <a:rPr lang="en-US" sz="1300" kern="800" dirty="0"/>
              <a:t>s) 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         /   \  -</a:t>
            </a:r>
            <a:r>
              <a:rPr lang="el-GR" sz="1300" kern="800" dirty="0"/>
              <a:t>β</a:t>
            </a:r>
            <a:r>
              <a:rPr lang="en-US" sz="1300" kern="800" dirty="0"/>
              <a:t> rule for 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                      </a:t>
            </a:r>
            <a:r>
              <a:rPr lang="en-150" sz="1300" kern="800" dirty="0"/>
              <a:t>¬ </a:t>
            </a:r>
            <a:r>
              <a:rPr lang="en-US" sz="1300" kern="800" dirty="0"/>
              <a:t>q      r</a:t>
            </a:r>
            <a:r>
              <a:rPr lang="en-150" sz="1300" kern="800" dirty="0"/>
              <a:t> ∧ </a:t>
            </a:r>
            <a:r>
              <a:rPr lang="en-US" sz="1300" kern="800" dirty="0"/>
              <a:t>s(4)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    	|-</a:t>
            </a:r>
            <a:r>
              <a:rPr lang="el-GR" sz="1300" kern="800" dirty="0"/>
              <a:t>α</a:t>
            </a:r>
            <a:r>
              <a:rPr lang="en-US" sz="1300" kern="800" dirty="0"/>
              <a:t> rule for 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	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	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	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kern="800" dirty="0"/>
              <a:t>				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kern="800" dirty="0"/>
          </a:p>
          <a:p>
            <a:pPr marL="0" indent="0">
              <a:spcBef>
                <a:spcPts val="0"/>
              </a:spcBef>
              <a:buNone/>
            </a:pPr>
            <a:endParaRPr lang="en-US" sz="1300" kern="800" dirty="0"/>
          </a:p>
          <a:p>
            <a:pPr marL="0" indent="0">
              <a:spcBef>
                <a:spcPts val="0"/>
              </a:spcBef>
              <a:buNone/>
            </a:pPr>
            <a:endParaRPr lang="en-US" sz="1300" kern="800" dirty="0"/>
          </a:p>
        </p:txBody>
      </p:sp>
      <p:sp>
        <p:nvSpPr>
          <p:cNvPr id="6" name="Schemă logică: joncțiune de însumare 5">
            <a:extLst>
              <a:ext uri="{FF2B5EF4-FFF2-40B4-BE49-F238E27FC236}">
                <a16:creationId xmlns:a16="http://schemas.microsoft.com/office/drawing/2014/main" id="{3E565FD1-13A9-4AA5-9708-0999804C492E}"/>
              </a:ext>
            </a:extLst>
          </p:cNvPr>
          <p:cNvSpPr/>
          <p:nvPr/>
        </p:nvSpPr>
        <p:spPr>
          <a:xfrm>
            <a:off x="1089812" y="4126300"/>
            <a:ext cx="203048" cy="18499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Schemă logică: joncțiune de însumare 9">
            <a:extLst>
              <a:ext uri="{FF2B5EF4-FFF2-40B4-BE49-F238E27FC236}">
                <a16:creationId xmlns:a16="http://schemas.microsoft.com/office/drawing/2014/main" id="{7221C9F1-A100-4C23-9BC7-6E8E36572535}"/>
              </a:ext>
            </a:extLst>
          </p:cNvPr>
          <p:cNvSpPr/>
          <p:nvPr/>
        </p:nvSpPr>
        <p:spPr>
          <a:xfrm>
            <a:off x="1252372" y="4807020"/>
            <a:ext cx="203048" cy="18499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Schemă logică: joncțiune de însumare 10">
            <a:extLst>
              <a:ext uri="{FF2B5EF4-FFF2-40B4-BE49-F238E27FC236}">
                <a16:creationId xmlns:a16="http://schemas.microsoft.com/office/drawing/2014/main" id="{1A02CDFA-55DF-4F2A-B48C-38710E30D308}"/>
              </a:ext>
            </a:extLst>
          </p:cNvPr>
          <p:cNvSpPr/>
          <p:nvPr/>
        </p:nvSpPr>
        <p:spPr>
          <a:xfrm>
            <a:off x="1252372" y="5248980"/>
            <a:ext cx="203048" cy="18499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734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2E9B74-9587-4C8C-A950-0254884B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E7D7B0B-4EA3-44DB-BD16-81B4D6BD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800" dirty="0"/>
              <a:t>Since there are no open branches, the semantic tableaux is closed and the logical consequence holds.</a:t>
            </a:r>
          </a:p>
          <a:p>
            <a:pPr marL="0" indent="0">
              <a:buNone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0581009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EF78A5-21CC-4E24-B555-9404C328B5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1E144D-7BA9-42AF-9D5A-43922D788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4C8B55-48FA-4D27-971A-1CD5806C6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282</TotalTime>
  <Words>173</Words>
  <Application>Microsoft Office PowerPoint</Application>
  <PresentationFormat>Ecran lat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Berlin</vt:lpstr>
      <vt:lpstr>Homework</vt:lpstr>
      <vt:lpstr>Problem statement:</vt:lpstr>
      <vt:lpstr>Theory</vt:lpstr>
      <vt:lpstr>Theory</vt:lpstr>
      <vt:lpstr>Theory</vt:lpstr>
      <vt:lpstr>Building the semantic tableaux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ovidiu calota</dc:creator>
  <cp:lastModifiedBy>ovidiu calota</cp:lastModifiedBy>
  <cp:revision>12</cp:revision>
  <dcterms:created xsi:type="dcterms:W3CDTF">2021-11-07T13:08:53Z</dcterms:created>
  <dcterms:modified xsi:type="dcterms:W3CDTF">2022-01-22T12:56:35Z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