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7" r:id="rId9"/>
    <p:sldId id="268" r:id="rId10"/>
    <p:sldId id="263" r:id="rId11"/>
    <p:sldId id="264" r:id="rId12"/>
    <p:sldId id="265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56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E7D6-68E4-4974-8F63-8AF3C51616C8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9615C1-562A-4FEB-B408-B9C2B75439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E7D6-68E4-4974-8F63-8AF3C51616C8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5C1-562A-4FEB-B408-B9C2B75439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E7D6-68E4-4974-8F63-8AF3C51616C8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5C1-562A-4FEB-B408-B9C2B75439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E7D6-68E4-4974-8F63-8AF3C51616C8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5C1-562A-4FEB-B408-B9C2B75439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E7D6-68E4-4974-8F63-8AF3C51616C8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5C1-562A-4FEB-B408-B9C2B75439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E7D6-68E4-4974-8F63-8AF3C51616C8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5C1-562A-4FEB-B408-B9C2B75439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E7D6-68E4-4974-8F63-8AF3C51616C8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5C1-562A-4FEB-B408-B9C2B75439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E7D6-68E4-4974-8F63-8AF3C51616C8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5C1-562A-4FEB-B408-B9C2B75439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E7D6-68E4-4974-8F63-8AF3C51616C8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5C1-562A-4FEB-B408-B9C2B75439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E7D6-68E4-4974-8F63-8AF3C51616C8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5C1-562A-4FEB-B408-B9C2B75439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FE7D6-68E4-4974-8F63-8AF3C51616C8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15C1-562A-4FEB-B408-B9C2B75439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03FE7D6-68E4-4974-8F63-8AF3C51616C8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B9615C1-562A-4FEB-B408-B9C2B75439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752600"/>
            <a:ext cx="8458200" cy="1470025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RESOLUTION PROOF METHOD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810000"/>
            <a:ext cx="7315200" cy="17526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Individual homework – C</a:t>
            </a:r>
            <a:r>
              <a:rPr lang="ro-RO" dirty="0" smtClean="0">
                <a:latin typeface="+mj-lt"/>
              </a:rPr>
              <a:t>îrstea Andrei Daniel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0869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600200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455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algn="l"/>
            <a:r>
              <a:rPr lang="en-US" sz="2800" b="1" u="sng" dirty="0" smtClean="0"/>
              <a:t>Problem statement</a:t>
            </a:r>
            <a:endParaRPr lang="en-US" sz="28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GB" b="1" dirty="0" smtClean="0"/>
                  <a:t>Exercise 2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GB" dirty="0"/>
                  <a:t>Consider the following </a:t>
                </a:r>
                <a:r>
                  <a:rPr lang="en-GB" i="1" dirty="0"/>
                  <a:t>hypotheses</a:t>
                </a:r>
                <a:r>
                  <a:rPr lang="en-GB" dirty="0"/>
                  <a:t>: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/>
                  <a:t>: Mary </a:t>
                </a:r>
                <a:r>
                  <a:rPr lang="en-GB" dirty="0"/>
                  <a:t>will go to London this summer if both her friends Kate and Susan go.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GB" dirty="0" smtClean="0"/>
                  <a:t> If </a:t>
                </a:r>
                <a:r>
                  <a:rPr lang="en-GB" dirty="0"/>
                  <a:t>Kate passes the English exam in May then she will go to London.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: </m:t>
                    </m:r>
                  </m:oMath>
                </a14:m>
                <a:r>
                  <a:rPr lang="en-GB" dirty="0" smtClean="0"/>
                  <a:t>Kate </a:t>
                </a:r>
                <a:r>
                  <a:rPr lang="en-GB" dirty="0"/>
                  <a:t>was in hospital from April until July and she didn’t take the English exam.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 smtClean="0"/>
                  <a:t>: This </a:t>
                </a:r>
                <a:r>
                  <a:rPr lang="en-GB" dirty="0"/>
                  <a:t>summer Susan will go to London on a business </a:t>
                </a:r>
                <a:r>
                  <a:rPr lang="en-GB" dirty="0" smtClean="0"/>
                  <a:t>trip.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GB" dirty="0" smtClean="0"/>
                  <a:t>And </a:t>
                </a:r>
                <a:r>
                  <a:rPr lang="en-GB" dirty="0"/>
                  <a:t>the </a:t>
                </a:r>
                <a:r>
                  <a:rPr lang="en-GB" dirty="0" smtClean="0"/>
                  <a:t>conclusion: C: Mary </a:t>
                </a:r>
                <a:r>
                  <a:rPr lang="en-GB" dirty="0"/>
                  <a:t>will  go to London this summer.</a:t>
                </a:r>
                <a:endParaRPr lang="en-US" dirty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Try </a:t>
                </a:r>
                <a:r>
                  <a:rPr lang="en-GB" dirty="0"/>
                  <a:t>to simplify the initial set of clauses by applying the transformations based on Davis-Putman procedure.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GB" dirty="0"/>
                  <a:t>Using level-saturation strategy and the deletion strategy in propositional resolution check whether the following deduction </a:t>
                </a:r>
                <a:r>
                  <a:rPr lang="en-GB" dirty="0" smtClean="0"/>
                  <a:t>holds: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ym typeface="Symbol"/>
                  </a:rPr>
                  <a:t> C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 t="-2022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Andrei\Documents\Lightshot\Screenshot_4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250" y="5562600"/>
            <a:ext cx="146304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147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304800"/>
                <a:ext cx="8229600" cy="6172200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. </a:t>
                </a:r>
                <a:r>
                  <a:rPr lang="en-GB" sz="2000" dirty="0"/>
                  <a:t>Mary will go to London this summer if both her friends Kate and Susan go.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. </a:t>
                </a:r>
                <a:r>
                  <a:rPr lang="en-GB" sz="2000" dirty="0"/>
                  <a:t>If Kate passes the English exam in May then she will go to London.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 smtClean="0"/>
                  <a:t>. </a:t>
                </a:r>
                <a:r>
                  <a:rPr lang="en-GB" sz="2000" dirty="0"/>
                  <a:t>Kate was in hospital from April until July and she didn’t take the English exam.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 smtClean="0"/>
                  <a:t>. </a:t>
                </a:r>
                <a:r>
                  <a:rPr lang="en-GB" sz="2000" dirty="0"/>
                  <a:t>This summer Susan will go to London on a business trip</a:t>
                </a:r>
                <a:r>
                  <a:rPr lang="en-GB" sz="2000" dirty="0" smtClean="0"/>
                  <a:t>.</a:t>
                </a:r>
              </a:p>
              <a:p>
                <a:r>
                  <a:rPr lang="en-GB" sz="2000" dirty="0" smtClean="0"/>
                  <a:t>C: </a:t>
                </a:r>
                <a:r>
                  <a:rPr lang="en-GB" sz="2000" dirty="0"/>
                  <a:t>Mary will  go to London this summer</a:t>
                </a:r>
                <a:r>
                  <a:rPr lang="en-GB" sz="2000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Notations for the propositional variables: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M – Mary will go to London this summer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K – Kate will go to London this summer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 – Susan will go to London this summer</a:t>
                </a:r>
              </a:p>
              <a:p>
                <a:pPr marL="0" indent="0">
                  <a:buNone/>
                </a:pPr>
                <a:r>
                  <a:rPr lang="en-US" sz="2000" dirty="0" err="1" smtClean="0"/>
                  <a:t>Ke</a:t>
                </a:r>
                <a:r>
                  <a:rPr lang="en-US" sz="2000" dirty="0" smtClean="0"/>
                  <a:t> – Kate will pass the English exam in May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: K </a:t>
                </a:r>
                <a:r>
                  <a:rPr lang="en-US" sz="2000" dirty="0" smtClean="0">
                    <a:sym typeface="Symbol"/>
                  </a:rPr>
                  <a:t> </a:t>
                </a:r>
                <a:r>
                  <a:rPr lang="en-US" sz="2000" dirty="0" smtClean="0"/>
                  <a:t>S </a:t>
                </a:r>
                <a:r>
                  <a:rPr lang="en-US" sz="2000" dirty="0" smtClean="0">
                    <a:sym typeface="Symbol"/>
                  </a:rPr>
                  <a:t></a:t>
                </a:r>
                <a:r>
                  <a:rPr lang="en-US" sz="2000" dirty="0" smtClean="0"/>
                  <a:t>M </a:t>
                </a:r>
                <a:r>
                  <a:rPr lang="en-US" sz="2000" dirty="0" smtClean="0">
                    <a:sym typeface="Symbol"/>
                  </a:rPr>
                  <a:t> K  S  M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: </a:t>
                </a:r>
                <a:r>
                  <a:rPr lang="en-US" sz="2000" dirty="0" err="1" smtClean="0"/>
                  <a:t>Ke</a:t>
                </a:r>
                <a:r>
                  <a:rPr lang="en-US" sz="2000" dirty="0" err="1" smtClean="0">
                    <a:sym typeface="Symbol"/>
                  </a:rPr>
                  <a:t></a:t>
                </a:r>
                <a:r>
                  <a:rPr lang="en-US" sz="2000" dirty="0" err="1" smtClean="0"/>
                  <a:t>K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sym typeface="Symbol"/>
                  </a:rPr>
                  <a:t> </a:t>
                </a:r>
                <a:r>
                  <a:rPr lang="en-US" sz="2000" dirty="0" err="1" smtClean="0">
                    <a:sym typeface="Symbol"/>
                  </a:rPr>
                  <a:t>Ke</a:t>
                </a:r>
                <a:r>
                  <a:rPr lang="en-US" sz="2000" dirty="0" smtClean="0">
                    <a:sym typeface="Symbol"/>
                  </a:rPr>
                  <a:t>  K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 smtClean="0"/>
                  <a:t>: </a:t>
                </a:r>
                <a:r>
                  <a:rPr lang="en-US" sz="2000" dirty="0" smtClean="0">
                    <a:sym typeface="Symbol"/>
                  </a:rPr>
                  <a:t></a:t>
                </a:r>
                <a:r>
                  <a:rPr lang="en-US" sz="2000" dirty="0" err="1" smtClean="0"/>
                  <a:t>Ke</a:t>
                </a:r>
                <a:r>
                  <a:rPr lang="en-US" sz="2000" dirty="0" smtClean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 smtClean="0"/>
                  <a:t>: 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C: M 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sym typeface="Symbol"/>
                  </a:rPr>
                  <a:t>C : M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sym typeface="Symbol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sym typeface="Symbol"/>
                          </a:rPr>
                          <m:t>5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304800"/>
                <a:ext cx="8229600" cy="6172200"/>
              </a:xfrm>
              <a:blipFill rotWithShape="1">
                <a:blip r:embed="rId2"/>
                <a:stretch>
                  <a:fillRect l="-741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374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pPr algn="l"/>
            <a:r>
              <a:rPr lang="en-US" sz="2800" b="1" u="sng" dirty="0" smtClean="0"/>
              <a:t>Davis-Putman procedure</a:t>
            </a:r>
            <a:endParaRPr lang="en-US" sz="28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600" dirty="0" smtClean="0">
                    <a:latin typeface="Cambria Math"/>
                  </a:rPr>
                  <a:t>X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mbria Math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mbria Math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mbria Math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mbria Math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mbria Math"/>
                  </a:rPr>
                  <a:t>}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sym typeface="Symbol"/>
                  </a:rPr>
                  <a:t>= </a:t>
                </a:r>
                <a:r>
                  <a:rPr lang="en-US" sz="1600" dirty="0">
                    <a:sym typeface="Symbol"/>
                  </a:rPr>
                  <a:t>K  S  </a:t>
                </a:r>
                <a:r>
                  <a:rPr lang="en-US" sz="1600" dirty="0" smtClean="0">
                    <a:sym typeface="Symbol"/>
                  </a:rPr>
                  <a:t>M</a:t>
                </a:r>
                <a:endParaRPr lang="en-US" sz="1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 smtClean="0"/>
                  <a:t> = </a:t>
                </a:r>
                <a:r>
                  <a:rPr lang="en-US" sz="1600" dirty="0" smtClean="0">
                    <a:sym typeface="Symbol"/>
                  </a:rPr>
                  <a:t></a:t>
                </a:r>
                <a:r>
                  <a:rPr lang="en-US" sz="1600" dirty="0" err="1">
                    <a:sym typeface="Symbol"/>
                  </a:rPr>
                  <a:t>Ke</a:t>
                </a:r>
                <a:r>
                  <a:rPr lang="en-US" sz="1600" dirty="0">
                    <a:sym typeface="Symbol"/>
                  </a:rPr>
                  <a:t>  </a:t>
                </a:r>
                <a:r>
                  <a:rPr lang="en-US" sz="1600" dirty="0" smtClean="0">
                    <a:sym typeface="Symbol"/>
                  </a:rPr>
                  <a:t>K</a:t>
                </a:r>
                <a:endParaRPr lang="en-US" sz="1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sym typeface="Symbol"/>
                  </a:rPr>
                  <a:t>=</a:t>
                </a:r>
                <a:r>
                  <a:rPr lang="en-US" sz="1600" dirty="0" err="1" smtClean="0"/>
                  <a:t>Ke</a:t>
                </a:r>
                <a:endParaRPr lang="en-US" sz="1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= 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600" dirty="0" smtClean="0"/>
                  <a:t> = </a:t>
                </a:r>
                <a:r>
                  <a:rPr lang="en-US" sz="1600" dirty="0" smtClean="0">
                    <a:sym typeface="Symbol"/>
                  </a:rPr>
                  <a:t>M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 smtClean="0"/>
                  <a:t>There is a pure literal: </a:t>
                </a:r>
                <a:r>
                  <a:rPr lang="en-US" sz="1600" dirty="0" err="1" smtClean="0"/>
                  <a:t>Ke</a:t>
                </a:r>
                <a:r>
                  <a:rPr lang="en-US" sz="1600" dirty="0" smtClean="0"/>
                  <a:t> </a:t>
                </a:r>
                <a:r>
                  <a:rPr lang="en-US" sz="1600" dirty="0" smtClean="0">
                    <a:sym typeface="Symbol"/>
                  </a:rPr>
                  <a:t>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sym typeface="Symbol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sym typeface="Symbol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sym typeface="Symbol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sym typeface="Symbol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 smtClean="0"/>
                  <a:t> can be removed .</a:t>
                </a:r>
                <a:endParaRPr lang="en-US" sz="16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 smtClean="0">
                    <a:sym typeface="Symbol"/>
                  </a:rPr>
                  <a:t> K 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 smtClean="0"/>
                  <a:t> subsumes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 smtClean="0"/>
                  <a:t> .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There are no tautologies.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 smtClean="0"/>
                  <a:t>The final set of clauses is </a:t>
                </a:r>
                <a:r>
                  <a:rPr lang="en-US" sz="1600" dirty="0">
                    <a:sym typeface="Symbol"/>
                  </a:rPr>
                  <a:t>S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600" dirty="0"/>
                  <a:t>}</a:t>
                </a:r>
                <a:r>
                  <a:rPr lang="en-US" sz="1600" dirty="0" smtClean="0"/>
                  <a:t>.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486400"/>
              </a:xfrm>
              <a:blipFill rotWithShape="1">
                <a:blip r:embed="rId2"/>
                <a:stretch>
                  <a:fillRect l="-370" t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499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algn="l"/>
            <a:r>
              <a:rPr lang="en-US" sz="2800" b="1" u="sng" dirty="0" smtClean="0"/>
              <a:t>Level saturation and deletion strategy</a:t>
            </a:r>
            <a:endParaRPr lang="en-US" sz="28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1219200"/>
                <a:ext cx="8077200" cy="50292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600" dirty="0" smtClean="0"/>
                  <a:t>Initial level: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 smtClean="0"/>
                  <a:t> = S = {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ym typeface="Symbol"/>
                  </a:rPr>
                  <a:t>= K  S  M,</a:t>
                </a:r>
                <a:r>
                  <a:rPr lang="en-US" sz="1600" dirty="0" smtClean="0">
                    <a:sym typeface="Symbo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= S</a:t>
                </a:r>
                <a:r>
                  <a:rPr lang="en-US" sz="1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600" dirty="0"/>
                  <a:t> = </a:t>
                </a:r>
                <a:r>
                  <a:rPr lang="en-US" sz="1600" dirty="0">
                    <a:sym typeface="Symbol"/>
                  </a:rPr>
                  <a:t></a:t>
                </a:r>
                <a:r>
                  <a:rPr lang="en-US" sz="1600" dirty="0" smtClean="0">
                    <a:sym typeface="Symbol"/>
                  </a:rPr>
                  <a:t>M }</a:t>
                </a:r>
              </a:p>
              <a:p>
                <a:pPr marL="0" indent="0">
                  <a:buNone/>
                </a:pPr>
                <a:endParaRPr lang="en-US" sz="1600" dirty="0" smtClean="0">
                  <a:sym typeface="Symbol"/>
                </a:endParaRPr>
              </a:p>
              <a:p>
                <a:pPr marL="0" indent="0">
                  <a:buNone/>
                </a:pPr>
                <a:r>
                  <a:rPr lang="en-US" sz="1600" dirty="0" smtClean="0">
                    <a:sym typeface="Symbol"/>
                  </a:rPr>
                  <a:t>First level: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Symbol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𝑅𝑒𝑠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Symbol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Symbol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Symbol"/>
                  </a:rPr>
                  <a:t>) = K  M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1600" dirty="0">
                    <a:sym typeface="Symbol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𝑅𝑒𝑠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1600" dirty="0">
                    <a:sym typeface="Symbol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ym typeface="Symbol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600" dirty="0">
                    <a:sym typeface="Symbol"/>
                  </a:rPr>
                  <a:t>) = K  </a:t>
                </a:r>
                <a:r>
                  <a:rPr lang="en-US" sz="1600" dirty="0" smtClean="0">
                    <a:sym typeface="Symbol"/>
                  </a:rPr>
                  <a:t>S</a:t>
                </a:r>
              </a:p>
              <a:p>
                <a:pPr marL="0" indent="0">
                  <a:buNone/>
                </a:pPr>
                <a:r>
                  <a:rPr lang="en-US" sz="1600" dirty="0" smtClean="0">
                    <a:sym typeface="Symbol"/>
                  </a:rPr>
                  <a:t>No tautologies 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/>
                            <a:sym typeface="Symbol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  <a:sym typeface="Symbol"/>
                          </a:rPr>
                          <m:t>𝑆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  <a:sym typeface="Symbol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600" dirty="0" smtClean="0">
                    <a:sym typeface="Symbol"/>
                  </a:rPr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Symbol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Symbol"/>
                  </a:rPr>
                  <a:t>}</a:t>
                </a:r>
              </a:p>
              <a:p>
                <a:pPr marL="0" indent="0">
                  <a:buNone/>
                </a:pPr>
                <a:endParaRPr lang="en-US" sz="1600" dirty="0">
                  <a:sym typeface="Symbol"/>
                </a:endParaRPr>
              </a:p>
              <a:p>
                <a:pPr marL="0" indent="0">
                  <a:buNone/>
                </a:pPr>
                <a:r>
                  <a:rPr lang="en-US" sz="1600" dirty="0" smtClean="0">
                    <a:sym typeface="Symbol"/>
                  </a:rPr>
                  <a:t>Second level: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Symbol"/>
                  </a:rPr>
                  <a:t>=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𝑅𝑒𝑠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Symbol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Symbol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Symbol"/>
                  </a:rPr>
                  <a:t>) = </a:t>
                </a:r>
                <a:r>
                  <a:rPr lang="en-US" sz="1600" dirty="0">
                    <a:sym typeface="Symbol"/>
                  </a:rPr>
                  <a:t>K</a:t>
                </a:r>
                <a:endParaRPr lang="en-US" sz="1600" dirty="0" smtClean="0">
                  <a:sym typeface="Symbol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Symbol"/>
                  </a:rPr>
                  <a:t>=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𝑅𝑒𝑠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Symbol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Symbol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Symbol"/>
                  </a:rPr>
                  <a:t>) = K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8</m:t>
                        </m:r>
                      </m:sub>
                    </m:sSub>
                  </m:oMath>
                </a14:m>
                <a:endParaRPr lang="en-US" sz="1600" dirty="0" smtClean="0">
                  <a:sym typeface="Symbol"/>
                </a:endParaRPr>
              </a:p>
              <a:p>
                <a:pPr marL="0" indent="0">
                  <a:buNone/>
                </a:pPr>
                <a:r>
                  <a:rPr lang="en-US" sz="1600" dirty="0" smtClean="0">
                    <a:sym typeface="Symbol"/>
                  </a:rPr>
                  <a:t>No tautologies 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/>
                            <a:sym typeface="Symbol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  <a:sym typeface="Symbol"/>
                          </a:rPr>
                          <m:t>𝑆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  <a:sym typeface="Symbol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 smtClean="0">
                    <a:sym typeface="Symbol"/>
                  </a:rPr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1600" dirty="0" smtClean="0">
                    <a:sym typeface="Symbol"/>
                  </a:rPr>
                  <a:t>}</a:t>
                </a:r>
              </a:p>
              <a:p>
                <a:pPr marL="0" indent="0">
                  <a:buNone/>
                </a:pPr>
                <a:endParaRPr lang="en-US" sz="1600" dirty="0" smtClean="0">
                  <a:sym typeface="Symbol"/>
                </a:endParaRPr>
              </a:p>
              <a:p>
                <a:pPr marL="0" indent="0">
                  <a:buNone/>
                </a:pPr>
                <a:r>
                  <a:rPr lang="en-US" sz="1600" dirty="0"/>
                  <a:t>Third level: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/>
                            <a:sym typeface="Symbol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  <a:sym typeface="Symbol"/>
                          </a:rPr>
                          <m:t>𝑆</m:t>
                        </m:r>
                      </m:e>
                      <m:sup>
                        <m:r>
                          <a:rPr lang="en-US" sz="1600" i="1">
                            <a:latin typeface="Cambria Math"/>
                            <a:sym typeface="Symbol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600" dirty="0" smtClean="0">
                    <a:sym typeface="Symbol"/>
                  </a:rPr>
                  <a:t> is empty  The </a:t>
                </a:r>
                <a:r>
                  <a:rPr lang="en-US" sz="1600" dirty="0">
                    <a:sym typeface="Symbol"/>
                  </a:rPr>
                  <a:t>conclusion cannot be deduced from the set of hypotheses.</a:t>
                </a:r>
                <a:endParaRPr lang="en-US" sz="1600" dirty="0"/>
              </a:p>
              <a:p>
                <a:pPr marL="0" indent="0">
                  <a:buNone/>
                </a:pPr>
                <a:endParaRPr lang="en-US" sz="1600" dirty="0"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1219200"/>
                <a:ext cx="8077200" cy="5029200"/>
              </a:xfrm>
              <a:blipFill rotWithShape="1">
                <a:blip r:embed="rId2"/>
                <a:stretch>
                  <a:fillRect l="-377" t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758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sz="2800" b="1" u="sng" dirty="0" smtClean="0"/>
              <a:t>Conclusion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2667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conclusion cannot be deduced from the given</a:t>
            </a:r>
          </a:p>
          <a:p>
            <a:pPr marL="0" indent="0" algn="ctr">
              <a:buNone/>
            </a:pPr>
            <a:r>
              <a:rPr lang="en-US" dirty="0"/>
              <a:t>s</a:t>
            </a:r>
            <a:r>
              <a:rPr lang="en-US" dirty="0" smtClean="0"/>
              <a:t>et of hypotheses.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1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600200"/>
          </a:xfrm>
        </p:spPr>
        <p:txBody>
          <a:bodyPr/>
          <a:lstStyle/>
          <a:p>
            <a:r>
              <a:rPr lang="en-US" dirty="0" smtClean="0"/>
              <a:t>THEORY ASPECTS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6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/>
          <a:lstStyle/>
          <a:p>
            <a:pPr algn="l"/>
            <a:r>
              <a:rPr lang="en-US" sz="2800" b="1" u="sng" dirty="0"/>
              <a:t>Resolution Proof Method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cs typeface="Tahoma" panose="020B0604030504040204" pitchFamily="34" charset="0"/>
              </a:rPr>
              <a:t>It was proposed by  J.A. Robinson in 1965 as a proof method for classical logics</a:t>
            </a:r>
          </a:p>
          <a:p>
            <a:endParaRPr lang="en-US" sz="600" b="1" dirty="0">
              <a:cs typeface="Tahoma" panose="020B0604030504040204" pitchFamily="34" charset="0"/>
            </a:endParaRPr>
          </a:p>
          <a:p>
            <a:r>
              <a:rPr lang="en-US" dirty="0">
                <a:cs typeface="Tahoma" panose="020B0604030504040204" pitchFamily="34" charset="0"/>
              </a:rPr>
              <a:t>Dedicated theorem provers based on </a:t>
            </a:r>
            <a:r>
              <a:rPr lang="en-US" dirty="0" smtClean="0">
                <a:cs typeface="Tahoma" panose="020B0604030504040204" pitchFamily="34" charset="0"/>
              </a:rPr>
              <a:t>resolution: </a:t>
            </a:r>
            <a:r>
              <a:rPr lang="en-US" b="1" dirty="0" smtClean="0">
                <a:cs typeface="Tahoma" panose="020B0604030504040204" pitchFamily="34" charset="0"/>
              </a:rPr>
              <a:t>OTTER</a:t>
            </a:r>
            <a:r>
              <a:rPr lang="en-US" b="1" dirty="0">
                <a:cs typeface="Tahoma" panose="020B0604030504040204" pitchFamily="34" charset="0"/>
              </a:rPr>
              <a:t>, PCPROOVE, AMPHION, Jape</a:t>
            </a:r>
          </a:p>
          <a:p>
            <a:endParaRPr lang="en-US" sz="600" dirty="0">
              <a:cs typeface="Tahoma" panose="020B0604030504040204" pitchFamily="34" charset="0"/>
            </a:endParaRPr>
          </a:p>
          <a:p>
            <a:r>
              <a:rPr lang="en-US" dirty="0">
                <a:cs typeface="Tahoma" panose="020B0604030504040204" pitchFamily="34" charset="0"/>
              </a:rPr>
              <a:t>It was easily adapted to </a:t>
            </a:r>
            <a:r>
              <a:rPr lang="en-US" i="1" dirty="0">
                <a:cs typeface="Tahoma" panose="020B0604030504040204" pitchFamily="34" charset="0"/>
              </a:rPr>
              <a:t>nonstandard logics</a:t>
            </a:r>
            <a:r>
              <a:rPr lang="en-US" dirty="0">
                <a:cs typeface="Tahoma" panose="020B0604030504040204" pitchFamily="34" charset="0"/>
              </a:rPr>
              <a:t> (modal, temporal, many-valued, non-monotonic).</a:t>
            </a:r>
          </a:p>
          <a:p>
            <a:endParaRPr lang="en-US" sz="600" dirty="0">
              <a:cs typeface="Tahoma" panose="020B0604030504040204" pitchFamily="34" charset="0"/>
            </a:endParaRPr>
          </a:p>
          <a:p>
            <a:r>
              <a:rPr lang="en-US" dirty="0">
                <a:cs typeface="Tahoma" panose="020B0604030504040204" pitchFamily="34" charset="0"/>
              </a:rPr>
              <a:t>Its basic aim is to check the </a:t>
            </a:r>
            <a:r>
              <a:rPr lang="en-US" b="1" i="1" dirty="0">
                <a:cs typeface="Tahoma" panose="020B0604030504040204" pitchFamily="34" charset="0"/>
              </a:rPr>
              <a:t>consistency/inconsistency</a:t>
            </a:r>
            <a:r>
              <a:rPr lang="en-US" dirty="0">
                <a:cs typeface="Tahoma" panose="020B0604030504040204" pitchFamily="34" charset="0"/>
              </a:rPr>
              <a:t>     of a set of clauses.</a:t>
            </a:r>
          </a:p>
          <a:p>
            <a:endParaRPr lang="en-US" sz="600" dirty="0">
              <a:cs typeface="Tahoma" panose="020B0604030504040204" pitchFamily="34" charset="0"/>
            </a:endParaRPr>
          </a:p>
          <a:p>
            <a:r>
              <a:rPr lang="en-US" dirty="0">
                <a:cs typeface="Tahoma" panose="020B0604030504040204" pitchFamily="34" charset="0"/>
              </a:rPr>
              <a:t>It is based on syntactic considerations =&gt; </a:t>
            </a:r>
            <a:r>
              <a:rPr lang="en-US" b="1" i="1" dirty="0" smtClean="0">
                <a:cs typeface="Tahoma" panose="020B0604030504040204" pitchFamily="34" charset="0"/>
              </a:rPr>
              <a:t>syntactic method</a:t>
            </a:r>
            <a:endParaRPr lang="en-US" b="1" i="1" dirty="0">
              <a:cs typeface="Tahoma" panose="020B0604030504040204" pitchFamily="34" charset="0"/>
            </a:endParaRPr>
          </a:p>
          <a:p>
            <a:endParaRPr lang="en-US" sz="600" b="1" i="1" dirty="0">
              <a:cs typeface="Tahoma" panose="020B0604030504040204" pitchFamily="34" charset="0"/>
            </a:endParaRPr>
          </a:p>
          <a:p>
            <a:r>
              <a:rPr lang="en-GB" dirty="0">
                <a:cs typeface="Tahoma" panose="020B0604030504040204" pitchFamily="34" charset="0"/>
              </a:rPr>
              <a:t>The </a:t>
            </a:r>
            <a:r>
              <a:rPr lang="en-GB" b="1" i="1" dirty="0">
                <a:cs typeface="Tahoma" panose="020B0604030504040204" pitchFamily="34" charset="0"/>
              </a:rPr>
              <a:t>validity</a:t>
            </a:r>
            <a:r>
              <a:rPr lang="en-GB" dirty="0">
                <a:cs typeface="Tahoma" panose="020B0604030504040204" pitchFamily="34" charset="0"/>
              </a:rPr>
              <a:t> of a formula </a:t>
            </a:r>
            <a:r>
              <a:rPr lang="en-GB" b="1" dirty="0">
                <a:cs typeface="Tahoma" panose="020B0604030504040204" pitchFamily="34" charset="0"/>
              </a:rPr>
              <a:t>is proved by contradiction</a:t>
            </a:r>
            <a:r>
              <a:rPr lang="en-GB" dirty="0" smtClean="0">
                <a:cs typeface="Tahoma" panose="020B0604030504040204" pitchFamily="34" charset="0"/>
              </a:rPr>
              <a:t>=&gt; </a:t>
            </a:r>
            <a:r>
              <a:rPr lang="en-GB" b="1" i="1" dirty="0" smtClean="0">
                <a:cs typeface="Tahoma" panose="020B0604030504040204" pitchFamily="34" charset="0"/>
              </a:rPr>
              <a:t>refutation </a:t>
            </a:r>
            <a:r>
              <a:rPr lang="en-GB" b="1" i="1" dirty="0">
                <a:cs typeface="Tahoma" panose="020B0604030504040204" pitchFamily="34" charset="0"/>
              </a:rPr>
              <a:t>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6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pPr algn="l"/>
            <a:r>
              <a:rPr lang="en-US" sz="2350" b="1" u="sng" dirty="0"/>
              <a:t>Resolution method</a:t>
            </a:r>
            <a:r>
              <a:rPr lang="en-US" sz="2350" b="1" dirty="0"/>
              <a:t> </a:t>
            </a:r>
            <a:r>
              <a:rPr lang="en-US" sz="2350" b="1" i="1" dirty="0" smtClean="0"/>
              <a:t>- </a:t>
            </a:r>
            <a:r>
              <a:rPr lang="en-US" sz="2350" b="1" dirty="0"/>
              <a:t>formal system </a:t>
            </a:r>
            <a:r>
              <a:rPr lang="en-US" sz="2350" b="1" dirty="0" smtClean="0"/>
              <a:t>for propositional </a:t>
            </a:r>
            <a:r>
              <a:rPr lang="en-US" sz="2350" b="1" dirty="0"/>
              <a:t>logic </a:t>
            </a:r>
            <a:endParaRPr lang="en-US" sz="235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752600"/>
            <a:ext cx="7794913" cy="4267200"/>
          </a:xfrm>
          <a:noFill/>
        </p:spPr>
      </p:pic>
    </p:spTree>
    <p:extLst>
      <p:ext uri="{BB962C8B-B14F-4D97-AF65-F5344CB8AC3E}">
        <p14:creationId xmlns:p14="http://schemas.microsoft.com/office/powerpoint/2010/main" val="2652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14400"/>
          </a:xfrm>
        </p:spPr>
        <p:txBody>
          <a:bodyPr/>
          <a:lstStyle/>
          <a:p>
            <a:pPr algn="l"/>
            <a:r>
              <a:rPr lang="en-US" sz="3200" b="1" u="sng" dirty="0" smtClean="0"/>
              <a:t>Definitions</a:t>
            </a:r>
            <a:endParaRPr lang="en-US" sz="3200" b="1" u="sng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941"/>
          <a:stretch/>
        </p:blipFill>
        <p:spPr bwMode="auto">
          <a:xfrm>
            <a:off x="990600" y="2209800"/>
            <a:ext cx="72866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703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38200"/>
          </a:xfrm>
        </p:spPr>
        <p:txBody>
          <a:bodyPr/>
          <a:lstStyle/>
          <a:p>
            <a:pPr algn="l"/>
            <a:r>
              <a:rPr lang="en-US" sz="2800" b="1" u="sng" dirty="0" smtClean="0"/>
              <a:t>Theoretical result</a:t>
            </a:r>
            <a:endParaRPr lang="en-US" sz="2800" b="1" u="sng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2057400"/>
            <a:ext cx="7295554" cy="2895600"/>
          </a:xfrm>
          <a:noFill/>
        </p:spPr>
      </p:pic>
    </p:spTree>
    <p:extLst>
      <p:ext uri="{BB962C8B-B14F-4D97-AF65-F5344CB8AC3E}">
        <p14:creationId xmlns:p14="http://schemas.microsoft.com/office/powerpoint/2010/main" val="2207669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pPr algn="l"/>
            <a:r>
              <a:rPr lang="ro-RO" sz="2800" b="1" u="sng" dirty="0"/>
              <a:t>Resolution </a:t>
            </a:r>
            <a:r>
              <a:rPr lang="en-US" sz="2800" b="1" u="sng" dirty="0"/>
              <a:t>-</a:t>
            </a:r>
            <a:r>
              <a:rPr lang="ro-RO" sz="2800" b="1" u="sng" dirty="0"/>
              <a:t> a refutation </a:t>
            </a:r>
            <a:r>
              <a:rPr lang="en-US" sz="2800" b="1" u="sng" dirty="0" smtClean="0"/>
              <a:t>proof </a:t>
            </a:r>
            <a:r>
              <a:rPr lang="ro-RO" sz="2800" b="1" u="sng" dirty="0"/>
              <a:t>method </a:t>
            </a:r>
            <a:endParaRPr lang="en-US" sz="2800" b="1" u="sng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905000"/>
            <a:ext cx="7046231" cy="3733800"/>
          </a:xfrm>
          <a:noFill/>
        </p:spPr>
      </p:pic>
    </p:spTree>
    <p:extLst>
      <p:ext uri="{BB962C8B-B14F-4D97-AF65-F5344CB8AC3E}">
        <p14:creationId xmlns:p14="http://schemas.microsoft.com/office/powerpoint/2010/main" val="585736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38200"/>
          </a:xfrm>
        </p:spPr>
        <p:txBody>
          <a:bodyPr/>
          <a:lstStyle/>
          <a:p>
            <a:pPr algn="l"/>
            <a:r>
              <a:rPr lang="ro-RO" sz="2800" b="1" u="sng" dirty="0"/>
              <a:t>Theorem</a:t>
            </a:r>
            <a:r>
              <a:rPr lang="ro-RO" sz="3200" b="1" u="sng" dirty="0"/>
              <a:t> </a:t>
            </a:r>
            <a:r>
              <a:rPr lang="ro-RO" sz="2800" b="1" u="sng" dirty="0" smtClean="0"/>
              <a:t>(</a:t>
            </a:r>
            <a:r>
              <a:rPr lang="ro-RO" sz="2800" b="1" u="sng" dirty="0"/>
              <a:t>based on Davis-Putman procedure)</a:t>
            </a:r>
            <a:endParaRPr lang="en-US" sz="28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057400"/>
            <a:ext cx="7553325" cy="332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39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85800"/>
          </a:xfrm>
        </p:spPr>
        <p:txBody>
          <a:bodyPr/>
          <a:lstStyle/>
          <a:p>
            <a:pPr algn="l"/>
            <a:r>
              <a:rPr lang="en-US" sz="2800" b="1" u="sng" dirty="0"/>
              <a:t>Strategies of Resolution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590800"/>
            <a:ext cx="7772400" cy="195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43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960240-B7C1-415F-AF0F-7463228D86A2}"/>
</file>

<file path=customXml/itemProps2.xml><?xml version="1.0" encoding="utf-8"?>
<ds:datastoreItem xmlns:ds="http://schemas.openxmlformats.org/officeDocument/2006/customXml" ds:itemID="{93F05A6A-81C7-4696-9D76-5E85F6AB77AF}"/>
</file>

<file path=customXml/itemProps3.xml><?xml version="1.0" encoding="utf-8"?>
<ds:datastoreItem xmlns:ds="http://schemas.openxmlformats.org/officeDocument/2006/customXml" ds:itemID="{AB9E4C2C-F2D5-47DD-A959-77C16B1EDA1B}"/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254</TotalTime>
  <Words>868</Words>
  <Application>Microsoft Office PowerPoint</Application>
  <PresentationFormat>On-screen Show (4:3)</PresentationFormat>
  <Paragraphs>82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Executive</vt:lpstr>
      <vt:lpstr>RESOLUTION PROOF METHOD</vt:lpstr>
      <vt:lpstr>THEORY ASPECTS</vt:lpstr>
      <vt:lpstr>Resolution Proof Method</vt:lpstr>
      <vt:lpstr>Resolution method - formal system for propositional logic </vt:lpstr>
      <vt:lpstr>Definitions</vt:lpstr>
      <vt:lpstr>Theoretical result</vt:lpstr>
      <vt:lpstr>Resolution - a refutation proof method </vt:lpstr>
      <vt:lpstr>Theorem (based on Davis-Putman procedure)</vt:lpstr>
      <vt:lpstr>Strategies of Resolution</vt:lpstr>
      <vt:lpstr>Solution</vt:lpstr>
      <vt:lpstr>Problem statement</vt:lpstr>
      <vt:lpstr>PowerPoint Presentation</vt:lpstr>
      <vt:lpstr>Davis-Putman procedure</vt:lpstr>
      <vt:lpstr>Level saturation and deletion strategy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RESOLUTION PROOF METHOD</dc:title>
  <dc:creator>Andrei</dc:creator>
  <cp:lastModifiedBy>Andrei</cp:lastModifiedBy>
  <cp:revision>22</cp:revision>
  <dcterms:created xsi:type="dcterms:W3CDTF">2021-11-14T12:46:51Z</dcterms:created>
  <dcterms:modified xsi:type="dcterms:W3CDTF">2021-11-16T15:33:35Z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