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9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F8DD2-0F6F-43FA-BD3C-0F8DB0C8DED5}" v="2" dt="2022-01-24T02:54:52.071"/>
    <p1510:client id="{D3D9593E-BF84-4D04-A7C7-43169936CE15}" v="17" dt="2022-02-14T14:08:03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CIBU" userId="S::clara.cibu@stud.ubbcluj.ro::8d231cf6-e408-41f3-8053-40cd777775c3" providerId="AD" clId="Web-{D3D9593E-BF84-4D04-A7C7-43169936CE15}"/>
    <pc:docChg chg="modSld">
      <pc:chgData name="CLARA CIBU" userId="S::clara.cibu@stud.ubbcluj.ro::8d231cf6-e408-41f3-8053-40cd777775c3" providerId="AD" clId="Web-{D3D9593E-BF84-4D04-A7C7-43169936CE15}" dt="2022-02-14T14:08:03.271" v="16" actId="1076"/>
      <pc:docMkLst>
        <pc:docMk/>
      </pc:docMkLst>
      <pc:sldChg chg="modSp">
        <pc:chgData name="CLARA CIBU" userId="S::clara.cibu@stud.ubbcluj.ro::8d231cf6-e408-41f3-8053-40cd777775c3" providerId="AD" clId="Web-{D3D9593E-BF84-4D04-A7C7-43169936CE15}" dt="2022-02-14T14:08:03.271" v="16" actId="1076"/>
        <pc:sldMkLst>
          <pc:docMk/>
          <pc:sldMk cId="4015244961" sldId="265"/>
        </pc:sldMkLst>
        <pc:picChg chg="mod">
          <ac:chgData name="CLARA CIBU" userId="S::clara.cibu@stud.ubbcluj.ro::8d231cf6-e408-41f3-8053-40cd777775c3" providerId="AD" clId="Web-{D3D9593E-BF84-4D04-A7C7-43169936CE15}" dt="2022-02-14T14:08:03.271" v="16" actId="1076"/>
          <ac:picMkLst>
            <pc:docMk/>
            <pc:sldMk cId="4015244961" sldId="265"/>
            <ac:picMk id="1026" creationId="{00000000-0000-0000-0000-000000000000}"/>
          </ac:picMkLst>
        </pc:picChg>
        <pc:picChg chg="mod">
          <ac:chgData name="CLARA CIBU" userId="S::clara.cibu@stud.ubbcluj.ro::8d231cf6-e408-41f3-8053-40cd777775c3" providerId="AD" clId="Web-{D3D9593E-BF84-4D04-A7C7-43169936CE15}" dt="2022-02-14T14:07:41.239" v="14" actId="1076"/>
          <ac:picMkLst>
            <pc:docMk/>
            <pc:sldMk cId="4015244961" sldId="265"/>
            <ac:picMk id="1028" creationId="{00000000-0000-0000-0000-000000000000}"/>
          </ac:picMkLst>
        </pc:picChg>
      </pc:sldChg>
    </pc:docChg>
  </pc:docChgLst>
  <pc:docChgLst>
    <pc:chgData name="FLORIN-DĂNUŢ BEJENARU" userId="S::florin.bejenaru@stud.ubbcluj.ro::9ec9e43d-42cf-4b3f-80ad-c3869c15ed98" providerId="AD" clId="Web-{AB2F8DD2-0F6F-43FA-BD3C-0F8DB0C8DED5}"/>
    <pc:docChg chg="addSld delSld">
      <pc:chgData name="FLORIN-DĂNUŢ BEJENARU" userId="S::florin.bejenaru@stud.ubbcluj.ro::9ec9e43d-42cf-4b3f-80ad-c3869c15ed98" providerId="AD" clId="Web-{AB2F8DD2-0F6F-43FA-BD3C-0F8DB0C8DED5}" dt="2022-01-24T02:54:52.071" v="1"/>
      <pc:docMkLst>
        <pc:docMk/>
      </pc:docMkLst>
      <pc:sldChg chg="new del">
        <pc:chgData name="FLORIN-DĂNUŢ BEJENARU" userId="S::florin.bejenaru@stud.ubbcluj.ro::9ec9e43d-42cf-4b3f-80ad-c3869c15ed98" providerId="AD" clId="Web-{AB2F8DD2-0F6F-43FA-BD3C-0F8DB0C8DED5}" dt="2022-01-24T02:54:52.071" v="1"/>
        <pc:sldMkLst>
          <pc:docMk/>
          <pc:sldMk cId="118516684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41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6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212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20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8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148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1A3258-4E0C-4F9B-A60C-F553F4ECF18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3F6914-D273-480E-B863-F8A9F8E34D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46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logic</a:t>
            </a:r>
            <a:br>
              <a:rPr lang="en-US" dirty="0"/>
            </a:br>
            <a:r>
              <a:rPr lang="en-US" dirty="0"/>
              <a:t>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Andrei Cibotariu</a:t>
            </a:r>
          </a:p>
        </p:txBody>
      </p:sp>
    </p:spTree>
    <p:extLst>
      <p:ext uri="{BB962C8B-B14F-4D97-AF65-F5344CB8AC3E}">
        <p14:creationId xmlns:p14="http://schemas.microsoft.com/office/powerpoint/2010/main" val="101359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Defining the predicate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</a:t>
            </a:r>
            <a:r>
              <a:rPr lang="en-US" dirty="0"/>
              <a:t> : 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/>
              <a:t> {T, F}, </a:t>
            </a:r>
            <a:r>
              <a:rPr lang="en-US" dirty="0" err="1"/>
              <a:t>ch</a:t>
            </a:r>
            <a:r>
              <a:rPr lang="en-US" dirty="0"/>
              <a:t>(x) = T if x is a child</a:t>
            </a:r>
          </a:p>
          <a:p>
            <a:r>
              <a:rPr lang="en-US" dirty="0" err="1"/>
              <a:t>rd</a:t>
            </a:r>
            <a:r>
              <a:rPr lang="en-US" dirty="0"/>
              <a:t> : 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/>
              <a:t> {T, F}, </a:t>
            </a:r>
            <a:r>
              <a:rPr lang="en-US" dirty="0" err="1"/>
              <a:t>rd</a:t>
            </a:r>
            <a:r>
              <a:rPr lang="en-US" dirty="0"/>
              <a:t>(x) = T if x is a reindeer</a:t>
            </a:r>
          </a:p>
          <a:p>
            <a:r>
              <a:rPr lang="en-US" dirty="0" err="1"/>
              <a:t>rn</a:t>
            </a:r>
            <a:r>
              <a:rPr lang="en-US" dirty="0"/>
              <a:t> : 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/>
              <a:t> {T, F}, </a:t>
            </a:r>
            <a:r>
              <a:rPr lang="en-US" dirty="0" err="1"/>
              <a:t>rn</a:t>
            </a:r>
            <a:r>
              <a:rPr lang="en-US" dirty="0"/>
              <a:t>(x) = T if x has a red nose</a:t>
            </a:r>
          </a:p>
          <a:p>
            <a:r>
              <a:rPr lang="en-US" dirty="0" err="1"/>
              <a:t>wd</a:t>
            </a:r>
            <a:r>
              <a:rPr lang="en-US" dirty="0"/>
              <a:t> : 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/>
              <a:t> {T, F}, </a:t>
            </a:r>
            <a:r>
              <a:rPr lang="en-US" dirty="0" err="1"/>
              <a:t>wd</a:t>
            </a:r>
            <a:r>
              <a:rPr lang="en-US" dirty="0"/>
              <a:t>(x) = T if x is weird</a:t>
            </a:r>
          </a:p>
          <a:p>
            <a:r>
              <a:rPr lang="en-US" dirty="0" err="1"/>
              <a:t>cn</a:t>
            </a:r>
            <a:r>
              <a:rPr lang="en-US" dirty="0"/>
              <a:t> : 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dirty="0"/>
              <a:t>{T, F}, </a:t>
            </a:r>
            <a:r>
              <a:rPr lang="en-US" dirty="0" err="1"/>
              <a:t>cn</a:t>
            </a:r>
            <a:r>
              <a:rPr lang="en-US" dirty="0"/>
              <a:t>(x) = T if x is a clown</a:t>
            </a:r>
          </a:p>
          <a:p>
            <a:r>
              <a:rPr lang="en-US" dirty="0"/>
              <a:t>lv : </a:t>
            </a:r>
            <a:r>
              <a:rPr lang="en-US" dirty="0" err="1"/>
              <a:t>DxD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/>
              <a:t> {T, F}, lv(x, y) = T if x loves 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5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Transforming the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H1: ∀x (</a:t>
            </a:r>
            <a:r>
              <a:rPr lang="en-US" dirty="0" err="1"/>
              <a:t>ch</a:t>
            </a:r>
            <a:r>
              <a:rPr lang="en-US" dirty="0"/>
              <a:t>(x)</a:t>
            </a:r>
            <a:r>
              <a:rPr lang="en-US" dirty="0">
                <a:cs typeface="Times New Roman" panose="02020603050405020304" pitchFamily="18" charset="0"/>
              </a:rPr>
              <a:t> → lv(x, Santa))</a:t>
            </a:r>
          </a:p>
          <a:p>
            <a:r>
              <a:rPr lang="en-US" dirty="0">
                <a:cs typeface="Times New Roman" panose="02020603050405020304" pitchFamily="18" charset="0"/>
              </a:rPr>
              <a:t>H2: </a:t>
            </a:r>
            <a:r>
              <a:rPr lang="en-US" dirty="0"/>
              <a:t>∀x (lv(x, Santa) </a:t>
            </a:r>
            <a:r>
              <a:rPr lang="en-US" dirty="0">
                <a:cs typeface="Times New Roman" panose="02020603050405020304" pitchFamily="18" charset="0"/>
              </a:rPr>
              <a:t>→ </a:t>
            </a:r>
            <a:r>
              <a:rPr lang="en-US" dirty="0"/>
              <a:t>∀y(</a:t>
            </a:r>
            <a:r>
              <a:rPr lang="en-US" dirty="0" err="1"/>
              <a:t>rd</a:t>
            </a:r>
            <a:r>
              <a:rPr lang="en-US" dirty="0"/>
              <a:t>(y) </a:t>
            </a:r>
            <a:r>
              <a:rPr lang="en-US" dirty="0">
                <a:cs typeface="Times New Roman" panose="02020603050405020304" pitchFamily="18" charset="0"/>
              </a:rPr>
              <a:t>→</a:t>
            </a:r>
            <a:r>
              <a:rPr lang="en-US" dirty="0"/>
              <a:t> </a:t>
            </a:r>
            <a:r>
              <a:rPr lang="en-US" dirty="0">
                <a:cs typeface="Times New Roman" panose="02020603050405020304" pitchFamily="18" charset="0"/>
              </a:rPr>
              <a:t>lv(x, y)))</a:t>
            </a:r>
            <a:endParaRPr lang="en-US" dirty="0"/>
          </a:p>
          <a:p>
            <a:r>
              <a:rPr lang="en-US" dirty="0">
                <a:cs typeface="Times New Roman" panose="02020603050405020304" pitchFamily="18" charset="0"/>
              </a:rPr>
              <a:t>H3: </a:t>
            </a:r>
            <a:r>
              <a:rPr lang="en-US" dirty="0" err="1">
                <a:cs typeface="Times New Roman" panose="02020603050405020304" pitchFamily="18" charset="0"/>
              </a:rPr>
              <a:t>rd</a:t>
            </a:r>
            <a:r>
              <a:rPr lang="en-US" dirty="0">
                <a:cs typeface="Times New Roman" panose="02020603050405020304" pitchFamily="18" charset="0"/>
              </a:rPr>
              <a:t>(Rudolph) ˄ </a:t>
            </a:r>
            <a:r>
              <a:rPr lang="en-US" dirty="0" err="1">
                <a:cs typeface="Times New Roman" panose="02020603050405020304" pitchFamily="18" charset="0"/>
              </a:rPr>
              <a:t>rn</a:t>
            </a:r>
            <a:r>
              <a:rPr lang="en-US" dirty="0">
                <a:cs typeface="Times New Roman" panose="02020603050405020304" pitchFamily="18" charset="0"/>
              </a:rPr>
              <a:t>(Rudolph)</a:t>
            </a:r>
          </a:p>
          <a:p>
            <a:r>
              <a:rPr lang="en-US" dirty="0">
                <a:cs typeface="Times New Roman" panose="02020603050405020304" pitchFamily="18" charset="0"/>
              </a:rPr>
              <a:t>H4: </a:t>
            </a:r>
            <a:r>
              <a:rPr lang="en-US" dirty="0"/>
              <a:t>∀x (</a:t>
            </a:r>
            <a:r>
              <a:rPr lang="en-US" dirty="0" err="1"/>
              <a:t>rn</a:t>
            </a:r>
            <a:r>
              <a:rPr lang="en-US" dirty="0"/>
              <a:t>(x) </a:t>
            </a:r>
            <a:r>
              <a:rPr lang="en-US" dirty="0">
                <a:cs typeface="Times New Roman" panose="02020603050405020304" pitchFamily="18" charset="0"/>
              </a:rPr>
              <a:t>→ (</a:t>
            </a:r>
            <a:r>
              <a:rPr lang="en-US" dirty="0" err="1">
                <a:cs typeface="Times New Roman" panose="02020603050405020304" pitchFamily="18" charset="0"/>
              </a:rPr>
              <a:t>wd</a:t>
            </a:r>
            <a:r>
              <a:rPr lang="en-US" dirty="0">
                <a:cs typeface="Times New Roman" panose="02020603050405020304" pitchFamily="18" charset="0"/>
              </a:rPr>
              <a:t>(x) ˅ </a:t>
            </a:r>
            <a:r>
              <a:rPr lang="en-US" dirty="0" err="1">
                <a:cs typeface="Times New Roman" panose="02020603050405020304" pitchFamily="18" charset="0"/>
              </a:rPr>
              <a:t>cn</a:t>
            </a:r>
            <a:r>
              <a:rPr lang="en-US" dirty="0">
                <a:cs typeface="Times New Roman" panose="02020603050405020304" pitchFamily="18" charset="0"/>
              </a:rPr>
              <a:t>(x))</a:t>
            </a:r>
          </a:p>
          <a:p>
            <a:r>
              <a:rPr lang="en-US" dirty="0">
                <a:cs typeface="Times New Roman" panose="02020603050405020304" pitchFamily="18" charset="0"/>
              </a:rPr>
              <a:t>H5:  ̚ </a:t>
            </a:r>
            <a:r>
              <a:rPr lang="en-US" dirty="0"/>
              <a:t>∃x(</a:t>
            </a:r>
            <a:r>
              <a:rPr lang="en-US" dirty="0" err="1"/>
              <a:t>rd</a:t>
            </a:r>
            <a:r>
              <a:rPr lang="en-US" dirty="0"/>
              <a:t>(x) </a:t>
            </a:r>
            <a:r>
              <a:rPr lang="en-US" dirty="0">
                <a:cs typeface="Times New Roman" panose="02020603050405020304" pitchFamily="18" charset="0"/>
              </a:rPr>
              <a:t>˄ </a:t>
            </a:r>
            <a:r>
              <a:rPr lang="en-US" dirty="0" err="1">
                <a:cs typeface="Times New Roman" panose="02020603050405020304" pitchFamily="18" charset="0"/>
              </a:rPr>
              <a:t>cn</a:t>
            </a:r>
            <a:r>
              <a:rPr lang="en-US" dirty="0">
                <a:cs typeface="Times New Roman" panose="02020603050405020304" pitchFamily="18" charset="0"/>
              </a:rPr>
              <a:t>(x)) ≡ </a:t>
            </a:r>
            <a:r>
              <a:rPr lang="en-US" dirty="0"/>
              <a:t>∀x (</a:t>
            </a:r>
            <a:r>
              <a:rPr lang="en-US" dirty="0" err="1"/>
              <a:t>rd</a:t>
            </a:r>
            <a:r>
              <a:rPr lang="en-US" dirty="0"/>
              <a:t>(x)</a:t>
            </a:r>
            <a:r>
              <a:rPr lang="en-US" dirty="0">
                <a:cs typeface="Times New Roman" panose="02020603050405020304" pitchFamily="18" charset="0"/>
              </a:rPr>
              <a:t> →  ̚ </a:t>
            </a:r>
            <a:r>
              <a:rPr lang="en-US" dirty="0" err="1">
                <a:cs typeface="Times New Roman" panose="02020603050405020304" pitchFamily="18" charset="0"/>
              </a:rPr>
              <a:t>cn</a:t>
            </a:r>
            <a:r>
              <a:rPr lang="en-US" dirty="0">
                <a:cs typeface="Times New Roman" panose="02020603050405020304" pitchFamily="18" charset="0"/>
              </a:rPr>
              <a:t>(x))</a:t>
            </a:r>
            <a:endParaRPr lang="en-US" dirty="0"/>
          </a:p>
          <a:p>
            <a:r>
              <a:rPr lang="en-US" dirty="0">
                <a:cs typeface="Times New Roman" panose="02020603050405020304" pitchFamily="18" charset="0"/>
              </a:rPr>
              <a:t>H6: </a:t>
            </a:r>
            <a:r>
              <a:rPr lang="en-US" dirty="0"/>
              <a:t>∀x (</a:t>
            </a:r>
            <a:r>
              <a:rPr lang="en-US" dirty="0" err="1">
                <a:cs typeface="Times New Roman" panose="02020603050405020304" pitchFamily="18" charset="0"/>
              </a:rPr>
              <a:t>wd</a:t>
            </a:r>
            <a:r>
              <a:rPr lang="en-US" dirty="0">
                <a:cs typeface="Times New Roman" panose="02020603050405020304" pitchFamily="18" charset="0"/>
              </a:rPr>
              <a:t>(x) →  ̚ lv(Scrooge, x))</a:t>
            </a:r>
          </a:p>
          <a:p>
            <a:r>
              <a:rPr lang="en-US" dirty="0">
                <a:cs typeface="Times New Roman" panose="02020603050405020304" pitchFamily="18" charset="0"/>
              </a:rPr>
              <a:t>C:  ̚ </a:t>
            </a:r>
            <a:r>
              <a:rPr lang="en-US" dirty="0" err="1">
                <a:cs typeface="Times New Roman" panose="02020603050405020304" pitchFamily="18" charset="0"/>
              </a:rPr>
              <a:t>ch</a:t>
            </a:r>
            <a:r>
              <a:rPr lang="en-US" dirty="0">
                <a:cs typeface="Times New Roman" panose="02020603050405020304" pitchFamily="18" charset="0"/>
              </a:rPr>
              <a:t>(Scrooge)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3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547"/>
          </a:xfrm>
        </p:spPr>
        <p:txBody>
          <a:bodyPr>
            <a:normAutofit/>
          </a:bodyPr>
          <a:lstStyle/>
          <a:p>
            <a:r>
              <a:rPr lang="en-US" dirty="0"/>
              <a:t>4. Building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Nu este disponibilă nicio descrier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560" y="-4834752"/>
            <a:ext cx="6956236" cy="1111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 este disponibilă nicio descrie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42" y="-535866"/>
            <a:ext cx="6210116" cy="71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24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457200" lvl="1" indent="0" algn="ctr">
              <a:buNone/>
            </a:pPr>
            <a:r>
              <a:rPr lang="en-US" sz="6000" dirty="0"/>
              <a:t>We have obtained a closed semantic tableaux, so based on the hypotheses, the conclusion is TRUE!</a:t>
            </a:r>
          </a:p>
        </p:txBody>
      </p:sp>
    </p:spTree>
    <p:extLst>
      <p:ext uri="{BB962C8B-B14F-4D97-AF65-F5344CB8AC3E}">
        <p14:creationId xmlns:p14="http://schemas.microsoft.com/office/powerpoint/2010/main" val="157729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403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the following set of hypotheses {H1, H2, H3, H4, H5, H6} and check the validity of the conclusion (C) based on the validity of the hypotheses H1, H2, H3, H4, H5, H6. Apply the semantic tableaux method.</a:t>
            </a:r>
          </a:p>
          <a:p>
            <a:r>
              <a:rPr lang="en-US" dirty="0"/>
              <a:t>H1: Every child loves Santa.</a:t>
            </a:r>
          </a:p>
          <a:p>
            <a:r>
              <a:rPr lang="en-US" dirty="0"/>
              <a:t>H2: Everyone who loves Santa loves any reindeer.</a:t>
            </a:r>
          </a:p>
          <a:p>
            <a:r>
              <a:rPr lang="en-US" dirty="0"/>
              <a:t>H3: Rudolph is a reindeer, and Rudolph has a red nose.</a:t>
            </a:r>
          </a:p>
          <a:p>
            <a:r>
              <a:rPr lang="en-US" dirty="0"/>
              <a:t>H4: Anything which has a red nose is weird or is a clown.</a:t>
            </a:r>
          </a:p>
          <a:p>
            <a:r>
              <a:rPr lang="en-US" dirty="0"/>
              <a:t>H5: No reindeer is a clown.</a:t>
            </a:r>
          </a:p>
          <a:p>
            <a:r>
              <a:rPr lang="en-US" dirty="0"/>
              <a:t>H6: Scrooge does not love anything which is weird.</a:t>
            </a:r>
          </a:p>
          <a:p>
            <a:r>
              <a:rPr lang="en-US" dirty="0"/>
              <a:t>C: Scrooge is not a child.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8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08810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Decomposition rules for propositional formulas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4" y="2003306"/>
            <a:ext cx="7263685" cy="459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0996"/>
            <a:ext cx="7818037" cy="48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9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Construction of a semantic tableaux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2" y="2150453"/>
            <a:ext cx="7034633" cy="38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7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theorems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82" y="1493253"/>
            <a:ext cx="9238514" cy="48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0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9038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We transform the hypotheses and the conclusion into predicate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Constants: Santa, Rudolph, Scrooge</a:t>
            </a:r>
          </a:p>
          <a:p>
            <a:r>
              <a:rPr lang="en-US" dirty="0"/>
              <a:t>Domain: D (the universe of living things)</a:t>
            </a:r>
          </a:p>
          <a:p>
            <a:r>
              <a:rPr lang="en-US" dirty="0"/>
              <a:t>Predicate symbols:</a:t>
            </a:r>
          </a:p>
          <a:p>
            <a:pPr lvl="1"/>
            <a:r>
              <a:rPr lang="en-US" dirty="0"/>
              <a:t>Unary: </a:t>
            </a:r>
            <a:r>
              <a:rPr lang="en-US" dirty="0" err="1"/>
              <a:t>ch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wd</a:t>
            </a:r>
            <a:r>
              <a:rPr lang="en-US" dirty="0"/>
              <a:t>, </a:t>
            </a:r>
            <a:r>
              <a:rPr lang="en-US" dirty="0" err="1"/>
              <a:t>cn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Binary: lv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990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66144C-D452-4A7D-BF3C-E12A01823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0F1E6D-15AC-448A-A393-5CFB9EBBF0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E73E27-0D04-4BEA-BAF6-EF5EFF2CB91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334</TotalTime>
  <Words>439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Badge</vt:lpstr>
      <vt:lpstr>Computational logic homework</vt:lpstr>
      <vt:lpstr>Exercise 8</vt:lpstr>
      <vt:lpstr>Theory</vt:lpstr>
      <vt:lpstr>1. Decomposition rules for propositional formulas</vt:lpstr>
      <vt:lpstr>PowerPoint Presentation</vt:lpstr>
      <vt:lpstr>2. Construction of a semantic tableaux</vt:lpstr>
      <vt:lpstr>3. theorems</vt:lpstr>
      <vt:lpstr>Solution</vt:lpstr>
      <vt:lpstr>1. We transform the hypotheses and the conclusion into predicate formulas</vt:lpstr>
      <vt:lpstr>2. Defining the predicate formulas</vt:lpstr>
      <vt:lpstr>3. Transforming the hypotheses</vt:lpstr>
      <vt:lpstr>4. Building the tree</vt:lpstr>
      <vt:lpstr>5. 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logic homework</dc:title>
  <dc:creator>Andrei Cibotariu</dc:creator>
  <cp:lastModifiedBy>Andrei Cibotariu</cp:lastModifiedBy>
  <cp:revision>50</cp:revision>
  <dcterms:created xsi:type="dcterms:W3CDTF">2021-11-04T14:22:05Z</dcterms:created>
  <dcterms:modified xsi:type="dcterms:W3CDTF">2022-02-14T14:08:07Z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