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FF9933"/>
    <a:srgbClr val="344529"/>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autology_(logic)#Definition_and_examples" TargetMode="External"/><Relationship Id="rId2" Type="http://schemas.openxmlformats.org/officeDocument/2006/relationships/hyperlink" Target="https://en.wikipedia.org/wiki/Clause_(logic)#Empty_clau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Resolution proposition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Homework - Exercise 1.1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83BA-D63A-489B-8B84-F84E45E163EB}"/>
              </a:ext>
            </a:extLst>
          </p:cNvPr>
          <p:cNvSpPr>
            <a:spLocks noGrp="1"/>
          </p:cNvSpPr>
          <p:nvPr>
            <p:ph type="title"/>
          </p:nvPr>
        </p:nvSpPr>
        <p:spPr/>
        <p:txBody>
          <a:bodyPr/>
          <a:lstStyle/>
          <a:p>
            <a:r>
              <a:rPr lang="en-US" u="sng" dirty="0"/>
              <a:t>Problem statement</a:t>
            </a:r>
          </a:p>
        </p:txBody>
      </p:sp>
      <p:sp>
        <p:nvSpPr>
          <p:cNvPr id="3" name="Content Placeholder 2">
            <a:extLst>
              <a:ext uri="{FF2B5EF4-FFF2-40B4-BE49-F238E27FC236}">
                <a16:creationId xmlns:a16="http://schemas.microsoft.com/office/drawing/2014/main" id="{539196BF-E008-4179-9751-79C45F4FCB29}"/>
              </a:ext>
            </a:extLst>
          </p:cNvPr>
          <p:cNvSpPr>
            <a:spLocks noGrp="1"/>
          </p:cNvSpPr>
          <p:nvPr>
            <p:ph idx="1"/>
          </p:nvPr>
        </p:nvSpPr>
        <p:spPr>
          <a:xfrm>
            <a:off x="1359763" y="2094242"/>
            <a:ext cx="10058400" cy="3849624"/>
          </a:xfrm>
        </p:spPr>
        <p:txBody>
          <a:bodyPr/>
          <a:lstStyle/>
          <a:p>
            <a:pPr algn="l"/>
            <a:r>
              <a:rPr lang="en-US" sz="2800" b="1" i="0" dirty="0">
                <a:solidFill>
                  <a:srgbClr val="000000"/>
                </a:solidFill>
                <a:effectLst/>
                <a:latin typeface="Times New Roman" panose="02020603050405020304" pitchFamily="18" charset="0"/>
              </a:rPr>
              <a:t>Exercise 1</a:t>
            </a:r>
          </a:p>
          <a:p>
            <a:pPr marL="0" indent="0" algn="l">
              <a:buNone/>
            </a:pPr>
            <a:r>
              <a:rPr lang="en-US" sz="2000" b="0" i="0" dirty="0">
                <a:solidFill>
                  <a:srgbClr val="000000"/>
                </a:solidFill>
                <a:effectLst/>
                <a:latin typeface="Times New Roman" panose="02020603050405020304" pitchFamily="18" charset="0"/>
              </a:rPr>
              <a:t>Using general resolution prove that the following formulas are theorems.</a:t>
            </a:r>
          </a:p>
          <a:p>
            <a:pPr marL="0" indent="0" algn="l">
              <a:buNone/>
            </a:pPr>
            <a:endParaRPr lang="en-US" sz="2000" b="0" i="0" dirty="0">
              <a:solidFill>
                <a:srgbClr val="000000"/>
              </a:solidFill>
              <a:effectLst/>
              <a:latin typeface="Times New Roman" panose="02020603050405020304" pitchFamily="18" charset="0"/>
            </a:endParaRPr>
          </a:p>
          <a:p>
            <a:pPr marL="0" indent="0">
              <a:buNone/>
            </a:pPr>
            <a:endParaRPr lang="en-US" dirty="0"/>
          </a:p>
          <a:p>
            <a:pPr marL="0" indent="0">
              <a:buNone/>
            </a:pPr>
            <a:r>
              <a:rPr lang="en-US" sz="2800" dirty="0"/>
              <a:t>1.</a:t>
            </a:r>
          </a:p>
        </p:txBody>
      </p:sp>
      <p:pic>
        <p:nvPicPr>
          <p:cNvPr id="5" name="Picture 4">
            <a:extLst>
              <a:ext uri="{FF2B5EF4-FFF2-40B4-BE49-F238E27FC236}">
                <a16:creationId xmlns:a16="http://schemas.microsoft.com/office/drawing/2014/main" id="{949EFA4B-98D9-4BC0-AC42-AB0AD249A0A2}"/>
              </a:ext>
            </a:extLst>
          </p:cNvPr>
          <p:cNvPicPr>
            <a:picLocks noChangeAspect="1"/>
          </p:cNvPicPr>
          <p:nvPr/>
        </p:nvPicPr>
        <p:blipFill>
          <a:blip r:embed="rId2"/>
          <a:stretch>
            <a:fillRect/>
          </a:stretch>
        </p:blipFill>
        <p:spPr>
          <a:xfrm>
            <a:off x="2005240" y="3858613"/>
            <a:ext cx="6171094" cy="568814"/>
          </a:xfrm>
          <a:prstGeom prst="rect">
            <a:avLst/>
          </a:prstGeom>
        </p:spPr>
      </p:pic>
    </p:spTree>
    <p:extLst>
      <p:ext uri="{BB962C8B-B14F-4D97-AF65-F5344CB8AC3E}">
        <p14:creationId xmlns:p14="http://schemas.microsoft.com/office/powerpoint/2010/main" val="272665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B31B-8E8B-4195-8CCB-7E1940B0E4A2}"/>
              </a:ext>
            </a:extLst>
          </p:cNvPr>
          <p:cNvSpPr>
            <a:spLocks noGrp="1"/>
          </p:cNvSpPr>
          <p:nvPr>
            <p:ph type="title"/>
          </p:nvPr>
        </p:nvSpPr>
        <p:spPr/>
        <p:txBody>
          <a:bodyPr/>
          <a:lstStyle/>
          <a:p>
            <a:r>
              <a:rPr lang="en-US" u="sng" dirty="0"/>
              <a:t>Chapters</a:t>
            </a:r>
          </a:p>
        </p:txBody>
      </p:sp>
      <p:sp>
        <p:nvSpPr>
          <p:cNvPr id="4" name="Oval 3">
            <a:extLst>
              <a:ext uri="{FF2B5EF4-FFF2-40B4-BE49-F238E27FC236}">
                <a16:creationId xmlns:a16="http://schemas.microsoft.com/office/drawing/2014/main" id="{E66EC8C9-24BA-4066-84BF-B02EAF450163}"/>
              </a:ext>
            </a:extLst>
          </p:cNvPr>
          <p:cNvSpPr/>
          <p:nvPr/>
        </p:nvSpPr>
        <p:spPr>
          <a:xfrm>
            <a:off x="1757779" y="2725445"/>
            <a:ext cx="2112885" cy="2006353"/>
          </a:xfrm>
          <a:prstGeom prst="ellipse">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t>Theory</a:t>
            </a:r>
          </a:p>
        </p:txBody>
      </p:sp>
      <p:sp>
        <p:nvSpPr>
          <p:cNvPr id="8" name="Oval 7">
            <a:extLst>
              <a:ext uri="{FF2B5EF4-FFF2-40B4-BE49-F238E27FC236}">
                <a16:creationId xmlns:a16="http://schemas.microsoft.com/office/drawing/2014/main" id="{3EED43DF-302C-440B-A896-F6CC6F701619}"/>
              </a:ext>
            </a:extLst>
          </p:cNvPr>
          <p:cNvSpPr/>
          <p:nvPr/>
        </p:nvSpPr>
        <p:spPr>
          <a:xfrm>
            <a:off x="7285607" y="2725444"/>
            <a:ext cx="2112885" cy="2006353"/>
          </a:xfrm>
          <a:prstGeom prst="ellipse">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Conclusion</a:t>
            </a:r>
          </a:p>
        </p:txBody>
      </p:sp>
      <p:sp>
        <p:nvSpPr>
          <p:cNvPr id="9" name="Oval 8">
            <a:extLst>
              <a:ext uri="{FF2B5EF4-FFF2-40B4-BE49-F238E27FC236}">
                <a16:creationId xmlns:a16="http://schemas.microsoft.com/office/drawing/2014/main" id="{62AAE4A7-C282-4273-89C1-065CB9BEB188}"/>
              </a:ext>
            </a:extLst>
          </p:cNvPr>
          <p:cNvSpPr/>
          <p:nvPr/>
        </p:nvSpPr>
        <p:spPr>
          <a:xfrm>
            <a:off x="4521693" y="2725444"/>
            <a:ext cx="2112885" cy="2006353"/>
          </a:xfrm>
          <a:prstGeom prst="ellipse">
            <a:avLst/>
          </a:prstGeom>
          <a:solidFill>
            <a:schemeClr val="accent2">
              <a:lumMod val="60000"/>
              <a:lumOff val="40000"/>
            </a:schemeClr>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ln w="22225">
                  <a:solidFill>
                    <a:schemeClr val="accent2"/>
                  </a:solidFill>
                  <a:prstDash val="solid"/>
                </a:ln>
                <a:solidFill>
                  <a:schemeClr val="accent2">
                    <a:lumMod val="40000"/>
                    <a:lumOff val="60000"/>
                  </a:schemeClr>
                </a:solidFill>
              </a:rPr>
              <a:t>Solution</a:t>
            </a:r>
          </a:p>
        </p:txBody>
      </p:sp>
    </p:spTree>
    <p:extLst>
      <p:ext uri="{BB962C8B-B14F-4D97-AF65-F5344CB8AC3E}">
        <p14:creationId xmlns:p14="http://schemas.microsoft.com/office/powerpoint/2010/main" val="330033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BF8F-0352-4885-BD3E-1D6B28134897}"/>
              </a:ext>
            </a:extLst>
          </p:cNvPr>
          <p:cNvSpPr>
            <a:spLocks noGrp="1"/>
          </p:cNvSpPr>
          <p:nvPr>
            <p:ph type="title"/>
          </p:nvPr>
        </p:nvSpPr>
        <p:spPr/>
        <p:txBody>
          <a:bodyPr/>
          <a:lstStyle/>
          <a:p>
            <a:r>
              <a:rPr lang="en-US" u="sng" dirty="0"/>
              <a:t>Theory aspects</a:t>
            </a:r>
          </a:p>
        </p:txBody>
      </p:sp>
      <p:pic>
        <p:nvPicPr>
          <p:cNvPr id="4" name="Picture 2">
            <a:extLst>
              <a:ext uri="{FF2B5EF4-FFF2-40B4-BE49-F238E27FC236}">
                <a16:creationId xmlns:a16="http://schemas.microsoft.com/office/drawing/2014/main" id="{FB43ABA8-AC86-4F85-BB4B-AF52AB208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4970" y="2014194"/>
            <a:ext cx="7340353" cy="3889655"/>
          </a:xfrm>
          <a:noFill/>
        </p:spPr>
      </p:pic>
    </p:spTree>
    <p:extLst>
      <p:ext uri="{BB962C8B-B14F-4D97-AF65-F5344CB8AC3E}">
        <p14:creationId xmlns:p14="http://schemas.microsoft.com/office/powerpoint/2010/main" val="309151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E9F7-AF70-48B8-8F70-C5A3E72ED0C1}"/>
              </a:ext>
            </a:extLst>
          </p:cNvPr>
          <p:cNvSpPr>
            <a:spLocks noGrp="1"/>
          </p:cNvSpPr>
          <p:nvPr>
            <p:ph type="title"/>
          </p:nvPr>
        </p:nvSpPr>
        <p:spPr/>
        <p:txBody>
          <a:bodyPr/>
          <a:lstStyle/>
          <a:p>
            <a:r>
              <a:rPr lang="en-US" u="sng" dirty="0"/>
              <a:t>Solution</a:t>
            </a:r>
          </a:p>
        </p:txBody>
      </p:sp>
      <p:sp>
        <p:nvSpPr>
          <p:cNvPr id="3" name="Content Placeholder 2">
            <a:extLst>
              <a:ext uri="{FF2B5EF4-FFF2-40B4-BE49-F238E27FC236}">
                <a16:creationId xmlns:a16="http://schemas.microsoft.com/office/drawing/2014/main" id="{7319648A-1B16-4BB7-99AA-1BC83BB55BA7}"/>
              </a:ext>
            </a:extLst>
          </p:cNvPr>
          <p:cNvSpPr>
            <a:spLocks noGrp="1"/>
          </p:cNvSpPr>
          <p:nvPr>
            <p:ph idx="1"/>
          </p:nvPr>
        </p:nvSpPr>
        <p:spPr>
          <a:xfrm>
            <a:off x="1066800" y="1703624"/>
            <a:ext cx="10058400" cy="4394795"/>
          </a:xfrm>
        </p:spPr>
        <p:txBody>
          <a:bodyPr>
            <a:normAutofit/>
          </a:bodyPr>
          <a:lstStyle/>
          <a:p>
            <a:r>
              <a:rPr lang="en-US" dirty="0"/>
              <a:t>We compute </a:t>
            </a:r>
            <a:r>
              <a:rPr lang="en-US" sz="1600" b="0" i="0" dirty="0">
                <a:effectLst/>
                <a:latin typeface="Calibri" panose="020F0502020204030204" pitchFamily="34" charset="0"/>
                <a:cs typeface="Calibri" panose="020F0502020204030204" pitchFamily="34" charset="0"/>
              </a:rPr>
              <a:t>¬ </a:t>
            </a:r>
            <a:r>
              <a:rPr lang="en-US" sz="1600" dirty="0">
                <a:latin typeface="Calibri" panose="020F0502020204030204" pitchFamily="34" charset="0"/>
              </a:rPr>
              <a:t>U </a:t>
            </a:r>
            <a:r>
              <a:rPr lang="en-US" dirty="0"/>
              <a:t>(refutation method) in CNF</a:t>
            </a:r>
            <a:endParaRPr lang="en-US" b="0" i="0" u="none" strike="noStrike" dirty="0">
              <a:solidFill>
                <a:srgbClr val="ED7D31"/>
              </a:solidFill>
              <a:effectLst/>
            </a:endParaRPr>
          </a:p>
          <a:p>
            <a:pPr marL="0" indent="0">
              <a:buNone/>
            </a:pPr>
            <a:r>
              <a:rPr lang="en-US" sz="2000" b="0" i="0"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rPr>
              <a:t>U = </a:t>
            </a:r>
            <a:r>
              <a:rPr lang="en-US" sz="2000" b="0" i="0" dirty="0">
                <a:effectLst/>
                <a:latin typeface="Calibri" panose="020F0502020204030204" pitchFamily="34" charset="0"/>
                <a:cs typeface="Calibri" panose="020F0502020204030204" pitchFamily="34" charset="0"/>
              </a:rPr>
              <a:t>¬[</a:t>
            </a:r>
            <a:r>
              <a:rPr lang="en-US" sz="2000" dirty="0">
                <a:latin typeface="Calibri" panose="020F0502020204030204" pitchFamily="34" charset="0"/>
              </a:rPr>
              <a:t>(A </a:t>
            </a:r>
            <a:r>
              <a:rPr lang="en-US" sz="2000" i="0" dirty="0">
                <a:solidFill>
                  <a:srgbClr val="202124"/>
                </a:solidFill>
                <a:effectLst/>
                <a:latin typeface="Calibri" panose="020F0502020204030204" pitchFamily="34" charset="0"/>
                <a:cs typeface="Calibri" panose="020F0502020204030204" pitchFamily="34" charset="0"/>
              </a:rPr>
              <a:t>→ B </a:t>
            </a:r>
            <a:r>
              <a:rPr lang="en-US" sz="2000" b="0" i="0" dirty="0">
                <a:effectLst/>
                <a:latin typeface="Calibri" panose="020F0502020204030204" pitchFamily="34" charset="0"/>
                <a:cs typeface="Calibri" panose="020F0502020204030204" pitchFamily="34" charset="0"/>
              </a:rPr>
              <a:t>∧ C) </a:t>
            </a:r>
            <a:r>
              <a:rPr lang="en-US" sz="2000" i="0" dirty="0">
                <a:effectLst/>
                <a:latin typeface="Calibri" panose="020F0502020204030204" pitchFamily="34" charset="0"/>
                <a:cs typeface="Calibri" panose="020F0502020204030204" pitchFamily="34" charset="0"/>
              </a:rPr>
              <a:t>→ (A </a:t>
            </a:r>
            <a:r>
              <a:rPr lang="en-US" sz="2000" i="0" dirty="0">
                <a:solidFill>
                  <a:srgbClr val="202124"/>
                </a:solidFill>
                <a:effectLst/>
                <a:latin typeface="Calibri" panose="020F0502020204030204" pitchFamily="34" charset="0"/>
                <a:cs typeface="Calibri" panose="020F0502020204030204" pitchFamily="34" charset="0"/>
              </a:rPr>
              <a:t>→ B) </a:t>
            </a:r>
            <a:r>
              <a:rPr lang="en-US" sz="2000" b="0" i="0" dirty="0">
                <a:effectLst/>
                <a:latin typeface="Calibri" panose="020F0502020204030204" pitchFamily="34" charset="0"/>
                <a:cs typeface="Calibri" panose="020F0502020204030204" pitchFamily="34" charset="0"/>
              </a:rPr>
              <a:t>∧ (A </a:t>
            </a:r>
            <a:r>
              <a:rPr lang="en-US" sz="2000" i="0" dirty="0">
                <a:solidFill>
                  <a:srgbClr val="202124"/>
                </a:solidFill>
                <a:effectLst/>
                <a:latin typeface="Calibri" panose="020F0502020204030204" pitchFamily="34" charset="0"/>
                <a:cs typeface="Calibri" panose="020F0502020204030204" pitchFamily="34" charset="0"/>
              </a:rPr>
              <a:t>→ C)] </a:t>
            </a:r>
          </a:p>
          <a:p>
            <a:pPr marL="0" indent="0">
              <a:buNone/>
            </a:pPr>
            <a:r>
              <a:rPr lang="en-US" sz="2000" i="0" dirty="0">
                <a:solidFill>
                  <a:srgbClr val="202124"/>
                </a:solidFill>
                <a:effectLst/>
                <a:latin typeface="Calibri" panose="020F0502020204030204" pitchFamily="34" charset="0"/>
                <a:cs typeface="Calibri" panose="020F0502020204030204" pitchFamily="34" charset="0"/>
              </a:rPr>
              <a:t>=</a:t>
            </a:r>
            <a:r>
              <a:rPr lang="en-US" sz="2000" b="0" i="0" dirty="0">
                <a:effectLst/>
                <a:latin typeface="Calibri" panose="020F0502020204030204" pitchFamily="34" charset="0"/>
                <a:cs typeface="Calibri" panose="020F0502020204030204" pitchFamily="34" charset="0"/>
              </a:rPr>
              <a:t> ¬ [¬ (¬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B</a:t>
            </a:r>
            <a:r>
              <a:rPr lang="en-US" sz="2000" b="0" i="0" dirty="0">
                <a:effectLst/>
                <a:latin typeface="Calibri" panose="020F0502020204030204" pitchFamily="34" charset="0"/>
                <a:cs typeface="Calibri" panose="020F0502020204030204" pitchFamily="34" charset="0"/>
              </a:rPr>
              <a:t> ∧ C)</a:t>
            </a:r>
            <a:r>
              <a:rPr lang="en-US" sz="2000" b="0" i="0" dirty="0">
                <a:solidFill>
                  <a:srgbClr val="2B3922"/>
                </a:solidFill>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 (¬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B)</a:t>
            </a:r>
            <a:r>
              <a:rPr lang="en-US" sz="2000" b="0" i="0" dirty="0">
                <a:effectLst/>
                <a:latin typeface="Calibri" panose="020F0502020204030204" pitchFamily="34" charset="0"/>
                <a:cs typeface="Calibri" panose="020F0502020204030204" pitchFamily="34" charset="0"/>
              </a:rPr>
              <a:t> ∧ (¬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C)]</a:t>
            </a:r>
          </a:p>
          <a:p>
            <a:pPr marL="0" indent="0">
              <a:buNone/>
            </a:pPr>
            <a:r>
              <a:rPr lang="en-US" sz="2000" dirty="0">
                <a:solidFill>
                  <a:srgbClr val="2B3922"/>
                </a:solidFill>
                <a:latin typeface="Calibri" panose="020F0502020204030204" pitchFamily="34" charset="0"/>
                <a:cs typeface="Calibri" panose="020F0502020204030204" pitchFamily="34" charset="0"/>
              </a:rPr>
              <a:t>=</a:t>
            </a:r>
            <a:r>
              <a:rPr lang="en-US" sz="2000" b="0" i="0" dirty="0">
                <a:effectLst/>
                <a:latin typeface="Calibri" panose="020F0502020204030204" pitchFamily="34" charset="0"/>
                <a:cs typeface="Calibri" panose="020F0502020204030204" pitchFamily="34" charset="0"/>
              </a:rPr>
              <a:t> (¬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B</a:t>
            </a:r>
            <a:r>
              <a:rPr lang="en-US" sz="2000" b="0" i="0" dirty="0">
                <a:effectLst/>
                <a:latin typeface="Calibri" panose="020F0502020204030204" pitchFamily="34" charset="0"/>
                <a:cs typeface="Calibri" panose="020F0502020204030204" pitchFamily="34" charset="0"/>
              </a:rPr>
              <a:t> ∧ C) ∧ (A ∧ ¬B)</a:t>
            </a:r>
            <a:r>
              <a:rPr lang="en-US" sz="2000" b="0" i="0" dirty="0">
                <a:solidFill>
                  <a:srgbClr val="2B3922"/>
                </a:solidFill>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 (A ∧ ¬C)</a:t>
            </a:r>
            <a:r>
              <a:rPr lang="en-US" sz="2000" b="0" i="0" dirty="0">
                <a:solidFill>
                  <a:srgbClr val="2B3922"/>
                </a:solidFill>
                <a:effectLst/>
                <a:latin typeface="Calibri" panose="020F0502020204030204" pitchFamily="34" charset="0"/>
                <a:cs typeface="Calibri" panose="020F0502020204030204" pitchFamily="34" charset="0"/>
              </a:rPr>
              <a:t> </a:t>
            </a:r>
          </a:p>
          <a:p>
            <a:pPr marL="0" indent="0">
              <a:buNone/>
            </a:pPr>
            <a:r>
              <a:rPr lang="en-US" sz="2000" dirty="0">
                <a:solidFill>
                  <a:srgbClr val="2B3922"/>
                </a:solidFill>
                <a:latin typeface="Calibri" panose="020F0502020204030204" pitchFamily="34" charset="0"/>
                <a:cs typeface="Calibri" panose="020F0502020204030204" pitchFamily="34" charset="0"/>
              </a:rPr>
              <a:t>=</a:t>
            </a:r>
            <a:r>
              <a:rPr lang="en-US" sz="2000" b="0" i="0" dirty="0">
                <a:effectLst/>
                <a:latin typeface="Calibri" panose="020F0502020204030204" pitchFamily="34" charset="0"/>
                <a:cs typeface="Calibri" panose="020F0502020204030204" pitchFamily="34" charset="0"/>
              </a:rPr>
              <a:t> (¬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B</a:t>
            </a:r>
            <a:r>
              <a:rPr lang="en-US" sz="2000" b="0" i="0" dirty="0">
                <a:effectLst/>
                <a:latin typeface="Calibri" panose="020F0502020204030204" pitchFamily="34" charset="0"/>
                <a:cs typeface="Calibri" panose="020F0502020204030204" pitchFamily="34" charset="0"/>
              </a:rPr>
              <a:t> ∧ C) ∧ A ∧ (¬B </a:t>
            </a:r>
            <a:r>
              <a:rPr lang="en-US" sz="2000" b="0" i="0" dirty="0">
                <a:solidFill>
                  <a:srgbClr val="2B3922"/>
                </a:solidFill>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¬C)</a:t>
            </a:r>
          </a:p>
          <a:p>
            <a:pPr marL="0" indent="0">
              <a:buNone/>
            </a:pPr>
            <a:r>
              <a:rPr lang="en-US" sz="2000" dirty="0">
                <a:solidFill>
                  <a:srgbClr val="2B3922"/>
                </a:solidFill>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B</a:t>
            </a:r>
            <a:r>
              <a:rPr lang="en-US" sz="2000" b="0" i="0" dirty="0">
                <a:effectLst/>
                <a:latin typeface="Calibri" panose="020F0502020204030204" pitchFamily="34" charset="0"/>
                <a:cs typeface="Calibri" panose="020F0502020204030204" pitchFamily="34" charset="0"/>
              </a:rPr>
              <a:t> ) ∧ (¬ A</a:t>
            </a:r>
            <a:r>
              <a:rPr lang="en-US" sz="2400" b="0" i="0" dirty="0">
                <a:solidFill>
                  <a:srgbClr val="525960"/>
                </a:solidFill>
                <a:effectLst/>
                <a:latin typeface="MathJax_Main"/>
              </a:rPr>
              <a:t> </a:t>
            </a:r>
            <a:r>
              <a:rPr lang="en-US" sz="2000" b="0" i="0" dirty="0">
                <a:solidFill>
                  <a:srgbClr val="2B3922"/>
                </a:solidFill>
                <a:effectLst/>
                <a:latin typeface="Calibri" panose="020F0502020204030204" pitchFamily="34" charset="0"/>
                <a:cs typeface="Calibri" panose="020F0502020204030204" pitchFamily="34" charset="0"/>
              </a:rPr>
              <a:t>∨ C )</a:t>
            </a:r>
            <a:r>
              <a:rPr lang="en-US" sz="2000" b="0" i="0" dirty="0">
                <a:effectLst/>
                <a:latin typeface="Calibri" panose="020F0502020204030204" pitchFamily="34" charset="0"/>
                <a:cs typeface="Calibri" panose="020F0502020204030204" pitchFamily="34" charset="0"/>
              </a:rPr>
              <a:t> ∧ A ∧ (¬B </a:t>
            </a:r>
            <a:r>
              <a:rPr lang="en-US" sz="2000" b="0" i="0" dirty="0">
                <a:solidFill>
                  <a:srgbClr val="2B3922"/>
                </a:solidFill>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¬C)</a:t>
            </a:r>
          </a:p>
          <a:p>
            <a:r>
              <a:rPr lang="en-US" sz="2000" b="0" i="0" dirty="0">
                <a:effectLst/>
                <a:highlight>
                  <a:srgbClr val="FFFF00"/>
                </a:highlight>
                <a:latin typeface="Calibri" panose="020F0502020204030204" pitchFamily="34" charset="0"/>
                <a:cs typeface="Calibri" panose="020F0502020204030204" pitchFamily="34" charset="0"/>
              </a:rPr>
              <a:t>CNF = (¬ A</a:t>
            </a:r>
            <a:r>
              <a:rPr lang="en-US" sz="2400" b="0" i="0" dirty="0">
                <a:solidFill>
                  <a:srgbClr val="525960"/>
                </a:solidFill>
                <a:effectLst/>
                <a:highlight>
                  <a:srgbClr val="FFFF00"/>
                </a:highlight>
                <a:latin typeface="MathJax_Main"/>
              </a:rPr>
              <a:t> </a:t>
            </a:r>
            <a:r>
              <a:rPr lang="en-US" sz="2000" b="0" i="0" dirty="0">
                <a:solidFill>
                  <a:srgbClr val="2B3922"/>
                </a:solidFill>
                <a:effectLst/>
                <a:highlight>
                  <a:srgbClr val="FFFF00"/>
                </a:highlight>
                <a:latin typeface="Calibri" panose="020F0502020204030204" pitchFamily="34" charset="0"/>
                <a:cs typeface="Calibri" panose="020F0502020204030204" pitchFamily="34" charset="0"/>
              </a:rPr>
              <a:t>∨ B</a:t>
            </a:r>
            <a:r>
              <a:rPr lang="en-US" sz="2000" b="0" i="0" dirty="0">
                <a:effectLst/>
                <a:highlight>
                  <a:srgbClr val="FFFF00"/>
                </a:highlight>
                <a:latin typeface="Calibri" panose="020F0502020204030204" pitchFamily="34" charset="0"/>
                <a:cs typeface="Calibri" panose="020F0502020204030204" pitchFamily="34" charset="0"/>
              </a:rPr>
              <a:t> ) ∧ (¬ A</a:t>
            </a:r>
            <a:r>
              <a:rPr lang="en-US" sz="2400" b="0" i="0" dirty="0">
                <a:solidFill>
                  <a:srgbClr val="525960"/>
                </a:solidFill>
                <a:effectLst/>
                <a:highlight>
                  <a:srgbClr val="FFFF00"/>
                </a:highlight>
                <a:latin typeface="MathJax_Main"/>
              </a:rPr>
              <a:t> </a:t>
            </a:r>
            <a:r>
              <a:rPr lang="en-US" sz="2000" b="0" i="0" dirty="0">
                <a:solidFill>
                  <a:srgbClr val="2B3922"/>
                </a:solidFill>
                <a:effectLst/>
                <a:highlight>
                  <a:srgbClr val="FFFF00"/>
                </a:highlight>
                <a:latin typeface="Calibri" panose="020F0502020204030204" pitchFamily="34" charset="0"/>
                <a:cs typeface="Calibri" panose="020F0502020204030204" pitchFamily="34" charset="0"/>
              </a:rPr>
              <a:t>∨ C )</a:t>
            </a:r>
            <a:r>
              <a:rPr lang="en-US" sz="2000" b="0" i="0" dirty="0">
                <a:effectLst/>
                <a:highlight>
                  <a:srgbClr val="FFFF00"/>
                </a:highlight>
                <a:latin typeface="Calibri" panose="020F0502020204030204" pitchFamily="34" charset="0"/>
                <a:cs typeface="Calibri" panose="020F0502020204030204" pitchFamily="34" charset="0"/>
              </a:rPr>
              <a:t> ∧ A ∧ (¬B </a:t>
            </a:r>
            <a:r>
              <a:rPr lang="en-US" sz="2000" b="0" i="0" dirty="0">
                <a:solidFill>
                  <a:srgbClr val="2B3922"/>
                </a:solidFill>
                <a:effectLst/>
                <a:highlight>
                  <a:srgbClr val="FFFF00"/>
                </a:highlight>
                <a:latin typeface="Calibri" panose="020F0502020204030204" pitchFamily="34" charset="0"/>
                <a:cs typeface="Calibri" panose="020F0502020204030204" pitchFamily="34" charset="0"/>
              </a:rPr>
              <a:t>∨ </a:t>
            </a:r>
            <a:r>
              <a:rPr lang="en-US" sz="2000" b="0" i="0" dirty="0">
                <a:effectLst/>
                <a:highlight>
                  <a:srgbClr val="FFFF00"/>
                </a:highlight>
                <a:latin typeface="Calibri" panose="020F0502020204030204" pitchFamily="34" charset="0"/>
                <a:cs typeface="Calibri" panose="020F0502020204030204" pitchFamily="34" charset="0"/>
              </a:rPr>
              <a:t>¬C)</a:t>
            </a:r>
          </a:p>
          <a:p>
            <a:r>
              <a:rPr lang="en-US" sz="2000" b="0" i="0" dirty="0">
                <a:effectLst/>
                <a:highlight>
                  <a:srgbClr val="FFFF00"/>
                </a:highlight>
                <a:latin typeface="Calibri" panose="020F0502020204030204" pitchFamily="34" charset="0"/>
                <a:cs typeface="Calibri" panose="020F0502020204030204" pitchFamily="34" charset="0"/>
              </a:rPr>
              <a:t>S = {¬ A</a:t>
            </a:r>
            <a:r>
              <a:rPr lang="en-US" sz="2400" b="0" i="0" dirty="0">
                <a:solidFill>
                  <a:srgbClr val="525960"/>
                </a:solidFill>
                <a:effectLst/>
                <a:highlight>
                  <a:srgbClr val="FFFF00"/>
                </a:highlight>
                <a:latin typeface="MathJax_Main"/>
              </a:rPr>
              <a:t> </a:t>
            </a:r>
            <a:r>
              <a:rPr lang="en-US" sz="2000" b="0" i="0" dirty="0">
                <a:solidFill>
                  <a:srgbClr val="2B3922"/>
                </a:solidFill>
                <a:effectLst/>
                <a:highlight>
                  <a:srgbClr val="FFFF00"/>
                </a:highlight>
                <a:latin typeface="Calibri" panose="020F0502020204030204" pitchFamily="34" charset="0"/>
                <a:cs typeface="Calibri" panose="020F0502020204030204" pitchFamily="34" charset="0"/>
              </a:rPr>
              <a:t>∨ B</a:t>
            </a:r>
            <a:r>
              <a:rPr lang="en-US" sz="2000" dirty="0">
                <a:solidFill>
                  <a:srgbClr val="2B3922"/>
                </a:solidFill>
                <a:highlight>
                  <a:srgbClr val="FFFF00"/>
                </a:highlight>
                <a:latin typeface="Calibri" panose="020F0502020204030204" pitchFamily="34" charset="0"/>
                <a:cs typeface="Calibri" panose="020F0502020204030204" pitchFamily="34" charset="0"/>
              </a:rPr>
              <a:t>,</a:t>
            </a:r>
            <a:r>
              <a:rPr lang="en-US" sz="2000" b="0" i="0" dirty="0">
                <a:effectLst/>
                <a:highlight>
                  <a:srgbClr val="FFFF00"/>
                </a:highlight>
                <a:latin typeface="Calibri" panose="020F0502020204030204" pitchFamily="34" charset="0"/>
                <a:cs typeface="Calibri" panose="020F0502020204030204" pitchFamily="34" charset="0"/>
              </a:rPr>
              <a:t>¬ A</a:t>
            </a:r>
            <a:r>
              <a:rPr lang="en-US" sz="2400" b="0" i="0" dirty="0">
                <a:solidFill>
                  <a:srgbClr val="525960"/>
                </a:solidFill>
                <a:effectLst/>
                <a:highlight>
                  <a:srgbClr val="FFFF00"/>
                </a:highlight>
                <a:latin typeface="MathJax_Main"/>
              </a:rPr>
              <a:t> </a:t>
            </a:r>
            <a:r>
              <a:rPr lang="en-US" sz="2000" b="0" i="0" dirty="0">
                <a:solidFill>
                  <a:srgbClr val="2B3922"/>
                </a:solidFill>
                <a:effectLst/>
                <a:highlight>
                  <a:srgbClr val="FFFF00"/>
                </a:highlight>
                <a:latin typeface="Calibri" panose="020F0502020204030204" pitchFamily="34" charset="0"/>
                <a:cs typeface="Calibri" panose="020F0502020204030204" pitchFamily="34" charset="0"/>
              </a:rPr>
              <a:t>∨ C, </a:t>
            </a:r>
            <a:r>
              <a:rPr lang="en-US" sz="2000" b="0" i="0" dirty="0">
                <a:effectLst/>
                <a:highlight>
                  <a:srgbClr val="FFFF00"/>
                </a:highlight>
                <a:latin typeface="Calibri" panose="020F0502020204030204" pitchFamily="34" charset="0"/>
                <a:cs typeface="Calibri" panose="020F0502020204030204" pitchFamily="34" charset="0"/>
              </a:rPr>
              <a:t>A, ¬B </a:t>
            </a:r>
            <a:r>
              <a:rPr lang="en-US" sz="2000" b="0" i="0" dirty="0">
                <a:solidFill>
                  <a:srgbClr val="2B3922"/>
                </a:solidFill>
                <a:effectLst/>
                <a:highlight>
                  <a:srgbClr val="FFFF00"/>
                </a:highlight>
                <a:latin typeface="Calibri" panose="020F0502020204030204" pitchFamily="34" charset="0"/>
                <a:cs typeface="Calibri" panose="020F0502020204030204" pitchFamily="34" charset="0"/>
              </a:rPr>
              <a:t>∨ </a:t>
            </a:r>
            <a:r>
              <a:rPr lang="en-US" sz="2000" b="0" i="0" dirty="0">
                <a:effectLst/>
                <a:highlight>
                  <a:srgbClr val="FFFF00"/>
                </a:highlight>
                <a:latin typeface="Calibri" panose="020F0502020204030204" pitchFamily="34" charset="0"/>
                <a:cs typeface="Calibri" panose="020F0502020204030204" pitchFamily="34" charset="0"/>
              </a:rPr>
              <a:t>¬C}</a:t>
            </a:r>
          </a:p>
          <a:p>
            <a:pPr marL="0" indent="0">
              <a:buNone/>
            </a:pPr>
            <a:endParaRPr lang="en-US" sz="2000" b="0" i="0" dirty="0">
              <a:effectLst/>
              <a:highlight>
                <a:srgbClr val="FFFF00"/>
              </a:highlight>
              <a:latin typeface="Calibri" panose="020F0502020204030204" pitchFamily="34" charset="0"/>
              <a:cs typeface="Calibri" panose="020F0502020204030204" pitchFamily="34" charset="0"/>
            </a:endParaRPr>
          </a:p>
          <a:p>
            <a:pPr marL="0" indent="0">
              <a:buNone/>
            </a:pPr>
            <a:endParaRPr lang="en-US" sz="2000" dirty="0">
              <a:solidFill>
                <a:srgbClr val="2B3922"/>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239BEA2-947C-440D-BEE4-53129B099ECC}"/>
              </a:ext>
            </a:extLst>
          </p:cNvPr>
          <p:cNvPicPr>
            <a:picLocks noChangeAspect="1"/>
          </p:cNvPicPr>
          <p:nvPr/>
        </p:nvPicPr>
        <p:blipFill>
          <a:blip r:embed="rId2"/>
          <a:stretch>
            <a:fillRect/>
          </a:stretch>
        </p:blipFill>
        <p:spPr>
          <a:xfrm>
            <a:off x="3727508" y="759580"/>
            <a:ext cx="6171094" cy="568814"/>
          </a:xfrm>
          <a:prstGeom prst="rect">
            <a:avLst/>
          </a:prstGeom>
        </p:spPr>
      </p:pic>
    </p:spTree>
    <p:extLst>
      <p:ext uri="{BB962C8B-B14F-4D97-AF65-F5344CB8AC3E}">
        <p14:creationId xmlns:p14="http://schemas.microsoft.com/office/powerpoint/2010/main" val="179833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F8748-0CBA-4593-87AF-C8606BE05FFE}"/>
              </a:ext>
            </a:extLst>
          </p:cNvPr>
          <p:cNvSpPr>
            <a:spLocks noGrp="1"/>
          </p:cNvSpPr>
          <p:nvPr>
            <p:ph idx="1"/>
          </p:nvPr>
        </p:nvSpPr>
        <p:spPr>
          <a:xfrm>
            <a:off x="1066800" y="648070"/>
            <a:ext cx="10058400" cy="5304674"/>
          </a:xfrm>
        </p:spPr>
        <p:txBody>
          <a:bodyPr/>
          <a:lstStyle/>
          <a:p>
            <a:r>
              <a:rPr lang="en-US" sz="1400" b="0" i="0" dirty="0">
                <a:solidFill>
                  <a:srgbClr val="525960"/>
                </a:solidFill>
                <a:effectLst/>
                <a:latin typeface="Georgia" panose="02040502050405020303" pitchFamily="18" charset="0"/>
              </a:rPr>
              <a:t>The resolution rule is applied to all possible pairs of clauses that contain complementary literals. After each application of the resolution rule, the resulting sentence is simplified by removing repeated literals.</a:t>
            </a:r>
          </a:p>
          <a:p>
            <a:r>
              <a:rPr lang="en-US" sz="1400" dirty="0">
                <a:highlight>
                  <a:srgbClr val="FFFF00"/>
                </a:highlight>
                <a:latin typeface="Calibri" panose="020F0502020204030204" pitchFamily="34" charset="0"/>
                <a:cs typeface="Calibri" panose="020F0502020204030204" pitchFamily="34" charset="0"/>
              </a:rPr>
              <a:t>C1 =</a:t>
            </a:r>
            <a:r>
              <a:rPr lang="en-US" sz="1400" b="0" i="0" dirty="0">
                <a:effectLst/>
                <a:highlight>
                  <a:srgbClr val="FFFF00"/>
                </a:highlight>
                <a:latin typeface="Calibri" panose="020F0502020204030204" pitchFamily="34" charset="0"/>
                <a:cs typeface="Calibri" panose="020F0502020204030204" pitchFamily="34" charset="0"/>
              </a:rPr>
              <a:t> ¬ A</a:t>
            </a:r>
            <a:r>
              <a:rPr lang="en-US" sz="1600" b="0" i="0" dirty="0">
                <a:solidFill>
                  <a:srgbClr val="525960"/>
                </a:solidFill>
                <a:effectLst/>
                <a:highlight>
                  <a:srgbClr val="FFFF00"/>
                </a:highlight>
                <a:latin typeface="MathJax_Main"/>
              </a:rPr>
              <a:t> </a:t>
            </a:r>
            <a:r>
              <a:rPr lang="en-US" sz="1400" b="0" i="0" dirty="0">
                <a:solidFill>
                  <a:srgbClr val="2B3922"/>
                </a:solidFill>
                <a:effectLst/>
                <a:highlight>
                  <a:srgbClr val="FFFF00"/>
                </a:highlight>
                <a:latin typeface="Calibri" panose="020F0502020204030204" pitchFamily="34" charset="0"/>
                <a:cs typeface="Calibri" panose="020F0502020204030204" pitchFamily="34" charset="0"/>
              </a:rPr>
              <a:t>∨ B, C2 =</a:t>
            </a:r>
            <a:r>
              <a:rPr lang="en-US" sz="1400" b="0" i="0" dirty="0">
                <a:effectLst/>
                <a:highlight>
                  <a:srgbClr val="FFFF00"/>
                </a:highlight>
                <a:latin typeface="Calibri" panose="020F0502020204030204" pitchFamily="34" charset="0"/>
                <a:cs typeface="Calibri" panose="020F0502020204030204" pitchFamily="34" charset="0"/>
              </a:rPr>
              <a:t> ¬ A</a:t>
            </a:r>
            <a:r>
              <a:rPr lang="en-US" sz="1600" b="0" i="0" dirty="0">
                <a:solidFill>
                  <a:srgbClr val="525960"/>
                </a:solidFill>
                <a:effectLst/>
                <a:highlight>
                  <a:srgbClr val="FFFF00"/>
                </a:highlight>
                <a:latin typeface="MathJax_Main"/>
              </a:rPr>
              <a:t> </a:t>
            </a:r>
            <a:r>
              <a:rPr lang="en-US" sz="1400" b="0" i="0" dirty="0">
                <a:solidFill>
                  <a:srgbClr val="2B3922"/>
                </a:solidFill>
                <a:effectLst/>
                <a:highlight>
                  <a:srgbClr val="FFFF00"/>
                </a:highlight>
                <a:latin typeface="Calibri" panose="020F0502020204030204" pitchFamily="34" charset="0"/>
                <a:cs typeface="Calibri" panose="020F0502020204030204" pitchFamily="34" charset="0"/>
              </a:rPr>
              <a:t>∨ C, C3 = A, C4 =</a:t>
            </a:r>
            <a:r>
              <a:rPr lang="en-US" sz="1400" b="0" i="0" dirty="0">
                <a:effectLst/>
                <a:highlight>
                  <a:srgbClr val="FFFF00"/>
                </a:highlight>
                <a:latin typeface="Calibri" panose="020F0502020204030204" pitchFamily="34" charset="0"/>
                <a:cs typeface="Calibri" panose="020F0502020204030204" pitchFamily="34" charset="0"/>
              </a:rPr>
              <a:t> ¬B </a:t>
            </a:r>
            <a:r>
              <a:rPr lang="en-US" sz="1400" b="0" i="0" dirty="0">
                <a:solidFill>
                  <a:srgbClr val="2B3922"/>
                </a:solidFill>
                <a:effectLst/>
                <a:highlight>
                  <a:srgbClr val="FFFF00"/>
                </a:highlight>
                <a:latin typeface="Calibri" panose="020F0502020204030204" pitchFamily="34" charset="0"/>
                <a:cs typeface="Calibri" panose="020F0502020204030204" pitchFamily="34" charset="0"/>
              </a:rPr>
              <a:t>∨ </a:t>
            </a:r>
            <a:r>
              <a:rPr lang="en-US" sz="1400" b="0" i="0" dirty="0">
                <a:effectLst/>
                <a:highlight>
                  <a:srgbClr val="FFFF00"/>
                </a:highlight>
                <a:latin typeface="Calibri" panose="020F0502020204030204" pitchFamily="34" charset="0"/>
                <a:cs typeface="Calibri" panose="020F0502020204030204" pitchFamily="34" charset="0"/>
              </a:rPr>
              <a:t>¬C</a:t>
            </a:r>
            <a:r>
              <a:rPr lang="en-US" sz="1400" b="0" i="0" dirty="0">
                <a:solidFill>
                  <a:srgbClr val="2B3922"/>
                </a:solidFill>
                <a:effectLst/>
                <a:highlight>
                  <a:srgbClr val="FFFF00"/>
                </a:highlight>
                <a:latin typeface="Calibri" panose="020F0502020204030204" pitchFamily="34" charset="0"/>
                <a:cs typeface="Calibri" panose="020F0502020204030204" pitchFamily="34" charset="0"/>
              </a:rPr>
              <a:t> </a:t>
            </a:r>
          </a:p>
          <a:p>
            <a:endParaRPr lang="en-US" sz="1400" b="0" i="0" dirty="0">
              <a:effectLst/>
              <a:highlight>
                <a:srgbClr val="FFFF00"/>
              </a:highlight>
              <a:latin typeface="Calibri" panose="020F0502020204030204" pitchFamily="34" charset="0"/>
              <a:cs typeface="Calibri" panose="020F0502020204030204" pitchFamily="34" charset="0"/>
            </a:endParaRPr>
          </a:p>
          <a:p>
            <a:pPr marL="0" indent="0">
              <a:buNone/>
            </a:pPr>
            <a:endParaRPr lang="en-US" dirty="0"/>
          </a:p>
        </p:txBody>
      </p:sp>
      <p:sp>
        <p:nvSpPr>
          <p:cNvPr id="4" name="Rectangle 3">
            <a:extLst>
              <a:ext uri="{FF2B5EF4-FFF2-40B4-BE49-F238E27FC236}">
                <a16:creationId xmlns:a16="http://schemas.microsoft.com/office/drawing/2014/main" id="{4094B530-22E0-44BC-B40D-19E355C4C232}"/>
              </a:ext>
            </a:extLst>
          </p:cNvPr>
          <p:cNvSpPr/>
          <p:nvPr/>
        </p:nvSpPr>
        <p:spPr>
          <a:xfrm>
            <a:off x="1757780" y="1708951"/>
            <a:ext cx="1171852" cy="563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a:p>
            <a:pPr algn="ctr"/>
            <a:r>
              <a:rPr lang="en-US" sz="1500" dirty="0">
                <a:solidFill>
                  <a:srgbClr val="2B3922"/>
                </a:solidFill>
                <a:latin typeface="Calibri" panose="020F0502020204030204" pitchFamily="34" charset="0"/>
                <a:cs typeface="Calibri" panose="020F0502020204030204" pitchFamily="34" charset="0"/>
              </a:rPr>
              <a:t>C1 =</a:t>
            </a:r>
            <a:r>
              <a:rPr lang="en-US" sz="1500" b="0" i="0" dirty="0">
                <a:solidFill>
                  <a:srgbClr val="2B3922"/>
                </a:solidFill>
                <a:effectLst/>
                <a:latin typeface="Calibri" panose="020F0502020204030204" pitchFamily="34" charset="0"/>
                <a:cs typeface="Calibri" panose="020F0502020204030204" pitchFamily="34" charset="0"/>
              </a:rPr>
              <a:t> ¬ A</a:t>
            </a:r>
            <a:r>
              <a:rPr lang="en-US" sz="1500" b="0" i="0" dirty="0">
                <a:solidFill>
                  <a:srgbClr val="525960"/>
                </a:solidFill>
                <a:effectLst/>
                <a:latin typeface="MathJax_Main"/>
              </a:rPr>
              <a:t> </a:t>
            </a:r>
            <a:r>
              <a:rPr lang="en-US" sz="1500" b="0" i="0" dirty="0">
                <a:solidFill>
                  <a:srgbClr val="2B3922"/>
                </a:solidFill>
                <a:effectLst/>
                <a:latin typeface="Calibri" panose="020F0502020204030204" pitchFamily="34" charset="0"/>
                <a:cs typeface="Calibri" panose="020F0502020204030204" pitchFamily="34" charset="0"/>
              </a:rPr>
              <a:t>∨ B</a:t>
            </a:r>
            <a:endParaRPr lang="en-US" sz="1500" dirty="0"/>
          </a:p>
          <a:p>
            <a:pPr algn="ctr"/>
            <a:endParaRPr lang="en-US" dirty="0"/>
          </a:p>
        </p:txBody>
      </p:sp>
      <p:sp>
        <p:nvSpPr>
          <p:cNvPr id="7" name="Rectangle 6">
            <a:extLst>
              <a:ext uri="{FF2B5EF4-FFF2-40B4-BE49-F238E27FC236}">
                <a16:creationId xmlns:a16="http://schemas.microsoft.com/office/drawing/2014/main" id="{6E85B84A-02B5-498F-A179-60BA5F1EB6A2}"/>
              </a:ext>
            </a:extLst>
          </p:cNvPr>
          <p:cNvSpPr/>
          <p:nvPr/>
        </p:nvSpPr>
        <p:spPr>
          <a:xfrm>
            <a:off x="3550330" y="1704512"/>
            <a:ext cx="1171852" cy="5592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solidFill>
                  <a:srgbClr val="2B3922"/>
                </a:solidFill>
                <a:latin typeface="Calibri" panose="020F0502020204030204" pitchFamily="34" charset="0"/>
                <a:cs typeface="Calibri" panose="020F0502020204030204" pitchFamily="34" charset="0"/>
              </a:rPr>
              <a:t>C3 =</a:t>
            </a:r>
            <a:r>
              <a:rPr lang="en-US" sz="1800" b="0" i="0" dirty="0">
                <a:solidFill>
                  <a:srgbClr val="2B3922"/>
                </a:solidFill>
                <a:effectLst/>
                <a:latin typeface="Calibri" panose="020F0502020204030204" pitchFamily="34" charset="0"/>
                <a:cs typeface="Calibri" panose="020F0502020204030204" pitchFamily="34" charset="0"/>
              </a:rPr>
              <a:t> A</a:t>
            </a:r>
            <a:endParaRPr lang="en-US" dirty="0"/>
          </a:p>
        </p:txBody>
      </p:sp>
      <p:sp>
        <p:nvSpPr>
          <p:cNvPr id="8" name="Rectangle 7">
            <a:extLst>
              <a:ext uri="{FF2B5EF4-FFF2-40B4-BE49-F238E27FC236}">
                <a16:creationId xmlns:a16="http://schemas.microsoft.com/office/drawing/2014/main" id="{1531AE32-4B7C-4108-A31F-95818868613C}"/>
              </a:ext>
            </a:extLst>
          </p:cNvPr>
          <p:cNvSpPr/>
          <p:nvPr/>
        </p:nvSpPr>
        <p:spPr>
          <a:xfrm>
            <a:off x="8125658" y="1713389"/>
            <a:ext cx="1171852" cy="5592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500" b="0" i="0" dirty="0">
              <a:solidFill>
                <a:srgbClr val="2B3922"/>
              </a:solidFill>
              <a:effectLst/>
              <a:latin typeface="Calibri" panose="020F0502020204030204" pitchFamily="34" charset="0"/>
              <a:cs typeface="Calibri" panose="020F0502020204030204" pitchFamily="34" charset="0"/>
            </a:endParaRPr>
          </a:p>
          <a:p>
            <a:pPr algn="ctr"/>
            <a:r>
              <a:rPr lang="en-US" sz="1500" b="0" i="0" dirty="0">
                <a:solidFill>
                  <a:srgbClr val="2B3922"/>
                </a:solidFill>
                <a:effectLst/>
                <a:latin typeface="Calibri" panose="020F0502020204030204" pitchFamily="34" charset="0"/>
                <a:cs typeface="Calibri" panose="020F0502020204030204" pitchFamily="34" charset="0"/>
              </a:rPr>
              <a:t>C4 =</a:t>
            </a:r>
            <a:r>
              <a:rPr lang="en-US" sz="1500" b="0" i="0" dirty="0">
                <a:effectLst/>
                <a:latin typeface="Calibri" panose="020F0502020204030204" pitchFamily="34" charset="0"/>
                <a:cs typeface="Calibri" panose="020F0502020204030204" pitchFamily="34" charset="0"/>
              </a:rPr>
              <a:t> </a:t>
            </a:r>
            <a:r>
              <a:rPr lang="en-US" sz="1500" b="0" i="0" dirty="0">
                <a:solidFill>
                  <a:srgbClr val="2B3922"/>
                </a:solidFill>
                <a:effectLst/>
                <a:latin typeface="Calibri" panose="020F0502020204030204" pitchFamily="34" charset="0"/>
                <a:cs typeface="Calibri" panose="020F0502020204030204" pitchFamily="34" charset="0"/>
              </a:rPr>
              <a:t>¬B ∨ ¬C</a:t>
            </a:r>
            <a:endParaRPr lang="en-US" sz="1500" dirty="0">
              <a:solidFill>
                <a:srgbClr val="2B3922"/>
              </a:solidFill>
            </a:endParaRPr>
          </a:p>
          <a:p>
            <a:pPr algn="ctr"/>
            <a:endParaRPr lang="en-US" dirty="0"/>
          </a:p>
        </p:txBody>
      </p:sp>
      <p:sp>
        <p:nvSpPr>
          <p:cNvPr id="9" name="Rectangle 8">
            <a:extLst>
              <a:ext uri="{FF2B5EF4-FFF2-40B4-BE49-F238E27FC236}">
                <a16:creationId xmlns:a16="http://schemas.microsoft.com/office/drawing/2014/main" id="{7C10B769-8CA7-45A1-8324-BE5DBE490D95}"/>
              </a:ext>
            </a:extLst>
          </p:cNvPr>
          <p:cNvSpPr/>
          <p:nvPr/>
        </p:nvSpPr>
        <p:spPr>
          <a:xfrm>
            <a:off x="6297968" y="1704511"/>
            <a:ext cx="1171852" cy="5592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500" dirty="0">
              <a:solidFill>
                <a:srgbClr val="2B3922"/>
              </a:solidFill>
              <a:latin typeface="Calibri" panose="020F0502020204030204" pitchFamily="34" charset="0"/>
              <a:cs typeface="Calibri" panose="020F0502020204030204" pitchFamily="34" charset="0"/>
            </a:endParaRPr>
          </a:p>
          <a:p>
            <a:pPr algn="ctr"/>
            <a:r>
              <a:rPr lang="en-US" sz="1500" dirty="0">
                <a:solidFill>
                  <a:srgbClr val="2B3922"/>
                </a:solidFill>
                <a:latin typeface="Calibri" panose="020F0502020204030204" pitchFamily="34" charset="0"/>
                <a:cs typeface="Calibri" panose="020F0502020204030204" pitchFamily="34" charset="0"/>
              </a:rPr>
              <a:t>C2 =</a:t>
            </a:r>
            <a:r>
              <a:rPr lang="en-US" dirty="0">
                <a:solidFill>
                  <a:srgbClr val="2B3922"/>
                </a:solidFill>
              </a:rPr>
              <a:t> </a:t>
            </a:r>
            <a:r>
              <a:rPr lang="en-US" sz="1500" b="0" i="0" dirty="0">
                <a:solidFill>
                  <a:srgbClr val="2B3922"/>
                </a:solidFill>
                <a:effectLst/>
                <a:latin typeface="Calibri" panose="020F0502020204030204" pitchFamily="34" charset="0"/>
                <a:cs typeface="Calibri" panose="020F0502020204030204" pitchFamily="34" charset="0"/>
              </a:rPr>
              <a:t>¬ A</a:t>
            </a:r>
            <a:r>
              <a:rPr lang="en-US" sz="1500" b="0" i="0" dirty="0">
                <a:solidFill>
                  <a:srgbClr val="525960"/>
                </a:solidFill>
                <a:effectLst/>
                <a:latin typeface="MathJax_Main"/>
              </a:rPr>
              <a:t> </a:t>
            </a:r>
            <a:r>
              <a:rPr lang="en-US" sz="1500" b="0" i="0" dirty="0">
                <a:solidFill>
                  <a:srgbClr val="2B3922"/>
                </a:solidFill>
                <a:effectLst/>
                <a:latin typeface="Calibri" panose="020F0502020204030204" pitchFamily="34" charset="0"/>
                <a:cs typeface="Calibri" panose="020F0502020204030204" pitchFamily="34" charset="0"/>
              </a:rPr>
              <a:t>∨ C</a:t>
            </a:r>
            <a:endParaRPr lang="en-US" sz="1500" dirty="0"/>
          </a:p>
          <a:p>
            <a:pPr algn="ctr"/>
            <a:endParaRPr lang="en-US" dirty="0">
              <a:solidFill>
                <a:srgbClr val="2B3922"/>
              </a:solidFill>
            </a:endParaRPr>
          </a:p>
        </p:txBody>
      </p:sp>
      <p:cxnSp>
        <p:nvCxnSpPr>
          <p:cNvPr id="15" name="Straight Connector 14">
            <a:extLst>
              <a:ext uri="{FF2B5EF4-FFF2-40B4-BE49-F238E27FC236}">
                <a16:creationId xmlns:a16="http://schemas.microsoft.com/office/drawing/2014/main" id="{74B179CF-A63C-4CA1-BD04-84A690A2DBC4}"/>
              </a:ext>
            </a:extLst>
          </p:cNvPr>
          <p:cNvCxnSpPr>
            <a:stCxn id="4" idx="2"/>
          </p:cNvCxnSpPr>
          <p:nvPr/>
        </p:nvCxnSpPr>
        <p:spPr>
          <a:xfrm>
            <a:off x="2343706" y="2272682"/>
            <a:ext cx="870011" cy="514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089C54-C9C3-4A1F-879E-98A9AEF6FDE3}"/>
              </a:ext>
            </a:extLst>
          </p:cNvPr>
          <p:cNvCxnSpPr>
            <a:stCxn id="7" idx="2"/>
          </p:cNvCxnSpPr>
          <p:nvPr/>
        </p:nvCxnSpPr>
        <p:spPr>
          <a:xfrm flipH="1">
            <a:off x="3213717" y="2263805"/>
            <a:ext cx="922539" cy="523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70F725-9130-409F-9A62-FFFFCD520DA4}"/>
              </a:ext>
            </a:extLst>
          </p:cNvPr>
          <p:cNvCxnSpPr>
            <a:cxnSpLocks/>
            <a:endCxn id="23" idx="0"/>
          </p:cNvCxnSpPr>
          <p:nvPr/>
        </p:nvCxnSpPr>
        <p:spPr>
          <a:xfrm>
            <a:off x="6788356" y="2263804"/>
            <a:ext cx="1015757" cy="559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FF678D-704D-4A54-A995-6341266C38A2}"/>
              </a:ext>
            </a:extLst>
          </p:cNvPr>
          <p:cNvCxnSpPr>
            <a:cxnSpLocks/>
            <a:stCxn id="8" idx="2"/>
          </p:cNvCxnSpPr>
          <p:nvPr/>
        </p:nvCxnSpPr>
        <p:spPr>
          <a:xfrm flipH="1">
            <a:off x="7812350" y="2272682"/>
            <a:ext cx="899234" cy="550416"/>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92B17F4-EDD4-4803-97E9-3AC00F51FEB9}"/>
              </a:ext>
            </a:extLst>
          </p:cNvPr>
          <p:cNvSpPr/>
          <p:nvPr/>
        </p:nvSpPr>
        <p:spPr>
          <a:xfrm>
            <a:off x="2103170" y="2796465"/>
            <a:ext cx="2246048" cy="5415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C5 = Res A (C1,C3) = B</a:t>
            </a:r>
          </a:p>
        </p:txBody>
      </p:sp>
      <p:pic>
        <p:nvPicPr>
          <p:cNvPr id="23" name="Picture 22">
            <a:extLst>
              <a:ext uri="{FF2B5EF4-FFF2-40B4-BE49-F238E27FC236}">
                <a16:creationId xmlns:a16="http://schemas.microsoft.com/office/drawing/2014/main" id="{B62FA32C-63B5-4374-8447-604538CF9E2C}"/>
              </a:ext>
            </a:extLst>
          </p:cNvPr>
          <p:cNvPicPr>
            <a:picLocks noChangeAspect="1"/>
          </p:cNvPicPr>
          <p:nvPr/>
        </p:nvPicPr>
        <p:blipFill>
          <a:blip r:embed="rId2"/>
          <a:stretch>
            <a:fillRect/>
          </a:stretch>
        </p:blipFill>
        <p:spPr>
          <a:xfrm>
            <a:off x="6562619" y="2823098"/>
            <a:ext cx="2482987" cy="497147"/>
          </a:xfrm>
          <a:prstGeom prst="rect">
            <a:avLst/>
          </a:prstGeom>
        </p:spPr>
      </p:pic>
      <p:sp>
        <p:nvSpPr>
          <p:cNvPr id="26" name="TextBox 25">
            <a:extLst>
              <a:ext uri="{FF2B5EF4-FFF2-40B4-BE49-F238E27FC236}">
                <a16:creationId xmlns:a16="http://schemas.microsoft.com/office/drawing/2014/main" id="{62503298-C31F-41F9-AA4D-58D4276B6DC9}"/>
              </a:ext>
            </a:extLst>
          </p:cNvPr>
          <p:cNvSpPr txBox="1"/>
          <p:nvPr/>
        </p:nvSpPr>
        <p:spPr>
          <a:xfrm>
            <a:off x="6500301" y="2884637"/>
            <a:ext cx="2684966" cy="338554"/>
          </a:xfrm>
          <a:prstGeom prst="rect">
            <a:avLst/>
          </a:prstGeom>
          <a:noFill/>
        </p:spPr>
        <p:txBody>
          <a:bodyPr wrap="none" rtlCol="0">
            <a:spAutoFit/>
          </a:bodyPr>
          <a:lstStyle/>
          <a:p>
            <a:r>
              <a:rPr lang="en-US" sz="1600" dirty="0">
                <a:solidFill>
                  <a:schemeClr val="bg1"/>
                </a:solidFill>
                <a:latin typeface="Calibri" panose="020F0502020204030204" pitchFamily="34" charset="0"/>
                <a:cs typeface="Calibri" panose="020F0502020204030204" pitchFamily="34" charset="0"/>
              </a:rPr>
              <a:t>C6 = Res C (C2,C4) =</a:t>
            </a:r>
            <a:r>
              <a:rPr lang="en-US" sz="1600" b="0" i="0" dirty="0">
                <a:solidFill>
                  <a:schemeClr val="bg1"/>
                </a:solidFill>
                <a:effectLst/>
                <a:latin typeface="Calibri" panose="020F0502020204030204" pitchFamily="34" charset="0"/>
                <a:cs typeface="Calibri" panose="020F0502020204030204" pitchFamily="34" charset="0"/>
              </a:rPr>
              <a:t> ¬ A ∨ ¬ B</a:t>
            </a:r>
            <a:r>
              <a:rPr lang="en-US" sz="1600" dirty="0">
                <a:solidFill>
                  <a:schemeClr val="bg1"/>
                </a:solidFill>
              </a:rPr>
              <a:t> </a:t>
            </a:r>
          </a:p>
        </p:txBody>
      </p:sp>
      <p:cxnSp>
        <p:nvCxnSpPr>
          <p:cNvPr id="35" name="Straight Connector 34">
            <a:extLst>
              <a:ext uri="{FF2B5EF4-FFF2-40B4-BE49-F238E27FC236}">
                <a16:creationId xmlns:a16="http://schemas.microsoft.com/office/drawing/2014/main" id="{104F6CC7-E6C7-4B86-A8E8-591A76F9B7A1}"/>
              </a:ext>
            </a:extLst>
          </p:cNvPr>
          <p:cNvCxnSpPr>
            <a:cxnSpLocks/>
            <a:stCxn id="22" idx="2"/>
          </p:cNvCxnSpPr>
          <p:nvPr/>
        </p:nvCxnSpPr>
        <p:spPr>
          <a:xfrm>
            <a:off x="3226194" y="3338005"/>
            <a:ext cx="2172540" cy="876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E7FFF03-BDD9-449C-A162-79AE3175EAA7}"/>
              </a:ext>
            </a:extLst>
          </p:cNvPr>
          <p:cNvCxnSpPr>
            <a:cxnSpLocks/>
            <a:stCxn id="23" idx="2"/>
            <a:endCxn id="40" idx="0"/>
          </p:cNvCxnSpPr>
          <p:nvPr/>
        </p:nvCxnSpPr>
        <p:spPr>
          <a:xfrm flipH="1">
            <a:off x="5398734" y="3320245"/>
            <a:ext cx="2405379" cy="89456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CB074A-21C7-4E73-A7C3-6499F88C41EB}"/>
              </a:ext>
            </a:extLst>
          </p:cNvPr>
          <p:cNvSpPr/>
          <p:nvPr/>
        </p:nvSpPr>
        <p:spPr>
          <a:xfrm>
            <a:off x="3972320" y="4214808"/>
            <a:ext cx="2852828" cy="4971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C7 = Res B(C5,C6) = </a:t>
            </a:r>
            <a:r>
              <a:rPr lang="en-US" sz="1800" b="0" i="0" dirty="0">
                <a:solidFill>
                  <a:schemeClr val="bg1"/>
                </a:solidFill>
                <a:effectLst/>
                <a:latin typeface="Calibri" panose="020F0502020204030204" pitchFamily="34" charset="0"/>
                <a:cs typeface="Calibri" panose="020F0502020204030204" pitchFamily="34" charset="0"/>
              </a:rPr>
              <a:t>¬ A</a:t>
            </a:r>
            <a:endParaRPr lang="en-US" dirty="0">
              <a:solidFill>
                <a:schemeClr val="bg1"/>
              </a:solidFill>
            </a:endParaRPr>
          </a:p>
        </p:txBody>
      </p:sp>
      <p:sp>
        <p:nvSpPr>
          <p:cNvPr id="46" name="Rectangle 45">
            <a:extLst>
              <a:ext uri="{FF2B5EF4-FFF2-40B4-BE49-F238E27FC236}">
                <a16:creationId xmlns:a16="http://schemas.microsoft.com/office/drawing/2014/main" id="{0EA6D2E3-D446-40ED-A786-8E6EF008FC9B}"/>
              </a:ext>
            </a:extLst>
          </p:cNvPr>
          <p:cNvSpPr/>
          <p:nvPr/>
        </p:nvSpPr>
        <p:spPr>
          <a:xfrm>
            <a:off x="7469820" y="4214808"/>
            <a:ext cx="1241764" cy="4971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C3 = A</a:t>
            </a:r>
          </a:p>
        </p:txBody>
      </p:sp>
      <p:cxnSp>
        <p:nvCxnSpPr>
          <p:cNvPr id="48" name="Straight Connector 47">
            <a:extLst>
              <a:ext uri="{FF2B5EF4-FFF2-40B4-BE49-F238E27FC236}">
                <a16:creationId xmlns:a16="http://schemas.microsoft.com/office/drawing/2014/main" id="{FA37B612-3C1B-4C5E-98BB-C3DE3C8DE84D}"/>
              </a:ext>
            </a:extLst>
          </p:cNvPr>
          <p:cNvCxnSpPr>
            <a:stCxn id="40" idx="2"/>
          </p:cNvCxnSpPr>
          <p:nvPr/>
        </p:nvCxnSpPr>
        <p:spPr>
          <a:xfrm>
            <a:off x="5398734" y="4711955"/>
            <a:ext cx="0" cy="76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C9CF95-5ACB-4FEB-990E-1A7BDD102C90}"/>
              </a:ext>
            </a:extLst>
          </p:cNvPr>
          <p:cNvCxnSpPr>
            <a:stCxn id="46" idx="2"/>
          </p:cNvCxnSpPr>
          <p:nvPr/>
        </p:nvCxnSpPr>
        <p:spPr>
          <a:xfrm flipH="1">
            <a:off x="5398734" y="4711955"/>
            <a:ext cx="2691968" cy="765567"/>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2C97D37-468A-4598-B460-A7D84CD5707E}"/>
              </a:ext>
            </a:extLst>
          </p:cNvPr>
          <p:cNvSpPr/>
          <p:nvPr/>
        </p:nvSpPr>
        <p:spPr>
          <a:xfrm>
            <a:off x="3978241" y="5501802"/>
            <a:ext cx="2852825" cy="47522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US" dirty="0">
                <a:latin typeface="Calibri" panose="020F0502020204030204" pitchFamily="34" charset="0"/>
                <a:cs typeface="Calibri" panose="020F0502020204030204" pitchFamily="34" charset="0"/>
              </a:rPr>
              <a:t>    C8 = Res A(C7, C3) = </a:t>
            </a:r>
          </a:p>
        </p:txBody>
      </p:sp>
      <p:sp>
        <p:nvSpPr>
          <p:cNvPr id="52" name="Rectangle 1">
            <a:extLst>
              <a:ext uri="{FF2B5EF4-FFF2-40B4-BE49-F238E27FC236}">
                <a16:creationId xmlns:a16="http://schemas.microsoft.com/office/drawing/2014/main" id="{179A52C7-0BE3-476C-A934-7F93CCE20A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25960"/>
                </a:solidFill>
                <a:effectLst/>
                <a:latin typeface="Georgia" panose="02040502050405020303" pitchFamily="18" charset="0"/>
              </a:rPr>
              <a:t> </a:t>
            </a:r>
            <a:r>
              <a:rPr kumimoji="0" lang="en-US" altLang="en-US" sz="1200" b="0" i="0" u="none" strike="noStrike" cap="none" normalizeH="0" baseline="0">
                <a:ln>
                  <a:noFill/>
                </a:ln>
                <a:solidFill>
                  <a:srgbClr val="525960"/>
                </a:solidFill>
                <a:effectLst/>
                <a:latin typeface="MathJax_AM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
            <a:extLst>
              <a:ext uri="{FF2B5EF4-FFF2-40B4-BE49-F238E27FC236}">
                <a16:creationId xmlns:a16="http://schemas.microsoft.com/office/drawing/2014/main" id="{FC9F592C-4172-4856-94C5-E4472FDDC97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25960"/>
                </a:solidFill>
                <a:effectLst/>
                <a:latin typeface="Georgia" panose="02040502050405020303" pitchFamily="18" charset="0"/>
              </a:rPr>
              <a:t> </a:t>
            </a:r>
            <a:r>
              <a:rPr kumimoji="0" lang="en-US" altLang="en-US" sz="1200" b="0" i="0" u="none" strike="noStrike" cap="none" normalizeH="0" baseline="0">
                <a:ln>
                  <a:noFill/>
                </a:ln>
                <a:solidFill>
                  <a:srgbClr val="525960"/>
                </a:solidFill>
                <a:effectLst/>
                <a:latin typeface="MathJax_AM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3">
            <a:extLst>
              <a:ext uri="{FF2B5EF4-FFF2-40B4-BE49-F238E27FC236}">
                <a16:creationId xmlns:a16="http://schemas.microsoft.com/office/drawing/2014/main" id="{700501B3-0BA5-48BA-97B7-F862EEB42E87}"/>
              </a:ext>
            </a:extLst>
          </p:cNvPr>
          <p:cNvSpPr/>
          <p:nvPr/>
        </p:nvSpPr>
        <p:spPr>
          <a:xfrm>
            <a:off x="6271702" y="5652723"/>
            <a:ext cx="170155" cy="16632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4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C981-65FE-4470-BD0D-E0EF909EB7A2}"/>
              </a:ext>
            </a:extLst>
          </p:cNvPr>
          <p:cNvSpPr>
            <a:spLocks noGrp="1"/>
          </p:cNvSpPr>
          <p:nvPr>
            <p:ph type="title"/>
          </p:nvPr>
        </p:nvSpPr>
        <p:spPr/>
        <p:txBody>
          <a:bodyPr/>
          <a:lstStyle/>
          <a:p>
            <a:r>
              <a:rPr lang="en-US" u="sng" dirty="0"/>
              <a:t>Conclusion</a:t>
            </a:r>
          </a:p>
        </p:txBody>
      </p:sp>
      <p:sp>
        <p:nvSpPr>
          <p:cNvPr id="3" name="Content Placeholder 2">
            <a:extLst>
              <a:ext uri="{FF2B5EF4-FFF2-40B4-BE49-F238E27FC236}">
                <a16:creationId xmlns:a16="http://schemas.microsoft.com/office/drawing/2014/main" id="{A8D0C373-E4C7-41E7-A394-4B97D34881B3}"/>
              </a:ext>
            </a:extLst>
          </p:cNvPr>
          <p:cNvSpPr>
            <a:spLocks noGrp="1"/>
          </p:cNvSpPr>
          <p:nvPr>
            <p:ph idx="1"/>
          </p:nvPr>
        </p:nvSpPr>
        <p:spPr/>
        <p:txBody>
          <a:bodyPr>
            <a:normAutofit/>
          </a:bodyPr>
          <a:lstStyle/>
          <a:p>
            <a:pPr marL="0" indent="0">
              <a:buNone/>
            </a:pPr>
            <a:r>
              <a:rPr lang="en-US" sz="2000" dirty="0">
                <a:solidFill>
                  <a:schemeClr val="tx2"/>
                </a:solidFill>
                <a:latin typeface="Georgia" panose="02040502050405020303" pitchFamily="18" charset="0"/>
              </a:rPr>
              <a:t>Because</a:t>
            </a:r>
            <a:r>
              <a:rPr lang="en-US" sz="2000" b="0" i="0" dirty="0">
                <a:solidFill>
                  <a:srgbClr val="525960"/>
                </a:solidFill>
                <a:effectLst/>
                <a:latin typeface="Georgia" panose="02040502050405020303" pitchFamily="18" charset="0"/>
              </a:rPr>
              <a:t> after applying the resolution rule the </a:t>
            </a:r>
            <a:r>
              <a:rPr lang="en-US" sz="2000" b="0" i="0" u="sng" dirty="0">
                <a:effectLst/>
                <a:latin typeface="Georgia" panose="02040502050405020303" pitchFamily="18" charset="0"/>
                <a:hlinkClick r:id="rId2"/>
              </a:rPr>
              <a:t>empty clause</a:t>
            </a:r>
            <a:r>
              <a:rPr lang="en-US" sz="2000" u="sng" dirty="0">
                <a:solidFill>
                  <a:srgbClr val="525960"/>
                </a:solidFill>
                <a:latin typeface="Georgia" panose="02040502050405020303" pitchFamily="18" charset="0"/>
              </a:rPr>
              <a:t> </a:t>
            </a:r>
            <a:r>
              <a:rPr lang="en-US" sz="2000" dirty="0">
                <a:solidFill>
                  <a:srgbClr val="525960"/>
                </a:solidFill>
                <a:latin typeface="Georgia" panose="02040502050405020303" pitchFamily="18" charset="0"/>
              </a:rPr>
              <a:t>has been derived, t</a:t>
            </a:r>
            <a:r>
              <a:rPr lang="en-US" sz="2000" b="0" i="0" dirty="0">
                <a:solidFill>
                  <a:srgbClr val="525960"/>
                </a:solidFill>
                <a:effectLst/>
                <a:latin typeface="Georgia" panose="02040502050405020303" pitchFamily="18" charset="0"/>
              </a:rPr>
              <a:t>he negated formula is unsatisfiable (or contradictory), and hence it can be concluded that the initial conjecture is a </a:t>
            </a:r>
            <a:r>
              <a:rPr lang="en-US" sz="2000" b="0" i="0" u="sng" dirty="0">
                <a:effectLst/>
                <a:latin typeface="Georgia" panose="02040502050405020303" pitchFamily="18" charset="0"/>
                <a:hlinkClick r:id="rId3"/>
              </a:rPr>
              <a:t>tautology</a:t>
            </a:r>
            <a:r>
              <a:rPr lang="en-US" sz="2000" b="0" i="0" dirty="0">
                <a:solidFill>
                  <a:srgbClr val="525960"/>
                </a:solidFill>
                <a:effectLst/>
                <a:latin typeface="Georgia" panose="02040502050405020303" pitchFamily="18" charset="0"/>
              </a:rPr>
              <a:t>.</a:t>
            </a:r>
            <a:endParaRPr lang="en-US" sz="2000" dirty="0"/>
          </a:p>
        </p:txBody>
      </p:sp>
      <p:sp>
        <p:nvSpPr>
          <p:cNvPr id="4" name="Rectangle 3">
            <a:extLst>
              <a:ext uri="{FF2B5EF4-FFF2-40B4-BE49-F238E27FC236}">
                <a16:creationId xmlns:a16="http://schemas.microsoft.com/office/drawing/2014/main" id="{0C6E7C8A-86AA-4BBF-A58D-0D423631A76F}"/>
              </a:ext>
            </a:extLst>
          </p:cNvPr>
          <p:cNvSpPr/>
          <p:nvPr/>
        </p:nvSpPr>
        <p:spPr>
          <a:xfrm>
            <a:off x="1145901" y="3792958"/>
            <a:ext cx="9704901"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 for your attention!</a:t>
            </a:r>
          </a:p>
        </p:txBody>
      </p:sp>
      <p:sp>
        <p:nvSpPr>
          <p:cNvPr id="5" name="TextBox 4">
            <a:extLst>
              <a:ext uri="{FF2B5EF4-FFF2-40B4-BE49-F238E27FC236}">
                <a16:creationId xmlns:a16="http://schemas.microsoft.com/office/drawing/2014/main" id="{B0BD6370-E3E5-4E1A-A17F-5C72FE8F72A5}"/>
              </a:ext>
            </a:extLst>
          </p:cNvPr>
          <p:cNvSpPr txBox="1"/>
          <p:nvPr/>
        </p:nvSpPr>
        <p:spPr>
          <a:xfrm>
            <a:off x="9871968" y="5583412"/>
            <a:ext cx="1462260" cy="369332"/>
          </a:xfrm>
          <a:prstGeom prst="rect">
            <a:avLst/>
          </a:prstGeom>
          <a:noFill/>
        </p:spPr>
        <p:txBody>
          <a:bodyPr wrap="none" rtlCol="0">
            <a:spAutoFit/>
          </a:bodyPr>
          <a:lstStyle/>
          <a:p>
            <a:r>
              <a:rPr lang="en-US" dirty="0"/>
              <a:t> </a:t>
            </a:r>
            <a:r>
              <a:rPr lang="en-US" dirty="0" err="1"/>
              <a:t>Cibu</a:t>
            </a:r>
            <a:r>
              <a:rPr lang="en-US" dirty="0"/>
              <a:t> Clara</a:t>
            </a:r>
          </a:p>
        </p:txBody>
      </p:sp>
    </p:spTree>
    <p:extLst>
      <p:ext uri="{BB962C8B-B14F-4D97-AF65-F5344CB8AC3E}">
        <p14:creationId xmlns:p14="http://schemas.microsoft.com/office/powerpoint/2010/main" val="2928462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53994A1C-935F-4B5E-8190-2C26250AA190}"/>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{AC5D98C1-C9F8-40D8-AD33-CB98DDF8553A}tf78438558_win32</Template>
  <TotalTime>2813</TotalTime>
  <Words>368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Century Gothic</vt:lpstr>
      <vt:lpstr>Garamond</vt:lpstr>
      <vt:lpstr>Georgia</vt:lpstr>
      <vt:lpstr>MathJax_AMS</vt:lpstr>
      <vt:lpstr>MathJax_Main</vt:lpstr>
      <vt:lpstr>Times New Roman</vt:lpstr>
      <vt:lpstr>SavonVTI</vt:lpstr>
      <vt:lpstr>Resolution proposition</vt:lpstr>
      <vt:lpstr>Problem statement</vt:lpstr>
      <vt:lpstr>Chapters</vt:lpstr>
      <vt:lpstr>Theory aspects</vt:lpstr>
      <vt:lpstr>Solution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Resolution proposition</dc:title>
  <dc:creator>Clara</dc:creator>
  <cp:lastModifiedBy>CLARA CIBU</cp:lastModifiedBy>
  <cp:revision>1</cp:revision>
  <dcterms:created xsi:type="dcterms:W3CDTF">2021-11-14T11:12:50Z</dcterms:created>
  <dcterms:modified xsi:type="dcterms:W3CDTF">2021-11-16T10:06:18Z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