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9" r:id="rId2"/>
    <p:sldId id="260" r:id="rId3"/>
    <p:sldId id="261" r:id="rId4"/>
    <p:sldId id="262" r:id="rId5"/>
    <p:sldId id="263" r:id="rId6"/>
    <p:sldId id="264" r:id="rId7"/>
    <p:sldId id="257"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0" d="100"/>
          <a:sy n="60" d="100"/>
        </p:scale>
        <p:origin x="96"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9714778-CC56-446B-84EA-D288E4BEF58E}" type="datetimeFigureOut">
              <a:rPr lang="ro-RO" smtClean="0"/>
              <a:t>11.01.2022</a:t>
            </a:fld>
            <a:endParaRPr lang="ro-RO"/>
          </a:p>
        </p:txBody>
      </p:sp>
      <p:sp>
        <p:nvSpPr>
          <p:cNvPr id="5" name="Footer Placeholder 4"/>
          <p:cNvSpPr>
            <a:spLocks noGrp="1"/>
          </p:cNvSpPr>
          <p:nvPr>
            <p:ph type="ftr" sz="quarter" idx="11"/>
          </p:nvPr>
        </p:nvSpPr>
        <p:spPr>
          <a:xfrm>
            <a:off x="1876424" y="5410201"/>
            <a:ext cx="5124886" cy="365125"/>
          </a:xfrm>
        </p:spPr>
        <p:txBody>
          <a:bodyPr/>
          <a:lstStyle/>
          <a:p>
            <a:endParaRPr lang="ro-RO"/>
          </a:p>
        </p:txBody>
      </p:sp>
      <p:sp>
        <p:nvSpPr>
          <p:cNvPr id="6" name="Slide Number Placeholder 5"/>
          <p:cNvSpPr>
            <a:spLocks noGrp="1"/>
          </p:cNvSpPr>
          <p:nvPr>
            <p:ph type="sldNum" sz="quarter" idx="12"/>
          </p:nvPr>
        </p:nvSpPr>
        <p:spPr>
          <a:xfrm>
            <a:off x="9896911" y="5410199"/>
            <a:ext cx="771089" cy="365125"/>
          </a:xfrm>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342713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14778-CC56-446B-84EA-D288E4BEF58E}" type="datetimeFigureOut">
              <a:rPr lang="ro-RO" smtClean="0"/>
              <a:t>11.01.2022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311654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14778-CC56-446B-84EA-D288E4BEF58E}" type="datetimeFigureOut">
              <a:rPr lang="ro-RO" smtClean="0"/>
              <a:t>11.01.2022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3396454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14778-CC56-446B-84EA-D288E4BEF58E}" type="datetimeFigureOut">
              <a:rPr lang="ro-RO" smtClean="0"/>
              <a:t>11.01.2022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435A885-C9F0-441A-989F-0C358294FD3D}" type="slidenum">
              <a:rPr lang="ro-RO" smtClean="0"/>
              <a:t>‹#›</a:t>
            </a:fld>
            <a:endParaRPr lang="ro-R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2978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14778-CC56-446B-84EA-D288E4BEF58E}" type="datetimeFigureOut">
              <a:rPr lang="ro-RO" smtClean="0"/>
              <a:t>11.01.2022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796280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714778-CC56-446B-84EA-D288E4BEF58E}" type="datetimeFigureOut">
              <a:rPr lang="ro-RO" smtClean="0"/>
              <a:t>11.01.2022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3666429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714778-CC56-446B-84EA-D288E4BEF58E}" type="datetimeFigureOut">
              <a:rPr lang="ro-RO" smtClean="0"/>
              <a:t>11.01.2022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4090233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14778-CC56-446B-84EA-D288E4BEF58E}" type="datetimeFigureOut">
              <a:rPr lang="ro-RO" smtClean="0"/>
              <a:t>11.01.2022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2746932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14778-CC56-446B-84EA-D288E4BEF58E}" type="datetimeFigureOut">
              <a:rPr lang="ro-RO" smtClean="0"/>
              <a:t>11.01.2022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360240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14778-CC56-446B-84EA-D288E4BEF58E}" type="datetimeFigureOut">
              <a:rPr lang="ro-RO" smtClean="0"/>
              <a:t>11.01.2022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217811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714778-CC56-446B-84EA-D288E4BEF58E}" type="datetimeFigureOut">
              <a:rPr lang="ro-RO" smtClean="0"/>
              <a:t>11.01.2022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268578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714778-CC56-446B-84EA-D288E4BEF58E}" type="datetimeFigureOut">
              <a:rPr lang="ro-RO" smtClean="0"/>
              <a:t>11.01.2022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330791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714778-CC56-446B-84EA-D288E4BEF58E}" type="datetimeFigureOut">
              <a:rPr lang="ro-RO" smtClean="0"/>
              <a:t>11.01.2022</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176429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14778-CC56-446B-84EA-D288E4BEF58E}" type="datetimeFigureOut">
              <a:rPr lang="ro-RO" smtClean="0"/>
              <a:t>11.01.2022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98513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14778-CC56-446B-84EA-D288E4BEF58E}" type="datetimeFigureOut">
              <a:rPr lang="ro-RO" smtClean="0"/>
              <a:t>11.01.2022</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151087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14778-CC56-446B-84EA-D288E4BEF58E}" type="datetimeFigureOut">
              <a:rPr lang="ro-RO" smtClean="0"/>
              <a:t>11.01.2022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59822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14778-CC56-446B-84EA-D288E4BEF58E}" type="datetimeFigureOut">
              <a:rPr lang="ro-RO" smtClean="0"/>
              <a:t>11.01.2022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435A885-C9F0-441A-989F-0C358294FD3D}" type="slidenum">
              <a:rPr lang="ro-RO" smtClean="0"/>
              <a:t>‹#›</a:t>
            </a:fld>
            <a:endParaRPr lang="ro-RO"/>
          </a:p>
        </p:txBody>
      </p:sp>
    </p:spTree>
    <p:extLst>
      <p:ext uri="{BB962C8B-B14F-4D97-AF65-F5344CB8AC3E}">
        <p14:creationId xmlns:p14="http://schemas.microsoft.com/office/powerpoint/2010/main" val="2258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714778-CC56-446B-84EA-D288E4BEF58E}" type="datetimeFigureOut">
              <a:rPr lang="ro-RO" smtClean="0"/>
              <a:t>11.01.2022</a:t>
            </a:fld>
            <a:endParaRPr lang="ro-R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35A885-C9F0-441A-989F-0C358294FD3D}" type="slidenum">
              <a:rPr lang="ro-RO" smtClean="0"/>
              <a:t>‹#›</a:t>
            </a:fld>
            <a:endParaRPr lang="ro-RO"/>
          </a:p>
        </p:txBody>
      </p:sp>
    </p:spTree>
    <p:extLst>
      <p:ext uri="{BB962C8B-B14F-4D97-AF65-F5344CB8AC3E}">
        <p14:creationId xmlns:p14="http://schemas.microsoft.com/office/powerpoint/2010/main" val="1313980791"/>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FE2D-CF18-46A9-A267-C31F9448D66C}"/>
              </a:ext>
            </a:extLst>
          </p:cNvPr>
          <p:cNvSpPr>
            <a:spLocks noGrp="1"/>
          </p:cNvSpPr>
          <p:nvPr>
            <p:ph type="ctrTitle"/>
          </p:nvPr>
        </p:nvSpPr>
        <p:spPr/>
        <p:txBody>
          <a:bodyPr/>
          <a:lstStyle/>
          <a:p>
            <a:r>
              <a:rPr lang="en-US" dirty="0"/>
              <a:t>Logic Circuits – Exercise 2.1</a:t>
            </a:r>
            <a:endParaRPr lang="ro-RO" dirty="0"/>
          </a:p>
        </p:txBody>
      </p:sp>
      <p:sp>
        <p:nvSpPr>
          <p:cNvPr id="3" name="Subtitle 2">
            <a:extLst>
              <a:ext uri="{FF2B5EF4-FFF2-40B4-BE49-F238E27FC236}">
                <a16:creationId xmlns:a16="http://schemas.microsoft.com/office/drawing/2014/main" id="{66A2F3FC-6E77-43CF-AA3C-29BB9F7C192C}"/>
              </a:ext>
            </a:extLst>
          </p:cNvPr>
          <p:cNvSpPr>
            <a:spLocks noGrp="1"/>
          </p:cNvSpPr>
          <p:nvPr>
            <p:ph type="subTitle" idx="1"/>
          </p:nvPr>
        </p:nvSpPr>
        <p:spPr/>
        <p:txBody>
          <a:bodyPr/>
          <a:lstStyle/>
          <a:p>
            <a:r>
              <a:rPr lang="en-US" dirty="0"/>
              <a:t>By Andrei Cotor, Group 911</a:t>
            </a:r>
            <a:endParaRPr lang="ro-RO" dirty="0"/>
          </a:p>
        </p:txBody>
      </p:sp>
    </p:spTree>
    <p:extLst>
      <p:ext uri="{BB962C8B-B14F-4D97-AF65-F5344CB8AC3E}">
        <p14:creationId xmlns:p14="http://schemas.microsoft.com/office/powerpoint/2010/main" val="329122170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BDAB-79FC-4543-A1C6-F84EC6C5931D}"/>
              </a:ext>
            </a:extLst>
          </p:cNvPr>
          <p:cNvSpPr>
            <a:spLocks noGrp="1"/>
          </p:cNvSpPr>
          <p:nvPr>
            <p:ph type="title"/>
          </p:nvPr>
        </p:nvSpPr>
        <p:spPr/>
        <p:txBody>
          <a:bodyPr/>
          <a:lstStyle/>
          <a:p>
            <a:r>
              <a:rPr lang="en-US" dirty="0"/>
              <a:t>Logic Circuit – Simplified form</a:t>
            </a:r>
            <a:endParaRPr lang="ro-RO" dirty="0"/>
          </a:p>
        </p:txBody>
      </p:sp>
      <p:pic>
        <p:nvPicPr>
          <p:cNvPr id="5" name="Picture 4">
            <a:extLst>
              <a:ext uri="{FF2B5EF4-FFF2-40B4-BE49-F238E27FC236}">
                <a16:creationId xmlns:a16="http://schemas.microsoft.com/office/drawing/2014/main" id="{16FE793B-AE33-4C44-8D90-B822BE5CF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407" y="2889286"/>
            <a:ext cx="7266010" cy="3350196"/>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4BAA7B9-419D-45C3-A829-96C25D00ED9C}"/>
                  </a:ext>
                </a:extLst>
              </p:cNvPr>
              <p:cNvSpPr txBox="1"/>
              <p:nvPr/>
            </p:nvSpPr>
            <p:spPr>
              <a:xfrm>
                <a:off x="1141413" y="1853399"/>
                <a:ext cx="9905998" cy="487378"/>
              </a:xfrm>
              <a:prstGeom prst="rect">
                <a:avLst/>
              </a:prstGeom>
              <a:noFill/>
            </p:spPr>
            <p:txBody>
              <a:bodyPr wrap="square" rtlCol="0">
                <a:spAutoFit/>
              </a:bodyPr>
              <a:lstStyle/>
              <a:p>
                <a14:m>
                  <m:oMath xmlns:m="http://schemas.openxmlformats.org/officeDocument/2006/math">
                    <m:sSubSup>
                      <m:sSubSupPr>
                        <m:ctrlPr>
                          <a:rPr lang="ro-RO" sz="2400" i="1" smtClean="0"/>
                        </m:ctrlPr>
                      </m:sSubSupPr>
                      <m:e>
                        <m:r>
                          <a:rPr lang="en-US" sz="2400" b="0" i="1" smtClean="0"/>
                          <m:t>𝑓</m:t>
                        </m:r>
                      </m:e>
                      <m:sub>
                        <m:r>
                          <a:rPr lang="en-US" sz="2400" b="0" i="1" smtClean="0"/>
                          <m:t>1</m:t>
                        </m:r>
                      </m:sub>
                      <m:sup>
                        <m:r>
                          <a:rPr lang="en-US" sz="2400" b="0" i="1" smtClean="0"/>
                          <m:t>𝑆</m:t>
                        </m:r>
                      </m:sup>
                    </m:sSubSup>
                    <m:r>
                      <a:rPr lang="en-US" sz="2400" b="0" i="1" smtClean="0"/>
                      <m:t>=</m:t>
                    </m:r>
                  </m:oMath>
                </a14:m>
                <a:r>
                  <a:rPr lang="en-US" sz="2400" dirty="0">
                    <a:ea typeface="Cambria Math" panose="02040503050406030204" pitchFamily="18" charset="0"/>
                  </a:rPr>
                  <a:t> max</a:t>
                </a:r>
                <a:r>
                  <a:rPr lang="en-US" sz="2400" baseline="-25000" dirty="0">
                    <a:ea typeface="Cambria Math" panose="02040503050406030204" pitchFamily="18" charset="0"/>
                  </a:rPr>
                  <a:t>1 </a:t>
                </a:r>
                <a14:m>
                  <m:oMath xmlns:m="http://schemas.openxmlformats.org/officeDocument/2006/math">
                    <m:r>
                      <a:rPr lang="en-US" sz="2400" i="1">
                        <a:ea typeface="Cambria Math" panose="02040503050406030204" pitchFamily="18" charset="0"/>
                      </a:rPr>
                      <m:t>∨</m:t>
                    </m:r>
                  </m:oMath>
                </a14:m>
                <a:r>
                  <a:rPr lang="en-US" sz="2400" dirty="0"/>
                  <a:t> </a:t>
                </a:r>
                <a:r>
                  <a:rPr lang="en-US" sz="2400" dirty="0">
                    <a:ea typeface="Cambria Math" panose="02040503050406030204" pitchFamily="18" charset="0"/>
                  </a:rPr>
                  <a:t>max</a:t>
                </a:r>
                <a:r>
                  <a:rPr lang="en-US" sz="2400" baseline="-25000" dirty="0">
                    <a:ea typeface="Cambria Math" panose="02040503050406030204" pitchFamily="18" charset="0"/>
                  </a:rPr>
                  <a:t>2 </a:t>
                </a:r>
                <a:r>
                  <a:rPr lang="en-US" sz="2400" dirty="0">
                    <a:ea typeface="Cambria Math" panose="02040503050406030204" pitchFamily="18" charset="0"/>
                  </a:rPr>
                  <a:t>= y </a:t>
                </a:r>
                <a14:m>
                  <m:oMath xmlns:m="http://schemas.openxmlformats.org/officeDocument/2006/math">
                    <m:r>
                      <a:rPr lang="en-US" sz="2400" i="1">
                        <a:ea typeface="Cambria Math" panose="02040503050406030204" pitchFamily="18" charset="0"/>
                      </a:rPr>
                      <m:t>∨</m:t>
                    </m:r>
                  </m:oMath>
                </a14:m>
                <a:r>
                  <a:rPr lang="en-US" sz="2400" dirty="0"/>
                  <a:t> </a:t>
                </a:r>
                <a14:m>
                  <m:oMath xmlns:m="http://schemas.openxmlformats.org/officeDocument/2006/math">
                    <m:acc>
                      <m:accPr>
                        <m:chr m:val="̅"/>
                        <m:ctrlPr>
                          <a:rPr lang="en-US" sz="2400" i="1">
                            <a:ea typeface="Cambria Math" panose="02040503050406030204" pitchFamily="18" charset="0"/>
                          </a:rPr>
                        </m:ctrlPr>
                      </m:accPr>
                      <m:e>
                        <m:r>
                          <a:rPr lang="en-US" sz="2400" i="1">
                            <a:ea typeface="Cambria Math" panose="02040503050406030204" pitchFamily="18" charset="0"/>
                          </a:rPr>
                          <m:t>𝑥</m:t>
                        </m:r>
                      </m:e>
                    </m:acc>
                  </m:oMath>
                </a14:m>
                <a:r>
                  <a:rPr lang="en-US" sz="2400" dirty="0">
                    <a:ea typeface="Cambria Math" panose="02040503050406030204" pitchFamily="18" charset="0"/>
                  </a:rPr>
                  <a:t> </a:t>
                </a:r>
                <a14:m>
                  <m:oMath xmlns:m="http://schemas.openxmlformats.org/officeDocument/2006/math">
                    <m:acc>
                      <m:accPr>
                        <m:chr m:val="̅"/>
                        <m:ctrlPr>
                          <a:rPr lang="en-US" sz="2400" i="1">
                            <a:ea typeface="Cambria Math" panose="02040503050406030204" pitchFamily="18" charset="0"/>
                          </a:rPr>
                        </m:ctrlPr>
                      </m:accPr>
                      <m:e>
                        <m:r>
                          <a:rPr lang="en-US" sz="2400" i="1">
                            <a:ea typeface="Cambria Math" panose="02040503050406030204" pitchFamily="18" charset="0"/>
                          </a:rPr>
                          <m:t>𝑧</m:t>
                        </m:r>
                      </m:e>
                    </m:acc>
                  </m:oMath>
                </a14:m>
                <a:endParaRPr lang="ro-RO" sz="2400" dirty="0"/>
              </a:p>
            </p:txBody>
          </p:sp>
        </mc:Choice>
        <mc:Fallback>
          <p:sp>
            <p:nvSpPr>
              <p:cNvPr id="6" name="TextBox 5">
                <a:extLst>
                  <a:ext uri="{FF2B5EF4-FFF2-40B4-BE49-F238E27FC236}">
                    <a16:creationId xmlns:a16="http://schemas.microsoft.com/office/drawing/2014/main" id="{D4BAA7B9-419D-45C3-A829-96C25D00ED9C}"/>
                  </a:ext>
                </a:extLst>
              </p:cNvPr>
              <p:cNvSpPr txBox="1">
                <a:spLocks noRot="1" noChangeAspect="1" noMove="1" noResize="1" noEditPoints="1" noAdjustHandles="1" noChangeArrowheads="1" noChangeShapeType="1" noTextEdit="1"/>
              </p:cNvSpPr>
              <p:nvPr/>
            </p:nvSpPr>
            <p:spPr>
              <a:xfrm>
                <a:off x="1141413" y="1853399"/>
                <a:ext cx="9905998" cy="487378"/>
              </a:xfrm>
              <a:prstGeom prst="rect">
                <a:avLst/>
              </a:prstGeom>
              <a:blipFill>
                <a:blip r:embed="rId3"/>
                <a:stretch>
                  <a:fillRect t="-5000" b="-27500"/>
                </a:stretch>
              </a:blipFill>
            </p:spPr>
            <p:txBody>
              <a:bodyPr/>
              <a:lstStyle/>
              <a:p>
                <a:r>
                  <a:rPr lang="ro-RO">
                    <a:noFill/>
                  </a:rPr>
                  <a:t> </a:t>
                </a:r>
              </a:p>
            </p:txBody>
          </p:sp>
        </mc:Fallback>
      </mc:AlternateContent>
    </p:spTree>
    <p:extLst>
      <p:ext uri="{BB962C8B-B14F-4D97-AF65-F5344CB8AC3E}">
        <p14:creationId xmlns:p14="http://schemas.microsoft.com/office/powerpoint/2010/main" val="180787444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B9E2-6F20-438E-AF50-B83833F92993}"/>
              </a:ext>
            </a:extLst>
          </p:cNvPr>
          <p:cNvSpPr>
            <a:spLocks noGrp="1"/>
          </p:cNvSpPr>
          <p:nvPr>
            <p:ph type="title"/>
          </p:nvPr>
        </p:nvSpPr>
        <p:spPr/>
        <p:txBody>
          <a:bodyPr/>
          <a:lstStyle/>
          <a:p>
            <a:r>
              <a:rPr lang="en-US" dirty="0"/>
              <a:t>THANK YOU!</a:t>
            </a:r>
            <a:endParaRPr lang="ro-RO" dirty="0"/>
          </a:p>
        </p:txBody>
      </p:sp>
      <p:sp>
        <p:nvSpPr>
          <p:cNvPr id="3" name="Text Placeholder 2">
            <a:extLst>
              <a:ext uri="{FF2B5EF4-FFF2-40B4-BE49-F238E27FC236}">
                <a16:creationId xmlns:a16="http://schemas.microsoft.com/office/drawing/2014/main" id="{D5F6747A-9698-4DF4-AF82-456B7E3A16A3}"/>
              </a:ext>
            </a:extLst>
          </p:cNvPr>
          <p:cNvSpPr>
            <a:spLocks noGrp="1"/>
          </p:cNvSpPr>
          <p:nvPr>
            <p:ph type="body" sz="half" idx="2"/>
          </p:nvPr>
        </p:nvSpPr>
        <p:spPr/>
        <p:txBody>
          <a:bodyPr/>
          <a:lstStyle/>
          <a:p>
            <a:endParaRPr lang="ro-RO"/>
          </a:p>
        </p:txBody>
      </p:sp>
    </p:spTree>
    <p:extLst>
      <p:ext uri="{BB962C8B-B14F-4D97-AF65-F5344CB8AC3E}">
        <p14:creationId xmlns:p14="http://schemas.microsoft.com/office/powerpoint/2010/main" val="207359484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F638-2851-48C6-B02C-D02BAF8F726C}"/>
              </a:ext>
            </a:extLst>
          </p:cNvPr>
          <p:cNvSpPr>
            <a:spLocks noGrp="1"/>
          </p:cNvSpPr>
          <p:nvPr>
            <p:ph type="title"/>
          </p:nvPr>
        </p:nvSpPr>
        <p:spPr/>
        <p:txBody>
          <a:bodyPr/>
          <a:lstStyle/>
          <a:p>
            <a:r>
              <a:rPr lang="en-US" dirty="0"/>
              <a:t>Problem Statement</a:t>
            </a:r>
            <a:endParaRPr lang="ro-RO" dirty="0"/>
          </a:p>
        </p:txBody>
      </p:sp>
      <p:sp>
        <p:nvSpPr>
          <p:cNvPr id="3" name="Content Placeholder 2">
            <a:extLst>
              <a:ext uri="{FF2B5EF4-FFF2-40B4-BE49-F238E27FC236}">
                <a16:creationId xmlns:a16="http://schemas.microsoft.com/office/drawing/2014/main" id="{FADB9043-2D25-4D01-A8D6-A128933DC523}"/>
              </a:ext>
            </a:extLst>
          </p:cNvPr>
          <p:cNvSpPr>
            <a:spLocks noGrp="1"/>
          </p:cNvSpPr>
          <p:nvPr>
            <p:ph idx="1"/>
          </p:nvPr>
        </p:nvSpPr>
        <p:spPr/>
        <p:txBody>
          <a:bodyPr/>
          <a:lstStyle/>
          <a:p>
            <a:r>
              <a:rPr lang="en-US" dirty="0">
                <a:effectLst/>
                <a:ea typeface="Times New Roman" panose="02020603050405020304" pitchFamily="18" charset="0"/>
                <a:cs typeface="Times New Roman" panose="02020603050405020304" pitchFamily="18" charset="0"/>
              </a:rPr>
              <a:t>For each of the following Boolean functions draw the corresponding logic circuit using derived gates, simplify the function and draw the logic circuits associated to all simplified forms of the initial function using only basic gates</a:t>
            </a:r>
          </a:p>
          <a:p>
            <a:r>
              <a:rPr lang="es-ES" i="1" dirty="0">
                <a:effectLst/>
                <a:ea typeface="Times New Roman" panose="02020603050405020304" pitchFamily="18" charset="0"/>
                <a:cs typeface="Times New Roman" panose="02020603050405020304" pitchFamily="18" charset="0"/>
              </a:rPr>
              <a:t>f</a:t>
            </a:r>
            <a:r>
              <a:rPr lang="es-ES" baseline="-25000" dirty="0">
                <a:effectLst/>
                <a:ea typeface="Times New Roman" panose="02020603050405020304" pitchFamily="18" charset="0"/>
                <a:cs typeface="Times New Roman" panose="02020603050405020304" pitchFamily="18" charset="0"/>
              </a:rPr>
              <a:t>1</a:t>
            </a:r>
            <a:r>
              <a:rPr lang="es-ES" dirty="0">
                <a:effectLst/>
                <a:ea typeface="Times New Roman" panose="02020603050405020304" pitchFamily="18" charset="0"/>
                <a:cs typeface="Times New Roman" panose="02020603050405020304" pitchFamily="18" charset="0"/>
              </a:rPr>
              <a:t>(</a:t>
            </a:r>
            <a:r>
              <a:rPr lang="es-ES" b="0" i="1" dirty="0">
                <a:effectLst/>
                <a:ea typeface="Times New Roman" panose="02020603050405020304" pitchFamily="18" charset="0"/>
              </a:rPr>
              <a:t>x</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y</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z</a:t>
            </a:r>
            <a:r>
              <a:rPr lang="es-ES" dirty="0">
                <a:effectLst/>
                <a:ea typeface="Times New Roman" panose="02020603050405020304" pitchFamily="18" charset="0"/>
                <a:cs typeface="Times New Roman" panose="02020603050405020304" pitchFamily="18" charset="0"/>
              </a:rPr>
              <a:t>) </a:t>
            </a:r>
            <a:r>
              <a:rPr lang="es-ES" i="1" dirty="0">
                <a:effectLst/>
                <a:ea typeface="Times New Roman" panose="02020603050405020304" pitchFamily="18" charset="0"/>
                <a:cs typeface="Times New Roman" panose="02020603050405020304" pitchFamily="18" charset="0"/>
              </a:rPr>
              <a:t>=</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x</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y</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z</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y</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x</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z</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x</a:t>
            </a:r>
            <a:r>
              <a:rPr lang="es-ES" dirty="0">
                <a:effectLst/>
                <a:ea typeface="Times New Roman" panose="02020603050405020304" pitchFamily="18" charset="0"/>
                <a:cs typeface="Times New Roman" panose="02020603050405020304" pitchFamily="18" charset="0"/>
              </a:rPr>
              <a:t> ( </a:t>
            </a:r>
            <a:r>
              <a:rPr lang="es-ES" spc="-600" dirty="0">
                <a:effectLst/>
                <a:ea typeface="Times New Roman" panose="02020603050405020304" pitchFamily="18" charset="0"/>
                <a:cs typeface="Times New Roman" panose="02020603050405020304" pitchFamily="18" charset="0"/>
              </a:rPr>
              <a:t>¯</a:t>
            </a:r>
            <a:r>
              <a:rPr lang="es-ES" b="0" i="1" dirty="0">
                <a:effectLst/>
                <a:ea typeface="Times New Roman" panose="02020603050405020304" pitchFamily="18" charset="0"/>
              </a:rPr>
              <a:t>y</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spc="-600" dirty="0">
                <a:effectLst/>
                <a:ea typeface="Times New Roman" panose="02020603050405020304" pitchFamily="18" charset="0"/>
                <a:cs typeface="Times New Roman" panose="02020603050405020304" pitchFamily="18" charset="0"/>
              </a:rPr>
              <a:t>¯</a:t>
            </a:r>
            <a:r>
              <a:rPr lang="es-ES" b="0" i="1" dirty="0">
                <a:effectLst/>
                <a:ea typeface="Times New Roman" panose="02020603050405020304" pitchFamily="18" charset="0"/>
              </a:rPr>
              <a:t>z</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x</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y</a:t>
            </a:r>
            <a:r>
              <a:rPr lang="es-ES" dirty="0">
                <a:effectLst/>
                <a:ea typeface="Times New Roman" panose="02020603050405020304" pitchFamily="18" charset="0"/>
                <a:cs typeface="Times New Roman" panose="02020603050405020304" pitchFamily="18" charset="0"/>
              </a:rPr>
              <a:t>)</a:t>
            </a:r>
            <a:r>
              <a:rPr lang="es-ES" spc="-600" dirty="0">
                <a:effectLst/>
                <a:ea typeface="Times New Roman" panose="02020603050405020304" pitchFamily="18" charset="0"/>
                <a:cs typeface="Times New Roman" panose="02020603050405020304" pitchFamily="18" charset="0"/>
              </a:rPr>
              <a:t>¯</a:t>
            </a:r>
            <a:r>
              <a:rPr lang="es-ES" b="0" i="1" dirty="0">
                <a:effectLst/>
                <a:ea typeface="Times New Roman" panose="02020603050405020304" pitchFamily="18" charset="0"/>
              </a:rPr>
              <a:t>z</a:t>
            </a:r>
            <a:endParaRPr lang="en-US" dirty="0">
              <a:effectLst/>
              <a:ea typeface="Times New Roman" panose="02020603050405020304" pitchFamily="18" charset="0"/>
              <a:cs typeface="Times New Roman" panose="02020603050405020304" pitchFamily="18" charset="0"/>
            </a:endParaRPr>
          </a:p>
          <a:p>
            <a:endParaRPr lang="ro-RO" dirty="0"/>
          </a:p>
        </p:txBody>
      </p:sp>
    </p:spTree>
    <p:extLst>
      <p:ext uri="{BB962C8B-B14F-4D97-AF65-F5344CB8AC3E}">
        <p14:creationId xmlns:p14="http://schemas.microsoft.com/office/powerpoint/2010/main" val="28129697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4D9F-8C7E-488F-B399-FBFBCE355DDE}"/>
              </a:ext>
            </a:extLst>
          </p:cNvPr>
          <p:cNvSpPr>
            <a:spLocks noGrp="1"/>
          </p:cNvSpPr>
          <p:nvPr>
            <p:ph type="title"/>
          </p:nvPr>
        </p:nvSpPr>
        <p:spPr/>
        <p:txBody>
          <a:bodyPr/>
          <a:lstStyle/>
          <a:p>
            <a:r>
              <a:rPr lang="en-US" dirty="0"/>
              <a:t>Theory – Basic gates</a:t>
            </a:r>
            <a:endParaRPr lang="ro-RO" dirty="0"/>
          </a:p>
        </p:txBody>
      </p:sp>
      <p:pic>
        <p:nvPicPr>
          <p:cNvPr id="5" name="Picture 4">
            <a:extLst>
              <a:ext uri="{FF2B5EF4-FFF2-40B4-BE49-F238E27FC236}">
                <a16:creationId xmlns:a16="http://schemas.microsoft.com/office/drawing/2014/main" id="{E79DB3FA-6979-4793-8101-DFD78651BF23}"/>
              </a:ext>
            </a:extLst>
          </p:cNvPr>
          <p:cNvPicPr>
            <a:picLocks noChangeAspect="1"/>
          </p:cNvPicPr>
          <p:nvPr/>
        </p:nvPicPr>
        <p:blipFill>
          <a:blip r:embed="rId2"/>
          <a:stretch>
            <a:fillRect/>
          </a:stretch>
        </p:blipFill>
        <p:spPr>
          <a:xfrm>
            <a:off x="2478953" y="2097088"/>
            <a:ext cx="7234093" cy="4142394"/>
          </a:xfrm>
          <a:prstGeom prst="rect">
            <a:avLst/>
          </a:prstGeom>
        </p:spPr>
      </p:pic>
    </p:spTree>
    <p:extLst>
      <p:ext uri="{BB962C8B-B14F-4D97-AF65-F5344CB8AC3E}">
        <p14:creationId xmlns:p14="http://schemas.microsoft.com/office/powerpoint/2010/main" val="344158018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6E83-6746-4CA6-A777-4A1B00497801}"/>
              </a:ext>
            </a:extLst>
          </p:cNvPr>
          <p:cNvSpPr>
            <a:spLocks noGrp="1"/>
          </p:cNvSpPr>
          <p:nvPr>
            <p:ph type="title"/>
          </p:nvPr>
        </p:nvSpPr>
        <p:spPr/>
        <p:txBody>
          <a:bodyPr/>
          <a:lstStyle/>
          <a:p>
            <a:r>
              <a:rPr lang="en-US" dirty="0"/>
              <a:t>Theory – derived gates</a:t>
            </a:r>
            <a:endParaRPr lang="ro-RO" dirty="0"/>
          </a:p>
        </p:txBody>
      </p:sp>
      <p:pic>
        <p:nvPicPr>
          <p:cNvPr id="1026" name="Picture 2">
            <a:extLst>
              <a:ext uri="{FF2B5EF4-FFF2-40B4-BE49-F238E27FC236}">
                <a16:creationId xmlns:a16="http://schemas.microsoft.com/office/drawing/2014/main" id="{EAAC9AAD-7E79-4B9E-897A-F9F03B09B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888" y="2097088"/>
            <a:ext cx="8085048" cy="411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4727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7562-6436-48A4-915A-51ECF35E884C}"/>
              </a:ext>
            </a:extLst>
          </p:cNvPr>
          <p:cNvSpPr>
            <a:spLocks noGrp="1"/>
          </p:cNvSpPr>
          <p:nvPr>
            <p:ph type="title"/>
          </p:nvPr>
        </p:nvSpPr>
        <p:spPr/>
        <p:txBody>
          <a:bodyPr/>
          <a:lstStyle/>
          <a:p>
            <a:r>
              <a:rPr lang="en-US" dirty="0"/>
              <a:t>Theory – simplification process</a:t>
            </a:r>
            <a:endParaRPr lang="ro-RO" dirty="0"/>
          </a:p>
        </p:txBody>
      </p:sp>
      <p:sp>
        <p:nvSpPr>
          <p:cNvPr id="3" name="Content Placeholder 2">
            <a:extLst>
              <a:ext uri="{FF2B5EF4-FFF2-40B4-BE49-F238E27FC236}">
                <a16:creationId xmlns:a16="http://schemas.microsoft.com/office/drawing/2014/main" id="{D27377E4-59C2-4433-A997-F88F6CB1CFBF}"/>
              </a:ext>
            </a:extLst>
          </p:cNvPr>
          <p:cNvSpPr>
            <a:spLocks noGrp="1"/>
          </p:cNvSpPr>
          <p:nvPr>
            <p:ph idx="1"/>
          </p:nvPr>
        </p:nvSpPr>
        <p:spPr/>
        <p:txBody>
          <a:bodyPr>
            <a:normAutofit lnSpcReduction="10000"/>
          </a:bodyPr>
          <a:lstStyle/>
          <a:p>
            <a:r>
              <a:rPr lang="en-US" dirty="0"/>
              <a:t>Obtain DCF (disjunctive canonical form) by creating the Truth Table of the function f</a:t>
            </a:r>
            <a:r>
              <a:rPr lang="en-US" baseline="-25000" dirty="0"/>
              <a:t>1 </a:t>
            </a:r>
            <a:r>
              <a:rPr lang="en-US" dirty="0"/>
              <a:t>and the </a:t>
            </a:r>
            <a:r>
              <a:rPr lang="en-US" dirty="0" err="1"/>
              <a:t>minterms</a:t>
            </a:r>
            <a:endParaRPr lang="en-US" dirty="0"/>
          </a:p>
          <a:p>
            <a:r>
              <a:rPr lang="en-US" dirty="0"/>
              <a:t>Use Karnaugh’s simplification method</a:t>
            </a:r>
          </a:p>
          <a:p>
            <a:r>
              <a:rPr lang="en-US" dirty="0"/>
              <a:t>Obtain the set of maximal </a:t>
            </a:r>
            <a:r>
              <a:rPr lang="en-US" dirty="0" err="1"/>
              <a:t>monoms</a:t>
            </a:r>
            <a:r>
              <a:rPr lang="en-US" dirty="0"/>
              <a:t> by factorization</a:t>
            </a:r>
          </a:p>
          <a:p>
            <a:r>
              <a:rPr lang="en-US" dirty="0"/>
              <a:t>Obtain the set of central </a:t>
            </a:r>
            <a:r>
              <a:rPr lang="en-US" dirty="0" err="1"/>
              <a:t>monoms</a:t>
            </a:r>
            <a:r>
              <a:rPr lang="en-US" dirty="0"/>
              <a:t> (a maximal </a:t>
            </a:r>
            <a:r>
              <a:rPr lang="en-US" dirty="0" err="1"/>
              <a:t>monom</a:t>
            </a:r>
            <a:r>
              <a:rPr lang="en-US" dirty="0"/>
              <a:t> is a central </a:t>
            </a:r>
            <a:r>
              <a:rPr lang="en-US" dirty="0" err="1"/>
              <a:t>monom</a:t>
            </a:r>
            <a:r>
              <a:rPr lang="en-US" dirty="0"/>
              <a:t> if its corresponding group of </a:t>
            </a:r>
            <a:r>
              <a:rPr lang="en-US" dirty="0" err="1"/>
              <a:t>minterms</a:t>
            </a:r>
            <a:r>
              <a:rPr lang="en-US" dirty="0"/>
              <a:t> contains at least a </a:t>
            </a:r>
            <a:r>
              <a:rPr lang="en-US" dirty="0" err="1"/>
              <a:t>minterm</a:t>
            </a:r>
            <a:r>
              <a:rPr lang="en-US" dirty="0"/>
              <a:t> only circled once)</a:t>
            </a:r>
          </a:p>
          <a:p>
            <a:endParaRPr lang="ro-RO" dirty="0"/>
          </a:p>
        </p:txBody>
      </p:sp>
    </p:spTree>
    <p:extLst>
      <p:ext uri="{BB962C8B-B14F-4D97-AF65-F5344CB8AC3E}">
        <p14:creationId xmlns:p14="http://schemas.microsoft.com/office/powerpoint/2010/main" val="157305003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F318-1BFF-4E26-A44A-25FD4DE56D61}"/>
              </a:ext>
            </a:extLst>
          </p:cNvPr>
          <p:cNvSpPr>
            <a:spLocks noGrp="1"/>
          </p:cNvSpPr>
          <p:nvPr>
            <p:ph type="title"/>
          </p:nvPr>
        </p:nvSpPr>
        <p:spPr/>
        <p:txBody>
          <a:bodyPr/>
          <a:lstStyle/>
          <a:p>
            <a:r>
              <a:rPr lang="en-US" dirty="0"/>
              <a:t>Logic Circuit – Derived Gates</a:t>
            </a:r>
            <a:endParaRPr lang="ro-RO" dirty="0"/>
          </a:p>
        </p:txBody>
      </p:sp>
      <p:pic>
        <p:nvPicPr>
          <p:cNvPr id="5" name="Picture 4">
            <a:extLst>
              <a:ext uri="{FF2B5EF4-FFF2-40B4-BE49-F238E27FC236}">
                <a16:creationId xmlns:a16="http://schemas.microsoft.com/office/drawing/2014/main" id="{70CF1EA3-3E47-431F-9520-05E56421A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343" y="1876997"/>
            <a:ext cx="5660138" cy="4611964"/>
          </a:xfrm>
          <a:prstGeom prst="rect">
            <a:avLst/>
          </a:prstGeom>
        </p:spPr>
      </p:pic>
    </p:spTree>
    <p:extLst>
      <p:ext uri="{BB962C8B-B14F-4D97-AF65-F5344CB8AC3E}">
        <p14:creationId xmlns:p14="http://schemas.microsoft.com/office/powerpoint/2010/main" val="15660331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86FE539-3090-410A-BFC3-C21D169B3077}"/>
              </a:ext>
            </a:extLst>
          </p:cNvPr>
          <p:cNvGraphicFramePr>
            <a:graphicFrameLocks noGrp="1"/>
          </p:cNvGraphicFramePr>
          <p:nvPr>
            <p:extLst>
              <p:ext uri="{D42A27DB-BD31-4B8C-83A1-F6EECF244321}">
                <p14:modId xmlns:p14="http://schemas.microsoft.com/office/powerpoint/2010/main" val="460345428"/>
              </p:ext>
            </p:extLst>
          </p:nvPr>
        </p:nvGraphicFramePr>
        <p:xfrm>
          <a:off x="1156369" y="864490"/>
          <a:ext cx="9490317" cy="4934216"/>
        </p:xfrm>
        <a:graphic>
          <a:graphicData uri="http://schemas.openxmlformats.org/drawingml/2006/table">
            <a:tbl>
              <a:tblPr firstRow="1" bandRow="1">
                <a:tableStyleId>{5C22544A-7EE6-4342-B048-85BDC9FD1C3A}</a:tableStyleId>
              </a:tblPr>
              <a:tblGrid>
                <a:gridCol w="340043">
                  <a:extLst>
                    <a:ext uri="{9D8B030D-6E8A-4147-A177-3AD203B41FA5}">
                      <a16:colId xmlns:a16="http://schemas.microsoft.com/office/drawing/2014/main" val="2179517636"/>
                    </a:ext>
                  </a:extLst>
                </a:gridCol>
                <a:gridCol w="343218">
                  <a:extLst>
                    <a:ext uri="{9D8B030D-6E8A-4147-A177-3AD203B41FA5}">
                      <a16:colId xmlns:a16="http://schemas.microsoft.com/office/drawing/2014/main" val="938911546"/>
                    </a:ext>
                  </a:extLst>
                </a:gridCol>
                <a:gridCol w="486386">
                  <a:extLst>
                    <a:ext uri="{9D8B030D-6E8A-4147-A177-3AD203B41FA5}">
                      <a16:colId xmlns:a16="http://schemas.microsoft.com/office/drawing/2014/main" val="2920721902"/>
                    </a:ext>
                  </a:extLst>
                </a:gridCol>
                <a:gridCol w="712207">
                  <a:extLst>
                    <a:ext uri="{9D8B030D-6E8A-4147-A177-3AD203B41FA5}">
                      <a16:colId xmlns:a16="http://schemas.microsoft.com/office/drawing/2014/main" val="3806159864"/>
                    </a:ext>
                  </a:extLst>
                </a:gridCol>
                <a:gridCol w="712207">
                  <a:extLst>
                    <a:ext uri="{9D8B030D-6E8A-4147-A177-3AD203B41FA5}">
                      <a16:colId xmlns:a16="http://schemas.microsoft.com/office/drawing/2014/main" val="3822255786"/>
                    </a:ext>
                  </a:extLst>
                </a:gridCol>
                <a:gridCol w="972771">
                  <a:extLst>
                    <a:ext uri="{9D8B030D-6E8A-4147-A177-3AD203B41FA5}">
                      <a16:colId xmlns:a16="http://schemas.microsoft.com/office/drawing/2014/main" val="3931775892"/>
                    </a:ext>
                  </a:extLst>
                </a:gridCol>
                <a:gridCol w="694837">
                  <a:extLst>
                    <a:ext uri="{9D8B030D-6E8A-4147-A177-3AD203B41FA5}">
                      <a16:colId xmlns:a16="http://schemas.microsoft.com/office/drawing/2014/main" val="3362197536"/>
                    </a:ext>
                  </a:extLst>
                </a:gridCol>
                <a:gridCol w="1042256">
                  <a:extLst>
                    <a:ext uri="{9D8B030D-6E8A-4147-A177-3AD203B41FA5}">
                      <a16:colId xmlns:a16="http://schemas.microsoft.com/office/drawing/2014/main" val="1115860394"/>
                    </a:ext>
                  </a:extLst>
                </a:gridCol>
                <a:gridCol w="1111738">
                  <a:extLst>
                    <a:ext uri="{9D8B030D-6E8A-4147-A177-3AD203B41FA5}">
                      <a16:colId xmlns:a16="http://schemas.microsoft.com/office/drawing/2014/main" val="2555074639"/>
                    </a:ext>
                  </a:extLst>
                </a:gridCol>
                <a:gridCol w="1146481">
                  <a:extLst>
                    <a:ext uri="{9D8B030D-6E8A-4147-A177-3AD203B41FA5}">
                      <a16:colId xmlns:a16="http://schemas.microsoft.com/office/drawing/2014/main" val="1896357636"/>
                    </a:ext>
                  </a:extLst>
                </a:gridCol>
                <a:gridCol w="935946">
                  <a:extLst>
                    <a:ext uri="{9D8B030D-6E8A-4147-A177-3AD203B41FA5}">
                      <a16:colId xmlns:a16="http://schemas.microsoft.com/office/drawing/2014/main" val="2648794692"/>
                    </a:ext>
                  </a:extLst>
                </a:gridCol>
                <a:gridCol w="992227">
                  <a:extLst>
                    <a:ext uri="{9D8B030D-6E8A-4147-A177-3AD203B41FA5}">
                      <a16:colId xmlns:a16="http://schemas.microsoft.com/office/drawing/2014/main" val="1079143670"/>
                    </a:ext>
                  </a:extLst>
                </a:gridCol>
              </a:tblGrid>
              <a:tr h="536767">
                <a:tc>
                  <a:txBody>
                    <a:bodyPr/>
                    <a:lstStyle/>
                    <a:p>
                      <a:pPr algn="ctr"/>
                      <a:r>
                        <a:rPr lang="en-US" dirty="0"/>
                        <a:t>x</a:t>
                      </a:r>
                      <a:endParaRPr lang="ro-RO" dirty="0"/>
                    </a:p>
                  </a:txBody>
                  <a:tcPr anchor="ctr"/>
                </a:tc>
                <a:tc>
                  <a:txBody>
                    <a:bodyPr/>
                    <a:lstStyle/>
                    <a:p>
                      <a:pPr algn="ctr"/>
                      <a:r>
                        <a:rPr lang="en-US" dirty="0"/>
                        <a:t>y</a:t>
                      </a:r>
                      <a:endParaRPr lang="ro-RO" dirty="0"/>
                    </a:p>
                  </a:txBody>
                  <a:tcPr anchor="ctr"/>
                </a:tc>
                <a:tc>
                  <a:txBody>
                    <a:bodyPr/>
                    <a:lstStyle/>
                    <a:p>
                      <a:pPr algn="ctr"/>
                      <a:r>
                        <a:rPr lang="en-US" dirty="0"/>
                        <a:t>z</a:t>
                      </a:r>
                      <a:endParaRPr lang="ro-RO" dirty="0"/>
                    </a:p>
                  </a:txBody>
                  <a:tcPr anchor="ctr"/>
                </a:tc>
                <a:tc>
                  <a:txBody>
                    <a:bodyPr/>
                    <a:lstStyle/>
                    <a:p>
                      <a:pPr algn="ctr"/>
                      <a:r>
                        <a:rPr lang="es-ES" sz="1800" b="0" i="1" kern="1200" dirty="0">
                          <a:solidFill>
                            <a:schemeClr val="lt1"/>
                          </a:solidFill>
                          <a:effectLst/>
                          <a:latin typeface="+mn-lt"/>
                          <a:ea typeface="+mn-ea"/>
                          <a:cs typeface="+mn-cs"/>
                        </a:rPr>
                        <a:t>y</a:t>
                      </a:r>
                      <a:r>
                        <a:rPr lang="es-ES" sz="1800" b="1" kern="1200" dirty="0">
                          <a:solidFill>
                            <a:schemeClr val="lt1"/>
                          </a:solidFill>
                          <a:effectLst/>
                          <a:latin typeface="+mn-lt"/>
                          <a:ea typeface="+mn-ea"/>
                          <a:cs typeface="+mn-cs"/>
                        </a:rPr>
                        <a:t> </a:t>
                      </a:r>
                      <a:r>
                        <a:rPr lang="en-US" sz="1800" b="1" kern="1200" dirty="0">
                          <a:solidFill>
                            <a:schemeClr val="lt1"/>
                          </a:solidFill>
                          <a:effectLst/>
                          <a:latin typeface="+mn-lt"/>
                          <a:ea typeface="+mn-ea"/>
                          <a:cs typeface="+mn-cs"/>
                          <a:sym typeface="Symbol" panose="05050102010706020507" pitchFamily="18" charset="2"/>
                        </a:rPr>
                        <a:t></a:t>
                      </a:r>
                      <a:r>
                        <a:rPr lang="en-US" sz="1800" b="1" kern="1200" dirty="0">
                          <a:solidFill>
                            <a:schemeClr val="lt1"/>
                          </a:solidFill>
                          <a:effectLst/>
                          <a:latin typeface="+mn-lt"/>
                          <a:ea typeface="+mn-ea"/>
                          <a:cs typeface="+mn-cs"/>
                        </a:rPr>
                        <a:t> </a:t>
                      </a:r>
                      <a:r>
                        <a:rPr lang="es-ES" sz="1800" b="0" i="1" kern="1200" dirty="0">
                          <a:solidFill>
                            <a:schemeClr val="lt1"/>
                          </a:solidFill>
                          <a:effectLst/>
                          <a:latin typeface="+mn-lt"/>
                          <a:ea typeface="+mn-ea"/>
                          <a:cs typeface="+mn-cs"/>
                        </a:rPr>
                        <a:t>z</a:t>
                      </a:r>
                      <a:endParaRPr lang="ro-RO" dirty="0"/>
                    </a:p>
                  </a:txBody>
                  <a:tcPr anchor="ctr"/>
                </a:tc>
                <a:tc>
                  <a:txBody>
                    <a:bodyPr/>
                    <a:lstStyle/>
                    <a:p>
                      <a:pPr algn="ctr"/>
                      <a:r>
                        <a:rPr lang="es-ES" sz="1800" b="0" i="1" kern="1200" dirty="0">
                          <a:solidFill>
                            <a:schemeClr val="lt1"/>
                          </a:solidFill>
                          <a:effectLst/>
                          <a:latin typeface="+mn-lt"/>
                          <a:ea typeface="+mn-ea"/>
                          <a:cs typeface="+mn-cs"/>
                        </a:rPr>
                        <a:t>x</a:t>
                      </a:r>
                      <a:r>
                        <a:rPr lang="es-ES" sz="1800" b="1" kern="1200" dirty="0">
                          <a:solidFill>
                            <a:schemeClr val="lt1"/>
                          </a:solidFill>
                          <a:effectLst/>
                          <a:latin typeface="+mn-lt"/>
                          <a:ea typeface="+mn-ea"/>
                          <a:cs typeface="+mn-cs"/>
                        </a:rPr>
                        <a:t> </a:t>
                      </a:r>
                      <a:r>
                        <a:rPr lang="en-US" sz="1800" b="1" kern="1200" dirty="0">
                          <a:solidFill>
                            <a:schemeClr val="lt1"/>
                          </a:solidFill>
                          <a:effectLst/>
                          <a:latin typeface="+mn-lt"/>
                          <a:ea typeface="+mn-ea"/>
                          <a:cs typeface="+mn-cs"/>
                          <a:sym typeface="Symbol" panose="05050102010706020507" pitchFamily="18" charset="2"/>
                        </a:rPr>
                        <a:t></a:t>
                      </a:r>
                      <a:r>
                        <a:rPr lang="en-US" sz="1800" b="1" kern="1200" dirty="0">
                          <a:solidFill>
                            <a:schemeClr val="lt1"/>
                          </a:solidFill>
                          <a:effectLst/>
                          <a:latin typeface="+mn-lt"/>
                          <a:ea typeface="+mn-ea"/>
                          <a:cs typeface="+mn-cs"/>
                        </a:rPr>
                        <a:t> </a:t>
                      </a:r>
                      <a:r>
                        <a:rPr lang="es-ES" sz="1800" b="0" i="1" kern="1200" dirty="0">
                          <a:solidFill>
                            <a:schemeClr val="lt1"/>
                          </a:solidFill>
                          <a:effectLst/>
                          <a:latin typeface="+mn-lt"/>
                          <a:ea typeface="+mn-ea"/>
                          <a:cs typeface="+mn-cs"/>
                        </a:rPr>
                        <a:t>z</a:t>
                      </a:r>
                      <a:endParaRPr lang="ro-RO" dirty="0"/>
                    </a:p>
                  </a:txBody>
                  <a:tcPr anchor="ctr"/>
                </a:tc>
                <a:tc>
                  <a:txBody>
                    <a:bodyPr/>
                    <a:lstStyle/>
                    <a:p>
                      <a:pPr algn="ctr"/>
                      <a:r>
                        <a:rPr lang="es-ES" sz="18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s-ES" sz="1800" spc="-600" dirty="0">
                          <a:effectLst/>
                          <a:latin typeface="Book Antiqua" panose="02040602050305030304" pitchFamily="18" charset="0"/>
                          <a:ea typeface="Times New Roman" panose="02020603050405020304" pitchFamily="18" charset="0"/>
                          <a:cs typeface="Times New Roman" panose="02020603050405020304" pitchFamily="18" charset="0"/>
                        </a:rPr>
                        <a:t>¯</a:t>
                      </a:r>
                      <a:r>
                        <a:rPr lang="es-ES" sz="1800" b="0" i="1" dirty="0">
                          <a:effectLst/>
                          <a:latin typeface="Times New Roman" panose="02020603050405020304" pitchFamily="18" charset="0"/>
                          <a:ea typeface="Times New Roman" panose="02020603050405020304" pitchFamily="18" charset="0"/>
                        </a:rPr>
                        <a:t>y</a:t>
                      </a:r>
                      <a:r>
                        <a:rPr lang="es-ES" sz="18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s-ES" sz="1800" spc="-600" dirty="0">
                          <a:effectLst/>
                          <a:latin typeface="Book Antiqua" panose="02040602050305030304" pitchFamily="18" charset="0"/>
                          <a:ea typeface="Times New Roman" panose="02020603050405020304" pitchFamily="18" charset="0"/>
                          <a:cs typeface="Times New Roman" panose="02020603050405020304" pitchFamily="18" charset="0"/>
                        </a:rPr>
                        <a:t>¯</a:t>
                      </a:r>
                      <a:r>
                        <a:rPr lang="es-ES" sz="1800" b="0" i="1" dirty="0">
                          <a:effectLst/>
                          <a:latin typeface="Times New Roman" panose="02020603050405020304" pitchFamily="18" charset="0"/>
                          <a:ea typeface="Times New Roman" panose="02020603050405020304" pitchFamily="18" charset="0"/>
                        </a:rPr>
                        <a:t>z</a:t>
                      </a:r>
                      <a:r>
                        <a:rPr lang="es-E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ro-RO" sz="1800" dirty="0"/>
                    </a:p>
                  </a:txBody>
                  <a:tcPr anchor="ctr"/>
                </a:tc>
                <a:tc>
                  <a:txBody>
                    <a:bodyPr/>
                    <a:lstStyle/>
                    <a:p>
                      <a:pPr algn="ctr"/>
                      <a:r>
                        <a:rPr lang="es-ES" sz="1800" b="0" i="1" kern="1200" dirty="0">
                          <a:solidFill>
                            <a:schemeClr val="lt1"/>
                          </a:solidFill>
                          <a:effectLst/>
                          <a:latin typeface="+mn-lt"/>
                          <a:ea typeface="+mn-ea"/>
                          <a:cs typeface="+mn-cs"/>
                        </a:rPr>
                        <a:t>x</a:t>
                      </a:r>
                      <a:r>
                        <a:rPr lang="es-ES" sz="1800" b="1" kern="1200" dirty="0">
                          <a:solidFill>
                            <a:schemeClr val="lt1"/>
                          </a:solidFill>
                          <a:effectLst/>
                          <a:latin typeface="+mn-lt"/>
                          <a:ea typeface="+mn-ea"/>
                          <a:cs typeface="+mn-cs"/>
                        </a:rPr>
                        <a:t> </a:t>
                      </a:r>
                      <a:r>
                        <a:rPr lang="en-US" sz="1800" b="1" kern="1200" dirty="0">
                          <a:solidFill>
                            <a:schemeClr val="lt1"/>
                          </a:solidFill>
                          <a:effectLst/>
                          <a:latin typeface="+mn-lt"/>
                          <a:ea typeface="+mn-ea"/>
                          <a:cs typeface="+mn-cs"/>
                          <a:sym typeface="Symbol" panose="05050102010706020507" pitchFamily="18" charset="2"/>
                        </a:rPr>
                        <a:t></a:t>
                      </a:r>
                      <a:r>
                        <a:rPr lang="en-US" sz="1800" b="1" kern="1200" dirty="0">
                          <a:solidFill>
                            <a:schemeClr val="lt1"/>
                          </a:solidFill>
                          <a:effectLst/>
                          <a:latin typeface="+mn-lt"/>
                          <a:ea typeface="+mn-ea"/>
                          <a:cs typeface="+mn-cs"/>
                        </a:rPr>
                        <a:t> </a:t>
                      </a:r>
                      <a:r>
                        <a:rPr lang="es-ES" sz="1800" b="0" i="1" kern="1200" dirty="0">
                          <a:solidFill>
                            <a:schemeClr val="lt1"/>
                          </a:solidFill>
                          <a:effectLst/>
                          <a:latin typeface="+mn-lt"/>
                          <a:ea typeface="+mn-ea"/>
                          <a:cs typeface="+mn-cs"/>
                        </a:rPr>
                        <a:t>y</a:t>
                      </a:r>
                      <a:endParaRPr lang="ro-RO" dirty="0"/>
                    </a:p>
                  </a:txBody>
                  <a:tcPr anchor="ctr"/>
                </a:tc>
                <a:tc>
                  <a:txBody>
                    <a:bodyPr/>
                    <a:lstStyle/>
                    <a:p>
                      <a:pPr algn="ctr"/>
                      <a:r>
                        <a:rPr lang="es-ES" sz="1800" b="0" i="1" kern="1200" dirty="0">
                          <a:solidFill>
                            <a:schemeClr val="lt1"/>
                          </a:solidFill>
                          <a:effectLst/>
                          <a:latin typeface="+mn-lt"/>
                          <a:ea typeface="+mn-ea"/>
                          <a:cs typeface="+mn-cs"/>
                        </a:rPr>
                        <a:t>x</a:t>
                      </a:r>
                      <a:r>
                        <a:rPr lang="es-ES" sz="1800" b="1" kern="1200" dirty="0">
                          <a:solidFill>
                            <a:schemeClr val="lt1"/>
                          </a:solidFill>
                          <a:effectLst/>
                          <a:latin typeface="+mn-lt"/>
                          <a:ea typeface="+mn-ea"/>
                          <a:cs typeface="+mn-cs"/>
                        </a:rPr>
                        <a:t> (</a:t>
                      </a:r>
                      <a:r>
                        <a:rPr lang="es-ES" sz="1800" b="0" i="1" kern="1200" dirty="0">
                          <a:solidFill>
                            <a:schemeClr val="lt1"/>
                          </a:solidFill>
                          <a:effectLst/>
                          <a:latin typeface="+mn-lt"/>
                          <a:ea typeface="+mn-ea"/>
                          <a:cs typeface="+mn-cs"/>
                        </a:rPr>
                        <a:t>y</a:t>
                      </a:r>
                      <a:r>
                        <a:rPr lang="es-ES" sz="1800" b="1" kern="1200" dirty="0">
                          <a:solidFill>
                            <a:schemeClr val="lt1"/>
                          </a:solidFill>
                          <a:effectLst/>
                          <a:latin typeface="+mn-lt"/>
                          <a:ea typeface="+mn-ea"/>
                          <a:cs typeface="+mn-cs"/>
                        </a:rPr>
                        <a:t> </a:t>
                      </a:r>
                      <a:r>
                        <a:rPr lang="en-US" sz="1800" b="1" kern="1200" dirty="0">
                          <a:solidFill>
                            <a:schemeClr val="lt1"/>
                          </a:solidFill>
                          <a:effectLst/>
                          <a:latin typeface="+mn-lt"/>
                          <a:ea typeface="+mn-ea"/>
                          <a:cs typeface="+mn-cs"/>
                          <a:sym typeface="Symbol" panose="05050102010706020507" pitchFamily="18" charset="2"/>
                        </a:rPr>
                        <a:t></a:t>
                      </a:r>
                      <a:r>
                        <a:rPr lang="en-US" sz="1800" b="1" kern="1200" dirty="0">
                          <a:solidFill>
                            <a:schemeClr val="lt1"/>
                          </a:solidFill>
                          <a:effectLst/>
                          <a:latin typeface="+mn-lt"/>
                          <a:ea typeface="+mn-ea"/>
                          <a:cs typeface="+mn-cs"/>
                        </a:rPr>
                        <a:t> </a:t>
                      </a:r>
                      <a:r>
                        <a:rPr lang="es-ES" sz="1800" b="0" i="1" kern="1200" dirty="0">
                          <a:solidFill>
                            <a:schemeClr val="lt1"/>
                          </a:solidFill>
                          <a:effectLst/>
                          <a:latin typeface="+mn-lt"/>
                          <a:ea typeface="+mn-ea"/>
                          <a:cs typeface="+mn-cs"/>
                        </a:rPr>
                        <a:t>z</a:t>
                      </a:r>
                      <a:r>
                        <a:rPr lang="es-ES" sz="1800" b="1" kern="1200" dirty="0">
                          <a:solidFill>
                            <a:schemeClr val="lt1"/>
                          </a:solidFill>
                          <a:effectLst/>
                          <a:latin typeface="+mn-lt"/>
                          <a:ea typeface="+mn-ea"/>
                          <a:cs typeface="+mn-cs"/>
                        </a:rPr>
                        <a:t>) </a:t>
                      </a:r>
                      <a:endParaRPr lang="ro-RO" dirty="0"/>
                    </a:p>
                  </a:txBody>
                  <a:tcPr anchor="ctr"/>
                </a:tc>
                <a:tc>
                  <a:txBody>
                    <a:bodyPr/>
                    <a:lstStyle/>
                    <a:p>
                      <a:pPr algn="ctr"/>
                      <a:r>
                        <a:rPr lang="es-ES" sz="1800" b="0" i="1" kern="1200" dirty="0">
                          <a:solidFill>
                            <a:schemeClr val="lt1"/>
                          </a:solidFill>
                          <a:effectLst/>
                          <a:latin typeface="+mn-lt"/>
                          <a:ea typeface="+mn-ea"/>
                          <a:cs typeface="+mn-cs"/>
                        </a:rPr>
                        <a:t>y</a:t>
                      </a:r>
                      <a:r>
                        <a:rPr lang="es-ES" sz="1800" b="1" kern="1200" dirty="0">
                          <a:solidFill>
                            <a:schemeClr val="lt1"/>
                          </a:solidFill>
                          <a:effectLst/>
                          <a:latin typeface="+mn-lt"/>
                          <a:ea typeface="+mn-ea"/>
                          <a:cs typeface="+mn-cs"/>
                        </a:rPr>
                        <a:t> (</a:t>
                      </a:r>
                      <a:r>
                        <a:rPr lang="es-ES" sz="1800" b="0" i="1" kern="1200" dirty="0">
                          <a:solidFill>
                            <a:schemeClr val="lt1"/>
                          </a:solidFill>
                          <a:effectLst/>
                          <a:latin typeface="+mn-lt"/>
                          <a:ea typeface="+mn-ea"/>
                          <a:cs typeface="+mn-cs"/>
                        </a:rPr>
                        <a:t>x</a:t>
                      </a:r>
                      <a:r>
                        <a:rPr lang="es-ES" sz="1800" b="1" kern="1200" dirty="0">
                          <a:solidFill>
                            <a:schemeClr val="lt1"/>
                          </a:solidFill>
                          <a:effectLst/>
                          <a:latin typeface="+mn-lt"/>
                          <a:ea typeface="+mn-ea"/>
                          <a:cs typeface="+mn-cs"/>
                        </a:rPr>
                        <a:t> </a:t>
                      </a:r>
                      <a:r>
                        <a:rPr lang="en-US" sz="1800" b="1" kern="1200" dirty="0">
                          <a:solidFill>
                            <a:schemeClr val="lt1"/>
                          </a:solidFill>
                          <a:effectLst/>
                          <a:latin typeface="+mn-lt"/>
                          <a:ea typeface="+mn-ea"/>
                          <a:cs typeface="+mn-cs"/>
                          <a:sym typeface="Symbol" panose="05050102010706020507" pitchFamily="18" charset="2"/>
                        </a:rPr>
                        <a:t></a:t>
                      </a:r>
                      <a:r>
                        <a:rPr lang="en-US" sz="1800" b="1" kern="1200" dirty="0">
                          <a:solidFill>
                            <a:schemeClr val="lt1"/>
                          </a:solidFill>
                          <a:effectLst/>
                          <a:latin typeface="+mn-lt"/>
                          <a:ea typeface="+mn-ea"/>
                          <a:cs typeface="+mn-cs"/>
                        </a:rPr>
                        <a:t> </a:t>
                      </a:r>
                      <a:r>
                        <a:rPr lang="es-ES" sz="1800" b="0" i="1" kern="1200" dirty="0">
                          <a:solidFill>
                            <a:schemeClr val="lt1"/>
                          </a:solidFill>
                          <a:effectLst/>
                          <a:latin typeface="+mn-lt"/>
                          <a:ea typeface="+mn-ea"/>
                          <a:cs typeface="+mn-cs"/>
                        </a:rPr>
                        <a:t>z</a:t>
                      </a:r>
                      <a:r>
                        <a:rPr lang="es-ES" sz="1800" b="1" kern="1200" dirty="0">
                          <a:solidFill>
                            <a:schemeClr val="lt1"/>
                          </a:solidFill>
                          <a:effectLst/>
                          <a:latin typeface="+mn-lt"/>
                          <a:ea typeface="+mn-ea"/>
                          <a:cs typeface="+mn-cs"/>
                        </a:rPr>
                        <a:t>) </a:t>
                      </a:r>
                      <a:endParaRPr lang="ro-RO" dirty="0"/>
                    </a:p>
                  </a:txBody>
                  <a:tcPr anchor="ctr"/>
                </a:tc>
                <a:tc>
                  <a:txBody>
                    <a:bodyPr/>
                    <a:lstStyle/>
                    <a:p>
                      <a:pPr algn="ctr"/>
                      <a:r>
                        <a:rPr lang="es-ES" sz="1600" b="0" i="1" dirty="0">
                          <a:effectLst/>
                          <a:latin typeface="Times New Roman" panose="02020603050405020304" pitchFamily="18" charset="0"/>
                          <a:ea typeface="Times New Roman" panose="02020603050405020304" pitchFamily="18" charset="0"/>
                        </a:rPr>
                        <a:t>x</a:t>
                      </a:r>
                      <a:r>
                        <a:rPr lang="es-ES" sz="1800" dirty="0">
                          <a:effectLst/>
                          <a:latin typeface="Book Antiqua" panose="02040602050305030304" pitchFamily="18" charset="0"/>
                          <a:ea typeface="Times New Roman" panose="02020603050405020304" pitchFamily="18" charset="0"/>
                          <a:cs typeface="Times New Roman" panose="02020603050405020304" pitchFamily="18" charset="0"/>
                        </a:rPr>
                        <a:t> ( </a:t>
                      </a:r>
                      <a:r>
                        <a:rPr lang="es-ES" sz="1800" spc="-600" dirty="0">
                          <a:effectLst/>
                          <a:latin typeface="Book Antiqua" panose="02040602050305030304" pitchFamily="18" charset="0"/>
                          <a:ea typeface="Times New Roman" panose="02020603050405020304" pitchFamily="18" charset="0"/>
                          <a:cs typeface="Times New Roman" panose="02020603050405020304" pitchFamily="18" charset="0"/>
                        </a:rPr>
                        <a:t>¯</a:t>
                      </a:r>
                      <a:r>
                        <a:rPr lang="es-ES" sz="1600" b="0" i="1" dirty="0">
                          <a:effectLst/>
                          <a:latin typeface="Times New Roman" panose="02020603050405020304" pitchFamily="18" charset="0"/>
                          <a:ea typeface="Times New Roman" panose="02020603050405020304" pitchFamily="18" charset="0"/>
                        </a:rPr>
                        <a:t>y</a:t>
                      </a:r>
                      <a:r>
                        <a:rPr lang="es-ES" sz="18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s-ES" sz="1800" spc="-600" dirty="0">
                          <a:effectLst/>
                          <a:latin typeface="Book Antiqua" panose="02040602050305030304" pitchFamily="18" charset="0"/>
                          <a:ea typeface="Times New Roman" panose="02020603050405020304" pitchFamily="18" charset="0"/>
                          <a:cs typeface="Times New Roman" panose="02020603050405020304" pitchFamily="18" charset="0"/>
                        </a:rPr>
                        <a:t>¯</a:t>
                      </a:r>
                      <a:r>
                        <a:rPr lang="es-ES" sz="1600" b="0" i="1" dirty="0">
                          <a:effectLst/>
                          <a:latin typeface="Times New Roman" panose="02020603050405020304" pitchFamily="18" charset="0"/>
                          <a:ea typeface="Times New Roman" panose="02020603050405020304" pitchFamily="18" charset="0"/>
                        </a:rPr>
                        <a:t>z</a:t>
                      </a:r>
                      <a:r>
                        <a:rPr lang="es-E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ro-RO" dirty="0"/>
                    </a:p>
                  </a:txBody>
                  <a:tcPr anchor="ctr"/>
                </a:tc>
                <a:tc>
                  <a:txBody>
                    <a:bodyPr/>
                    <a:lstStyle/>
                    <a:p>
                      <a:pPr algn="ctr"/>
                      <a:r>
                        <a:rPr lang="es-ES" sz="1800" dirty="0">
                          <a:effectLst/>
                          <a:latin typeface="Book Antiqua" panose="02040602050305030304" pitchFamily="18" charset="0"/>
                          <a:ea typeface="Times New Roman" panose="02020603050405020304" pitchFamily="18" charset="0"/>
                          <a:cs typeface="Times New Roman" panose="02020603050405020304" pitchFamily="18" charset="0"/>
                        </a:rPr>
                        <a:t>(</a:t>
                      </a:r>
                      <a:r>
                        <a:rPr lang="es-ES" sz="1600" b="0" i="1" dirty="0">
                          <a:effectLst/>
                          <a:latin typeface="Times New Roman" panose="02020603050405020304" pitchFamily="18" charset="0"/>
                          <a:ea typeface="Times New Roman" panose="02020603050405020304" pitchFamily="18" charset="0"/>
                        </a:rPr>
                        <a:t>x</a:t>
                      </a:r>
                      <a:r>
                        <a:rPr lang="es-ES" sz="18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s-ES" sz="1600" b="0" i="1" dirty="0">
                          <a:effectLst/>
                          <a:latin typeface="Times New Roman" panose="02020603050405020304" pitchFamily="18" charset="0"/>
                          <a:ea typeface="Times New Roman" panose="02020603050405020304" pitchFamily="18" charset="0"/>
                        </a:rPr>
                        <a:t>y</a:t>
                      </a:r>
                      <a:r>
                        <a:rPr lang="es-ES" sz="1800" dirty="0">
                          <a:effectLst/>
                          <a:latin typeface="Book Antiqua" panose="02040602050305030304" pitchFamily="18" charset="0"/>
                          <a:ea typeface="Times New Roman" panose="02020603050405020304" pitchFamily="18" charset="0"/>
                          <a:cs typeface="Times New Roman" panose="02020603050405020304" pitchFamily="18" charset="0"/>
                        </a:rPr>
                        <a:t>)</a:t>
                      </a:r>
                      <a:r>
                        <a:rPr lang="es-ES" sz="1800" spc="-600" dirty="0">
                          <a:effectLst/>
                          <a:latin typeface="Book Antiqua" panose="02040602050305030304" pitchFamily="18" charset="0"/>
                          <a:ea typeface="Times New Roman" panose="02020603050405020304" pitchFamily="18" charset="0"/>
                          <a:cs typeface="Times New Roman" panose="02020603050405020304" pitchFamily="18" charset="0"/>
                        </a:rPr>
                        <a:t>¯</a:t>
                      </a:r>
                      <a:r>
                        <a:rPr lang="es-ES" sz="1600" b="0" i="1" dirty="0">
                          <a:effectLst/>
                          <a:latin typeface="Times New Roman" panose="02020603050405020304" pitchFamily="18" charset="0"/>
                          <a:ea typeface="Times New Roman" panose="02020603050405020304" pitchFamily="18" charset="0"/>
                        </a:rPr>
                        <a:t>z</a:t>
                      </a:r>
                      <a:r>
                        <a:rPr lang="es-E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ro-RO" dirty="0"/>
                    </a:p>
                  </a:txBody>
                  <a:tcPr anchor="ctr"/>
                </a:tc>
                <a:tc>
                  <a:txBody>
                    <a:bodyPr/>
                    <a:lstStyle/>
                    <a:p>
                      <a:pPr algn="ctr"/>
                      <a:r>
                        <a:rPr lang="es-ES" sz="1800" b="1" i="1" kern="1200" dirty="0">
                          <a:solidFill>
                            <a:schemeClr val="lt1"/>
                          </a:solidFill>
                          <a:effectLst/>
                          <a:latin typeface="+mn-lt"/>
                          <a:ea typeface="+mn-ea"/>
                          <a:cs typeface="+mn-cs"/>
                        </a:rPr>
                        <a:t>f</a:t>
                      </a:r>
                      <a:r>
                        <a:rPr lang="es-ES" sz="1800" b="1" kern="1200" baseline="-25000" dirty="0">
                          <a:solidFill>
                            <a:schemeClr val="lt1"/>
                          </a:solidFill>
                          <a:effectLst/>
                          <a:latin typeface="+mn-lt"/>
                          <a:ea typeface="+mn-ea"/>
                          <a:cs typeface="+mn-cs"/>
                        </a:rPr>
                        <a:t>1</a:t>
                      </a:r>
                      <a:r>
                        <a:rPr lang="es-ES" sz="1800" b="1" kern="1200" dirty="0">
                          <a:solidFill>
                            <a:schemeClr val="lt1"/>
                          </a:solidFill>
                          <a:effectLst/>
                          <a:latin typeface="+mn-lt"/>
                          <a:ea typeface="+mn-ea"/>
                          <a:cs typeface="+mn-cs"/>
                        </a:rPr>
                        <a:t>(</a:t>
                      </a:r>
                      <a:r>
                        <a:rPr lang="es-ES" sz="1800" b="0" i="1" kern="1200" dirty="0">
                          <a:solidFill>
                            <a:schemeClr val="lt1"/>
                          </a:solidFill>
                          <a:effectLst/>
                          <a:latin typeface="+mn-lt"/>
                          <a:ea typeface="+mn-ea"/>
                          <a:cs typeface="+mn-cs"/>
                        </a:rPr>
                        <a:t>x</a:t>
                      </a:r>
                      <a:r>
                        <a:rPr lang="es-ES" sz="1800" b="1" kern="1200" dirty="0">
                          <a:solidFill>
                            <a:schemeClr val="lt1"/>
                          </a:solidFill>
                          <a:effectLst/>
                          <a:latin typeface="+mn-lt"/>
                          <a:ea typeface="+mn-ea"/>
                          <a:cs typeface="+mn-cs"/>
                        </a:rPr>
                        <a:t>, </a:t>
                      </a:r>
                      <a:r>
                        <a:rPr lang="es-ES" sz="1800" b="0" i="1" kern="1200" dirty="0">
                          <a:solidFill>
                            <a:schemeClr val="lt1"/>
                          </a:solidFill>
                          <a:effectLst/>
                          <a:latin typeface="+mn-lt"/>
                          <a:ea typeface="+mn-ea"/>
                          <a:cs typeface="+mn-cs"/>
                        </a:rPr>
                        <a:t>y</a:t>
                      </a:r>
                      <a:r>
                        <a:rPr lang="es-ES" sz="1800" b="1" kern="1200" dirty="0">
                          <a:solidFill>
                            <a:schemeClr val="lt1"/>
                          </a:solidFill>
                          <a:effectLst/>
                          <a:latin typeface="+mn-lt"/>
                          <a:ea typeface="+mn-ea"/>
                          <a:cs typeface="+mn-cs"/>
                        </a:rPr>
                        <a:t>, </a:t>
                      </a:r>
                      <a:r>
                        <a:rPr lang="es-ES" sz="1800" b="0" i="1" kern="1200" dirty="0">
                          <a:solidFill>
                            <a:schemeClr val="lt1"/>
                          </a:solidFill>
                          <a:effectLst/>
                          <a:latin typeface="+mn-lt"/>
                          <a:ea typeface="+mn-ea"/>
                          <a:cs typeface="+mn-cs"/>
                        </a:rPr>
                        <a:t>z</a:t>
                      </a:r>
                      <a:r>
                        <a:rPr lang="es-ES" sz="1800" b="1" kern="1200" dirty="0">
                          <a:solidFill>
                            <a:schemeClr val="lt1"/>
                          </a:solidFill>
                          <a:effectLst/>
                          <a:latin typeface="+mn-lt"/>
                          <a:ea typeface="+mn-ea"/>
                          <a:cs typeface="+mn-cs"/>
                        </a:rPr>
                        <a:t>) </a:t>
                      </a:r>
                      <a:endParaRPr lang="ro-RO" dirty="0"/>
                    </a:p>
                  </a:txBody>
                  <a:tcPr anchor="ctr"/>
                </a:tc>
                <a:extLst>
                  <a:ext uri="{0D108BD9-81ED-4DB2-BD59-A6C34878D82A}">
                    <a16:rowId xmlns:a16="http://schemas.microsoft.com/office/drawing/2014/main" val="3566648216"/>
                  </a:ext>
                </a:extLst>
              </a:tr>
              <a:tr h="536767">
                <a:tc>
                  <a:txBody>
                    <a:bodyPr/>
                    <a:lstStyle/>
                    <a:p>
                      <a:pPr algn="ctr"/>
                      <a:r>
                        <a:rPr lang="en-US" dirty="0"/>
                        <a:t>0</a:t>
                      </a:r>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extLst>
                  <a:ext uri="{0D108BD9-81ED-4DB2-BD59-A6C34878D82A}">
                    <a16:rowId xmlns:a16="http://schemas.microsoft.com/office/drawing/2014/main" val="3860772630"/>
                  </a:ext>
                </a:extLst>
              </a:tr>
              <a:tr h="536767">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1</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extLst>
                  <a:ext uri="{0D108BD9-81ED-4DB2-BD59-A6C34878D82A}">
                    <a16:rowId xmlns:a16="http://schemas.microsoft.com/office/drawing/2014/main" val="672035311"/>
                  </a:ext>
                </a:extLst>
              </a:tr>
              <a:tr h="536767">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1</a:t>
                      </a:r>
                      <a:endParaRPr lang="ro-RO" dirty="0"/>
                    </a:p>
                  </a:txBody>
                  <a:tcPr anchor="ctr"/>
                </a:tc>
                <a:extLst>
                  <a:ext uri="{0D108BD9-81ED-4DB2-BD59-A6C34878D82A}">
                    <a16:rowId xmlns:a16="http://schemas.microsoft.com/office/drawing/2014/main" val="956623520"/>
                  </a:ext>
                </a:extLst>
              </a:tr>
              <a:tr h="536767">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extLst>
                  <a:ext uri="{0D108BD9-81ED-4DB2-BD59-A6C34878D82A}">
                    <a16:rowId xmlns:a16="http://schemas.microsoft.com/office/drawing/2014/main" val="809084860"/>
                  </a:ext>
                </a:extLst>
              </a:tr>
              <a:tr h="536767">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extLst>
                  <a:ext uri="{0D108BD9-81ED-4DB2-BD59-A6C34878D82A}">
                    <a16:rowId xmlns:a16="http://schemas.microsoft.com/office/drawing/2014/main" val="133292573"/>
                  </a:ext>
                </a:extLst>
              </a:tr>
              <a:tr h="536767">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extLst>
                  <a:ext uri="{0D108BD9-81ED-4DB2-BD59-A6C34878D82A}">
                    <a16:rowId xmlns:a16="http://schemas.microsoft.com/office/drawing/2014/main" val="4059916809"/>
                  </a:ext>
                </a:extLst>
              </a:tr>
              <a:tr h="536767">
                <a:tc>
                  <a:txBody>
                    <a:bodyPr/>
                    <a:lstStyle/>
                    <a:p>
                      <a:pPr algn="ctr"/>
                      <a:r>
                        <a:rPr lang="en-US" dirty="0"/>
                        <a:t>1</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extLst>
                  <a:ext uri="{0D108BD9-81ED-4DB2-BD59-A6C34878D82A}">
                    <a16:rowId xmlns:a16="http://schemas.microsoft.com/office/drawing/2014/main" val="1482257649"/>
                  </a:ext>
                </a:extLst>
              </a:tr>
              <a:tr h="536767">
                <a:tc>
                  <a:txBody>
                    <a:bodyPr/>
                    <a:lstStyle/>
                    <a:p>
                      <a:pPr algn="ctr"/>
                      <a:r>
                        <a:rPr lang="en-US" dirty="0"/>
                        <a:t>1</a:t>
                      </a:r>
                      <a:endParaRPr lang="ro-RO" dirty="0"/>
                    </a:p>
                  </a:txBody>
                  <a:tcPr anchor="ctr"/>
                </a:tc>
                <a:tc>
                  <a:txBody>
                    <a:bodyPr/>
                    <a:lstStyle/>
                    <a:p>
                      <a:pPr algn="ctr"/>
                      <a:r>
                        <a:rPr lang="en-US" dirty="0"/>
                        <a:t>1</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tc>
                  <a:txBody>
                    <a:bodyPr/>
                    <a:lstStyle/>
                    <a:p>
                      <a:pPr algn="ctr"/>
                      <a:r>
                        <a:rPr lang="en-US" dirty="0"/>
                        <a:t>0</a:t>
                      </a:r>
                      <a:endParaRPr lang="ro-RO" dirty="0"/>
                    </a:p>
                  </a:txBody>
                  <a:tcPr anchor="ctr"/>
                </a:tc>
                <a:tc>
                  <a:txBody>
                    <a:bodyPr/>
                    <a:lstStyle/>
                    <a:p>
                      <a:pPr algn="ctr"/>
                      <a:r>
                        <a:rPr lang="en-US" dirty="0"/>
                        <a:t>1</a:t>
                      </a:r>
                      <a:endParaRPr lang="ro-RO" dirty="0"/>
                    </a:p>
                  </a:txBody>
                  <a:tcPr anchor="ctr"/>
                </a:tc>
                <a:extLst>
                  <a:ext uri="{0D108BD9-81ED-4DB2-BD59-A6C34878D82A}">
                    <a16:rowId xmlns:a16="http://schemas.microsoft.com/office/drawing/2014/main" val="3836517775"/>
                  </a:ext>
                </a:extLst>
              </a:tr>
            </a:tbl>
          </a:graphicData>
        </a:graphic>
      </p:graphicFrame>
      <p:sp>
        <p:nvSpPr>
          <p:cNvPr id="5" name="TextBox 4">
            <a:extLst>
              <a:ext uri="{FF2B5EF4-FFF2-40B4-BE49-F238E27FC236}">
                <a16:creationId xmlns:a16="http://schemas.microsoft.com/office/drawing/2014/main" id="{142F9696-B7E8-4384-AE41-6E5609C2256D}"/>
              </a:ext>
            </a:extLst>
          </p:cNvPr>
          <p:cNvSpPr txBox="1"/>
          <p:nvPr/>
        </p:nvSpPr>
        <p:spPr>
          <a:xfrm>
            <a:off x="10812379" y="1491916"/>
            <a:ext cx="962526" cy="369332"/>
          </a:xfrm>
          <a:prstGeom prst="rect">
            <a:avLst/>
          </a:prstGeom>
          <a:noFill/>
        </p:spPr>
        <p:txBody>
          <a:bodyPr wrap="square" rtlCol="0">
            <a:spAutoFit/>
          </a:bodyPr>
          <a:lstStyle/>
          <a:p>
            <a:r>
              <a:rPr lang="en-US" dirty="0"/>
              <a:t>m</a:t>
            </a:r>
            <a:r>
              <a:rPr lang="en-US" baseline="-25000" dirty="0"/>
              <a:t>0</a:t>
            </a:r>
            <a:endParaRPr lang="ro-RO" dirty="0"/>
          </a:p>
        </p:txBody>
      </p:sp>
      <p:sp>
        <p:nvSpPr>
          <p:cNvPr id="6" name="TextBox 5">
            <a:extLst>
              <a:ext uri="{FF2B5EF4-FFF2-40B4-BE49-F238E27FC236}">
                <a16:creationId xmlns:a16="http://schemas.microsoft.com/office/drawing/2014/main" id="{016B5E5A-84E3-4345-BB0D-35E5C8240AB2}"/>
              </a:ext>
            </a:extLst>
          </p:cNvPr>
          <p:cNvSpPr txBox="1"/>
          <p:nvPr/>
        </p:nvSpPr>
        <p:spPr>
          <a:xfrm>
            <a:off x="10812379" y="2574758"/>
            <a:ext cx="962526" cy="369332"/>
          </a:xfrm>
          <a:prstGeom prst="rect">
            <a:avLst/>
          </a:prstGeom>
          <a:noFill/>
        </p:spPr>
        <p:txBody>
          <a:bodyPr wrap="square" rtlCol="0">
            <a:spAutoFit/>
          </a:bodyPr>
          <a:lstStyle/>
          <a:p>
            <a:r>
              <a:rPr lang="en-US" dirty="0"/>
              <a:t>m</a:t>
            </a:r>
            <a:r>
              <a:rPr lang="en-US" baseline="-25000" dirty="0"/>
              <a:t>2</a:t>
            </a:r>
            <a:endParaRPr lang="ro-RO" dirty="0"/>
          </a:p>
        </p:txBody>
      </p:sp>
      <p:sp>
        <p:nvSpPr>
          <p:cNvPr id="7" name="TextBox 6">
            <a:extLst>
              <a:ext uri="{FF2B5EF4-FFF2-40B4-BE49-F238E27FC236}">
                <a16:creationId xmlns:a16="http://schemas.microsoft.com/office/drawing/2014/main" id="{4AC0C43E-8634-4F12-B1D7-1CED98E4621C}"/>
              </a:ext>
            </a:extLst>
          </p:cNvPr>
          <p:cNvSpPr txBox="1"/>
          <p:nvPr/>
        </p:nvSpPr>
        <p:spPr>
          <a:xfrm>
            <a:off x="10812379" y="3124018"/>
            <a:ext cx="962526" cy="369332"/>
          </a:xfrm>
          <a:prstGeom prst="rect">
            <a:avLst/>
          </a:prstGeom>
          <a:noFill/>
        </p:spPr>
        <p:txBody>
          <a:bodyPr wrap="square" rtlCol="0">
            <a:spAutoFit/>
          </a:bodyPr>
          <a:lstStyle/>
          <a:p>
            <a:r>
              <a:rPr lang="en-US" dirty="0"/>
              <a:t>m</a:t>
            </a:r>
            <a:r>
              <a:rPr lang="en-US" baseline="-25000" dirty="0"/>
              <a:t>3</a:t>
            </a:r>
            <a:endParaRPr lang="ro-RO" dirty="0"/>
          </a:p>
        </p:txBody>
      </p:sp>
      <p:sp>
        <p:nvSpPr>
          <p:cNvPr id="8" name="TextBox 7">
            <a:extLst>
              <a:ext uri="{FF2B5EF4-FFF2-40B4-BE49-F238E27FC236}">
                <a16:creationId xmlns:a16="http://schemas.microsoft.com/office/drawing/2014/main" id="{1F74265B-ED2A-43D0-93B7-C6314D754833}"/>
              </a:ext>
            </a:extLst>
          </p:cNvPr>
          <p:cNvSpPr txBox="1"/>
          <p:nvPr/>
        </p:nvSpPr>
        <p:spPr>
          <a:xfrm>
            <a:off x="10812379" y="4776801"/>
            <a:ext cx="962526" cy="369332"/>
          </a:xfrm>
          <a:prstGeom prst="rect">
            <a:avLst/>
          </a:prstGeom>
          <a:noFill/>
        </p:spPr>
        <p:txBody>
          <a:bodyPr wrap="square" rtlCol="0">
            <a:spAutoFit/>
          </a:bodyPr>
          <a:lstStyle/>
          <a:p>
            <a:r>
              <a:rPr lang="en-US" dirty="0"/>
              <a:t>m</a:t>
            </a:r>
            <a:r>
              <a:rPr lang="en-US" baseline="-25000" dirty="0"/>
              <a:t>6</a:t>
            </a:r>
            <a:endParaRPr lang="ro-RO" dirty="0"/>
          </a:p>
        </p:txBody>
      </p:sp>
      <p:sp>
        <p:nvSpPr>
          <p:cNvPr id="9" name="TextBox 8">
            <a:extLst>
              <a:ext uri="{FF2B5EF4-FFF2-40B4-BE49-F238E27FC236}">
                <a16:creationId xmlns:a16="http://schemas.microsoft.com/office/drawing/2014/main" id="{8456C771-A10A-4885-AC4D-EC54AA575206}"/>
              </a:ext>
            </a:extLst>
          </p:cNvPr>
          <p:cNvSpPr txBox="1"/>
          <p:nvPr/>
        </p:nvSpPr>
        <p:spPr>
          <a:xfrm>
            <a:off x="10812379" y="5326061"/>
            <a:ext cx="962526" cy="646331"/>
          </a:xfrm>
          <a:prstGeom prst="rect">
            <a:avLst/>
          </a:prstGeom>
          <a:noFill/>
        </p:spPr>
        <p:txBody>
          <a:bodyPr wrap="square" rtlCol="0">
            <a:spAutoFit/>
          </a:bodyPr>
          <a:lstStyle/>
          <a:p>
            <a:r>
              <a:rPr lang="en-US" dirty="0"/>
              <a:t>m</a:t>
            </a:r>
            <a:r>
              <a:rPr lang="en-US" baseline="-25000" dirty="0"/>
              <a:t>7</a:t>
            </a:r>
          </a:p>
          <a:p>
            <a:endParaRPr lang="ro-RO"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A8FF8AC-5324-4BF6-A411-95FA5093442F}"/>
                  </a:ext>
                </a:extLst>
              </p:cNvPr>
              <p:cNvSpPr txBox="1"/>
              <p:nvPr/>
            </p:nvSpPr>
            <p:spPr>
              <a:xfrm>
                <a:off x="1299411" y="5972392"/>
                <a:ext cx="10475494"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DCF(f)=m</a:t>
                </a:r>
                <a:r>
                  <a:rPr lang="en-US" baseline="-25000" dirty="0">
                    <a:latin typeface="Cambria Math" panose="02040503050406030204" pitchFamily="18" charset="0"/>
                    <a:ea typeface="Cambria Math" panose="02040503050406030204" pitchFamily="18" charset="0"/>
                  </a:rPr>
                  <a:t>0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m</a:t>
                </a:r>
                <a:r>
                  <a:rPr lang="en-US" baseline="-25000" dirty="0">
                    <a:latin typeface="Cambria Math" panose="02040503050406030204" pitchFamily="18" charset="0"/>
                    <a:ea typeface="Cambria Math" panose="02040503050406030204" pitchFamily="18" charset="0"/>
                  </a:rPr>
                  <a:t>2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m</a:t>
                </a:r>
                <a:r>
                  <a:rPr lang="en-US" baseline="-25000" dirty="0">
                    <a:latin typeface="Cambria Math" panose="02040503050406030204" pitchFamily="18" charset="0"/>
                    <a:ea typeface="Cambria Math" panose="02040503050406030204" pitchFamily="18" charset="0"/>
                  </a:rPr>
                  <a:t>3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m</a:t>
                </a:r>
                <a:r>
                  <a:rPr lang="en-US" baseline="-25000" dirty="0">
                    <a:latin typeface="Cambria Math" panose="02040503050406030204" pitchFamily="18" charset="0"/>
                    <a:ea typeface="Cambria Math" panose="02040503050406030204" pitchFamily="18" charset="0"/>
                  </a:rPr>
                  <a:t>6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m</a:t>
                </a:r>
                <a:r>
                  <a:rPr lang="en-US" baseline="-25000" dirty="0">
                    <a:latin typeface="Cambria Math" panose="02040503050406030204" pitchFamily="18" charset="0"/>
                    <a:ea typeface="Cambria Math" panose="02040503050406030204" pitchFamily="18" charset="0"/>
                  </a:rPr>
                  <a:t>7 </a:t>
                </a:r>
                <a:r>
                  <a:rPr lang="en-US" dirty="0">
                    <a:latin typeface="Cambria Math" panose="02040503050406030204" pitchFamily="18" charset="0"/>
                    <a:ea typeface="Cambria Math" panose="02040503050406030204" pitchFamily="18" charset="0"/>
                  </a:rPr>
                  <a:t>= </a:t>
                </a:r>
                <a14:m>
                  <m:oMath xmlns:m="http://schemas.openxmlformats.org/officeDocument/2006/math">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e>
                    </m:d>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s-ES" sz="1800" i="1" spc="-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0A8FF8AC-5324-4BF6-A411-95FA5093442F}"/>
                  </a:ext>
                </a:extLst>
              </p:cNvPr>
              <p:cNvSpPr txBox="1">
                <a:spLocks noRot="1" noChangeAspect="1" noMove="1" noResize="1" noEditPoints="1" noAdjustHandles="1" noChangeArrowheads="1" noChangeShapeType="1" noTextEdit="1"/>
              </p:cNvSpPr>
              <p:nvPr/>
            </p:nvSpPr>
            <p:spPr>
              <a:xfrm>
                <a:off x="1299411" y="5972392"/>
                <a:ext cx="10475494" cy="369332"/>
              </a:xfrm>
              <a:prstGeom prst="rect">
                <a:avLst/>
              </a:prstGeom>
              <a:blipFill>
                <a:blip r:embed="rId2"/>
                <a:stretch>
                  <a:fillRect l="-465" t="-11667" b="-25000"/>
                </a:stretch>
              </a:blipFill>
            </p:spPr>
            <p:txBody>
              <a:bodyPr/>
              <a:lstStyle/>
              <a:p>
                <a:r>
                  <a:rPr lang="ro-RO">
                    <a:noFill/>
                  </a:rPr>
                  <a:t> </a:t>
                </a:r>
              </a:p>
            </p:txBody>
          </p:sp>
        </mc:Fallback>
      </mc:AlternateContent>
      <p:sp>
        <p:nvSpPr>
          <p:cNvPr id="2" name="TextBox 1">
            <a:extLst>
              <a:ext uri="{FF2B5EF4-FFF2-40B4-BE49-F238E27FC236}">
                <a16:creationId xmlns:a16="http://schemas.microsoft.com/office/drawing/2014/main" id="{C6DD671B-04C6-40A8-A372-FE1F8FA0A012}"/>
              </a:ext>
            </a:extLst>
          </p:cNvPr>
          <p:cNvSpPr txBox="1"/>
          <p:nvPr/>
        </p:nvSpPr>
        <p:spPr>
          <a:xfrm>
            <a:off x="1267995" y="171992"/>
            <a:ext cx="9656010" cy="646331"/>
          </a:xfrm>
          <a:prstGeom prst="rect">
            <a:avLst/>
          </a:prstGeom>
          <a:noFill/>
        </p:spPr>
        <p:txBody>
          <a:bodyPr wrap="square" rtlCol="0">
            <a:spAutoFit/>
          </a:bodyPr>
          <a:lstStyle/>
          <a:p>
            <a:r>
              <a:rPr lang="es-ES" i="1" dirty="0">
                <a:effectLst/>
                <a:ea typeface="Times New Roman" panose="02020603050405020304" pitchFamily="18" charset="0"/>
                <a:cs typeface="Times New Roman" panose="02020603050405020304" pitchFamily="18" charset="0"/>
              </a:rPr>
              <a:t>f</a:t>
            </a:r>
            <a:r>
              <a:rPr lang="es-ES" baseline="-25000" dirty="0">
                <a:effectLst/>
                <a:ea typeface="Times New Roman" panose="02020603050405020304" pitchFamily="18" charset="0"/>
                <a:cs typeface="Times New Roman" panose="02020603050405020304" pitchFamily="18" charset="0"/>
              </a:rPr>
              <a:t>1</a:t>
            </a:r>
            <a:r>
              <a:rPr lang="es-ES" dirty="0">
                <a:effectLst/>
                <a:ea typeface="Times New Roman" panose="02020603050405020304" pitchFamily="18" charset="0"/>
                <a:cs typeface="Times New Roman" panose="02020603050405020304" pitchFamily="18" charset="0"/>
              </a:rPr>
              <a:t>(</a:t>
            </a:r>
            <a:r>
              <a:rPr lang="es-ES" b="0" i="1" dirty="0">
                <a:effectLst/>
                <a:ea typeface="Times New Roman" panose="02020603050405020304" pitchFamily="18" charset="0"/>
              </a:rPr>
              <a:t>x</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y</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z</a:t>
            </a:r>
            <a:r>
              <a:rPr lang="es-ES" dirty="0">
                <a:effectLst/>
                <a:ea typeface="Times New Roman" panose="02020603050405020304" pitchFamily="18" charset="0"/>
                <a:cs typeface="Times New Roman" panose="02020603050405020304" pitchFamily="18" charset="0"/>
              </a:rPr>
              <a:t>) </a:t>
            </a:r>
            <a:r>
              <a:rPr lang="es-ES" i="1" dirty="0">
                <a:effectLst/>
                <a:ea typeface="Times New Roman" panose="02020603050405020304" pitchFamily="18" charset="0"/>
                <a:cs typeface="Times New Roman" panose="02020603050405020304" pitchFamily="18" charset="0"/>
              </a:rPr>
              <a:t>=</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x</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y</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z</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y</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x</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z</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x</a:t>
            </a:r>
            <a:r>
              <a:rPr lang="es-ES" dirty="0">
                <a:effectLst/>
                <a:ea typeface="Times New Roman" panose="02020603050405020304" pitchFamily="18" charset="0"/>
                <a:cs typeface="Times New Roman" panose="02020603050405020304" pitchFamily="18" charset="0"/>
              </a:rPr>
              <a:t> ( </a:t>
            </a:r>
            <a:r>
              <a:rPr lang="es-ES" spc="-600" dirty="0">
                <a:effectLst/>
                <a:ea typeface="Times New Roman" panose="02020603050405020304" pitchFamily="18" charset="0"/>
                <a:cs typeface="Times New Roman" panose="02020603050405020304" pitchFamily="18" charset="0"/>
              </a:rPr>
              <a:t>¯</a:t>
            </a:r>
            <a:r>
              <a:rPr lang="es-ES" b="0" i="1" dirty="0">
                <a:effectLst/>
                <a:ea typeface="Times New Roman" panose="02020603050405020304" pitchFamily="18" charset="0"/>
              </a:rPr>
              <a:t>y</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spc="-600" dirty="0">
                <a:effectLst/>
                <a:ea typeface="Times New Roman" panose="02020603050405020304" pitchFamily="18" charset="0"/>
                <a:cs typeface="Times New Roman" panose="02020603050405020304" pitchFamily="18" charset="0"/>
              </a:rPr>
              <a:t>¯</a:t>
            </a:r>
            <a:r>
              <a:rPr lang="es-ES" b="0" i="1" dirty="0">
                <a:effectLst/>
                <a:ea typeface="Times New Roman" panose="02020603050405020304" pitchFamily="18" charset="0"/>
              </a:rPr>
              <a:t>z</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s-E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x</a:t>
            </a:r>
            <a:r>
              <a:rPr lang="es-ES"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sym typeface="Symbol" panose="05050102010706020507" pitchFamily="18" charset="2"/>
              </a:rPr>
              <a:t></a:t>
            </a:r>
            <a:r>
              <a:rPr lang="en-US" dirty="0">
                <a:effectLst/>
                <a:ea typeface="Times New Roman" panose="02020603050405020304" pitchFamily="18" charset="0"/>
                <a:cs typeface="Times New Roman" panose="02020603050405020304" pitchFamily="18" charset="0"/>
              </a:rPr>
              <a:t> </a:t>
            </a:r>
            <a:r>
              <a:rPr lang="es-ES" b="0" i="1" dirty="0">
                <a:effectLst/>
                <a:ea typeface="Times New Roman" panose="02020603050405020304" pitchFamily="18" charset="0"/>
              </a:rPr>
              <a:t>y</a:t>
            </a:r>
            <a:r>
              <a:rPr lang="es-ES" dirty="0">
                <a:effectLst/>
                <a:ea typeface="Times New Roman" panose="02020603050405020304" pitchFamily="18" charset="0"/>
                <a:cs typeface="Times New Roman" panose="02020603050405020304" pitchFamily="18" charset="0"/>
              </a:rPr>
              <a:t>)</a:t>
            </a:r>
            <a:r>
              <a:rPr lang="es-ES" spc="-600" dirty="0">
                <a:effectLst/>
                <a:ea typeface="Times New Roman" panose="02020603050405020304" pitchFamily="18" charset="0"/>
                <a:cs typeface="Times New Roman" panose="02020603050405020304" pitchFamily="18" charset="0"/>
              </a:rPr>
              <a:t>¯</a:t>
            </a:r>
            <a:r>
              <a:rPr lang="es-ES" b="0" i="1" dirty="0">
                <a:effectLst/>
                <a:ea typeface="Times New Roman" panose="02020603050405020304" pitchFamily="18" charset="0"/>
              </a:rPr>
              <a:t>z</a:t>
            </a:r>
            <a:endParaRPr lang="en-US" dirty="0">
              <a:effectLst/>
              <a:ea typeface="Times New Roman" panose="02020603050405020304" pitchFamily="18" charset="0"/>
              <a:cs typeface="Times New Roman" panose="02020603050405020304" pitchFamily="18" charset="0"/>
            </a:endParaRPr>
          </a:p>
          <a:p>
            <a:endParaRPr lang="ro-RO" dirty="0"/>
          </a:p>
        </p:txBody>
      </p:sp>
    </p:spTree>
    <p:extLst>
      <p:ext uri="{BB962C8B-B14F-4D97-AF65-F5344CB8AC3E}">
        <p14:creationId xmlns:p14="http://schemas.microsoft.com/office/powerpoint/2010/main" val="42305188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C803-3C1D-484D-91C1-2795307E7ADC}"/>
              </a:ext>
            </a:extLst>
          </p:cNvPr>
          <p:cNvSpPr>
            <a:spLocks noGrp="1"/>
          </p:cNvSpPr>
          <p:nvPr>
            <p:ph type="title"/>
          </p:nvPr>
        </p:nvSpPr>
        <p:spPr/>
        <p:txBody>
          <a:bodyPr/>
          <a:lstStyle/>
          <a:p>
            <a:r>
              <a:rPr lang="en-US" dirty="0"/>
              <a:t>Simplification – Karnaugh’s method</a:t>
            </a:r>
            <a:endParaRPr lang="ro-RO" dirty="0"/>
          </a:p>
        </p:txBody>
      </p:sp>
      <p:graphicFrame>
        <p:nvGraphicFramePr>
          <p:cNvPr id="4" name="Table 4">
            <a:extLst>
              <a:ext uri="{FF2B5EF4-FFF2-40B4-BE49-F238E27FC236}">
                <a16:creationId xmlns:a16="http://schemas.microsoft.com/office/drawing/2014/main" id="{B435F54E-9B3C-423C-8B62-013F90C9529D}"/>
              </a:ext>
            </a:extLst>
          </p:cNvPr>
          <p:cNvGraphicFramePr>
            <a:graphicFrameLocks noGrp="1"/>
          </p:cNvGraphicFramePr>
          <p:nvPr>
            <p:extLst>
              <p:ext uri="{D42A27DB-BD31-4B8C-83A1-F6EECF244321}">
                <p14:modId xmlns:p14="http://schemas.microsoft.com/office/powerpoint/2010/main" val="2243678982"/>
              </p:ext>
            </p:extLst>
          </p:nvPr>
        </p:nvGraphicFramePr>
        <p:xfrm>
          <a:off x="2030412" y="209708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928150086"/>
                    </a:ext>
                  </a:extLst>
                </a:gridCol>
                <a:gridCol w="1625600">
                  <a:extLst>
                    <a:ext uri="{9D8B030D-6E8A-4147-A177-3AD203B41FA5}">
                      <a16:colId xmlns:a16="http://schemas.microsoft.com/office/drawing/2014/main" val="4187441067"/>
                    </a:ext>
                  </a:extLst>
                </a:gridCol>
                <a:gridCol w="1625600">
                  <a:extLst>
                    <a:ext uri="{9D8B030D-6E8A-4147-A177-3AD203B41FA5}">
                      <a16:colId xmlns:a16="http://schemas.microsoft.com/office/drawing/2014/main" val="2060185169"/>
                    </a:ext>
                  </a:extLst>
                </a:gridCol>
                <a:gridCol w="1625600">
                  <a:extLst>
                    <a:ext uri="{9D8B030D-6E8A-4147-A177-3AD203B41FA5}">
                      <a16:colId xmlns:a16="http://schemas.microsoft.com/office/drawing/2014/main" val="1024196613"/>
                    </a:ext>
                  </a:extLst>
                </a:gridCol>
                <a:gridCol w="1625600">
                  <a:extLst>
                    <a:ext uri="{9D8B030D-6E8A-4147-A177-3AD203B41FA5}">
                      <a16:colId xmlns:a16="http://schemas.microsoft.com/office/drawing/2014/main" val="1407245378"/>
                    </a:ext>
                  </a:extLst>
                </a:gridCol>
              </a:tblGrid>
              <a:tr h="370840">
                <a:tc>
                  <a:txBody>
                    <a:bodyPr/>
                    <a:lstStyle/>
                    <a:p>
                      <a:r>
                        <a:rPr lang="en-US" dirty="0"/>
                        <a:t>x                  </a:t>
                      </a:r>
                      <a:r>
                        <a:rPr lang="en-US" dirty="0" err="1"/>
                        <a:t>yz</a:t>
                      </a:r>
                      <a:endParaRPr lang="ro-RO" dirty="0"/>
                    </a:p>
                  </a:txBody>
                  <a:tcPr/>
                </a:tc>
                <a:tc>
                  <a:txBody>
                    <a:bodyPr/>
                    <a:lstStyle/>
                    <a:p>
                      <a:pPr algn="ctr"/>
                      <a:r>
                        <a:rPr lang="en-US" dirty="0"/>
                        <a:t>00</a:t>
                      </a:r>
                      <a:endParaRPr lang="ro-RO" dirty="0"/>
                    </a:p>
                  </a:txBody>
                  <a:tcPr anchor="ctr"/>
                </a:tc>
                <a:tc>
                  <a:txBody>
                    <a:bodyPr/>
                    <a:lstStyle/>
                    <a:p>
                      <a:pPr algn="ctr"/>
                      <a:r>
                        <a:rPr lang="en-US" dirty="0"/>
                        <a:t>01</a:t>
                      </a:r>
                      <a:endParaRPr lang="ro-RO" dirty="0"/>
                    </a:p>
                  </a:txBody>
                  <a:tcPr anchor="ctr"/>
                </a:tc>
                <a:tc>
                  <a:txBody>
                    <a:bodyPr/>
                    <a:lstStyle/>
                    <a:p>
                      <a:pPr algn="ctr"/>
                      <a:r>
                        <a:rPr lang="en-US" dirty="0"/>
                        <a:t>11</a:t>
                      </a:r>
                      <a:endParaRPr lang="ro-RO" dirty="0"/>
                    </a:p>
                  </a:txBody>
                  <a:tcPr anchor="ctr"/>
                </a:tc>
                <a:tc>
                  <a:txBody>
                    <a:bodyPr/>
                    <a:lstStyle/>
                    <a:p>
                      <a:pPr algn="ctr"/>
                      <a:r>
                        <a:rPr lang="en-US" dirty="0"/>
                        <a:t>10</a:t>
                      </a:r>
                      <a:endParaRPr lang="ro-RO" dirty="0"/>
                    </a:p>
                  </a:txBody>
                  <a:tcPr anchor="ctr"/>
                </a:tc>
                <a:extLst>
                  <a:ext uri="{0D108BD9-81ED-4DB2-BD59-A6C34878D82A}">
                    <a16:rowId xmlns:a16="http://schemas.microsoft.com/office/drawing/2014/main" val="3470191701"/>
                  </a:ext>
                </a:extLst>
              </a:tr>
              <a:tr h="370840">
                <a:tc>
                  <a:txBody>
                    <a:bodyPr/>
                    <a:lstStyle/>
                    <a:p>
                      <a:pPr algn="ctr"/>
                      <a:r>
                        <a:rPr lang="en-US" dirty="0"/>
                        <a:t>0</a:t>
                      </a:r>
                      <a:endParaRPr lang="ro-RO" dirty="0"/>
                    </a:p>
                  </a:txBody>
                  <a:tcPr anchor="ctr"/>
                </a:tc>
                <a:tc>
                  <a:txBody>
                    <a:bodyPr/>
                    <a:lstStyle/>
                    <a:p>
                      <a:pPr algn="ctr"/>
                      <a:r>
                        <a:rPr lang="en-US" dirty="0"/>
                        <a:t>m</a:t>
                      </a:r>
                      <a:r>
                        <a:rPr lang="en-US" baseline="-25000" dirty="0"/>
                        <a:t>0</a:t>
                      </a:r>
                      <a:endParaRPr lang="ro-RO" baseline="-25000" dirty="0"/>
                    </a:p>
                  </a:txBody>
                  <a:tcPr anchor="ctr"/>
                </a:tc>
                <a:tc>
                  <a:txBody>
                    <a:bodyPr/>
                    <a:lstStyle/>
                    <a:p>
                      <a:pPr algn="ctr"/>
                      <a:endParaRPr lang="ro-RO" dirty="0"/>
                    </a:p>
                  </a:txBody>
                  <a:tcPr anchor="ctr"/>
                </a:tc>
                <a:tc>
                  <a:txBody>
                    <a:bodyPr/>
                    <a:lstStyle/>
                    <a:p>
                      <a:pPr algn="ctr"/>
                      <a:r>
                        <a:rPr lang="en-US" dirty="0"/>
                        <a:t>m</a:t>
                      </a:r>
                      <a:r>
                        <a:rPr lang="en-US" baseline="-25000" dirty="0"/>
                        <a:t>3</a:t>
                      </a:r>
                      <a:endParaRPr lang="ro-RO" baseline="-25000" dirty="0"/>
                    </a:p>
                  </a:txBody>
                  <a:tcPr anchor="ctr"/>
                </a:tc>
                <a:tc>
                  <a:txBody>
                    <a:bodyPr/>
                    <a:lstStyle/>
                    <a:p>
                      <a:pPr algn="ctr"/>
                      <a:r>
                        <a:rPr lang="en-US" dirty="0"/>
                        <a:t>m</a:t>
                      </a:r>
                      <a:r>
                        <a:rPr lang="en-US" baseline="-25000" dirty="0"/>
                        <a:t>2</a:t>
                      </a:r>
                      <a:endParaRPr lang="ro-RO" baseline="-25000" dirty="0"/>
                    </a:p>
                  </a:txBody>
                  <a:tcPr anchor="ctr"/>
                </a:tc>
                <a:extLst>
                  <a:ext uri="{0D108BD9-81ED-4DB2-BD59-A6C34878D82A}">
                    <a16:rowId xmlns:a16="http://schemas.microsoft.com/office/drawing/2014/main" val="1716169058"/>
                  </a:ext>
                </a:extLst>
              </a:tr>
              <a:tr h="370840">
                <a:tc>
                  <a:txBody>
                    <a:bodyPr/>
                    <a:lstStyle/>
                    <a:p>
                      <a:pPr algn="ctr"/>
                      <a:r>
                        <a:rPr lang="en-US" dirty="0"/>
                        <a:t>1</a:t>
                      </a:r>
                      <a:endParaRPr lang="ro-RO" dirty="0"/>
                    </a:p>
                  </a:txBody>
                  <a:tcPr anchor="ctr"/>
                </a:tc>
                <a:tc>
                  <a:txBody>
                    <a:bodyPr/>
                    <a:lstStyle/>
                    <a:p>
                      <a:pPr algn="ctr"/>
                      <a:endParaRPr lang="ro-RO" dirty="0"/>
                    </a:p>
                  </a:txBody>
                  <a:tcPr anchor="ctr"/>
                </a:tc>
                <a:tc>
                  <a:txBody>
                    <a:bodyPr/>
                    <a:lstStyle/>
                    <a:p>
                      <a:pPr algn="ctr"/>
                      <a:endParaRPr lang="ro-RO" dirty="0"/>
                    </a:p>
                  </a:txBody>
                  <a:tcPr anchor="ctr"/>
                </a:tc>
                <a:tc>
                  <a:txBody>
                    <a:bodyPr/>
                    <a:lstStyle/>
                    <a:p>
                      <a:pPr algn="ctr"/>
                      <a:r>
                        <a:rPr lang="en-US" dirty="0"/>
                        <a:t>m</a:t>
                      </a:r>
                      <a:r>
                        <a:rPr lang="en-US" baseline="-25000" dirty="0"/>
                        <a:t>7</a:t>
                      </a:r>
                      <a:endParaRPr lang="ro-RO" baseline="-25000" dirty="0"/>
                    </a:p>
                  </a:txBody>
                  <a:tcPr anchor="ctr"/>
                </a:tc>
                <a:tc>
                  <a:txBody>
                    <a:bodyPr/>
                    <a:lstStyle/>
                    <a:p>
                      <a:pPr algn="ctr"/>
                      <a:r>
                        <a:rPr lang="en-US" dirty="0"/>
                        <a:t>m</a:t>
                      </a:r>
                      <a:r>
                        <a:rPr lang="en-US" baseline="-25000" dirty="0"/>
                        <a:t>6</a:t>
                      </a:r>
                      <a:endParaRPr lang="ro-RO" baseline="-25000" dirty="0"/>
                    </a:p>
                  </a:txBody>
                  <a:tcPr anchor="ctr"/>
                </a:tc>
                <a:extLst>
                  <a:ext uri="{0D108BD9-81ED-4DB2-BD59-A6C34878D82A}">
                    <a16:rowId xmlns:a16="http://schemas.microsoft.com/office/drawing/2014/main" val="4110304522"/>
                  </a:ext>
                </a:extLst>
              </a:tr>
            </a:tbl>
          </a:graphicData>
        </a:graphic>
      </p:graphicFrame>
      <p:cxnSp>
        <p:nvCxnSpPr>
          <p:cNvPr id="6" name="Straight Connector 5">
            <a:extLst>
              <a:ext uri="{FF2B5EF4-FFF2-40B4-BE49-F238E27FC236}">
                <a16:creationId xmlns:a16="http://schemas.microsoft.com/office/drawing/2014/main" id="{A08B441B-0196-45DB-978B-07CEFCA83D7E}"/>
              </a:ext>
            </a:extLst>
          </p:cNvPr>
          <p:cNvCxnSpPr>
            <a:cxnSpLocks/>
          </p:cNvCxnSpPr>
          <p:nvPr/>
        </p:nvCxnSpPr>
        <p:spPr>
          <a:xfrm>
            <a:off x="1989221" y="2097088"/>
            <a:ext cx="1748590" cy="38943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Rectangle: Rounded Corners 7">
            <a:extLst>
              <a:ext uri="{FF2B5EF4-FFF2-40B4-BE49-F238E27FC236}">
                <a16:creationId xmlns:a16="http://schemas.microsoft.com/office/drawing/2014/main" id="{70761043-D09E-4D9F-8174-895E024AACF7}"/>
              </a:ext>
            </a:extLst>
          </p:cNvPr>
          <p:cNvSpPr/>
          <p:nvPr/>
        </p:nvSpPr>
        <p:spPr>
          <a:xfrm>
            <a:off x="6946232" y="2486526"/>
            <a:ext cx="3048000" cy="723082"/>
          </a:xfrm>
          <a:prstGeom prst="round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o-RO"/>
          </a:p>
        </p:txBody>
      </p:sp>
      <p:cxnSp>
        <p:nvCxnSpPr>
          <p:cNvPr id="14" name="Straight Connector 13">
            <a:extLst>
              <a:ext uri="{FF2B5EF4-FFF2-40B4-BE49-F238E27FC236}">
                <a16:creationId xmlns:a16="http://schemas.microsoft.com/office/drawing/2014/main" id="{254BA60F-0D2B-4AFA-8F96-483F6DA28835}"/>
              </a:ext>
            </a:extLst>
          </p:cNvPr>
          <p:cNvCxnSpPr/>
          <p:nvPr/>
        </p:nvCxnSpPr>
        <p:spPr>
          <a:xfrm flipH="1">
            <a:off x="8559800" y="2556934"/>
            <a:ext cx="1598612"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F0E008-F079-4FBF-8EAA-B85BAB69B4BB}"/>
              </a:ext>
            </a:extLst>
          </p:cNvPr>
          <p:cNvCxnSpPr/>
          <p:nvPr/>
        </p:nvCxnSpPr>
        <p:spPr>
          <a:xfrm>
            <a:off x="8559800" y="2556933"/>
            <a:ext cx="0" cy="254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0D0DD9-3F47-49ED-8556-299D2E085C28}"/>
              </a:ext>
            </a:extLst>
          </p:cNvPr>
          <p:cNvCxnSpPr/>
          <p:nvPr/>
        </p:nvCxnSpPr>
        <p:spPr>
          <a:xfrm>
            <a:off x="8559800" y="2810933"/>
            <a:ext cx="1598612"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CD9CDE1-0973-43B6-BA47-79752188DAF2}"/>
              </a:ext>
            </a:extLst>
          </p:cNvPr>
          <p:cNvCxnSpPr/>
          <p:nvPr/>
        </p:nvCxnSpPr>
        <p:spPr>
          <a:xfrm>
            <a:off x="3639079" y="2492319"/>
            <a:ext cx="126312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B8FED0-99F3-4872-A4E4-309658C6F9F9}"/>
              </a:ext>
            </a:extLst>
          </p:cNvPr>
          <p:cNvCxnSpPr/>
          <p:nvPr/>
        </p:nvCxnSpPr>
        <p:spPr>
          <a:xfrm>
            <a:off x="4919134" y="2492319"/>
            <a:ext cx="0" cy="324407"/>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B1A7D7D-FDBB-4EC9-9136-5A3333525774}"/>
              </a:ext>
            </a:extLst>
          </p:cNvPr>
          <p:cNvCxnSpPr/>
          <p:nvPr/>
        </p:nvCxnSpPr>
        <p:spPr>
          <a:xfrm flipH="1">
            <a:off x="3597888" y="2816726"/>
            <a:ext cx="1304312"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0F2734D5-AD27-4C2D-951E-7CD96D6CF058}"/>
                  </a:ext>
                </a:extLst>
              </p:cNvPr>
              <p:cNvSpPr txBox="1"/>
              <p:nvPr/>
            </p:nvSpPr>
            <p:spPr>
              <a:xfrm>
                <a:off x="1141413" y="3801979"/>
                <a:ext cx="99059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ea typeface="Cambria Math" panose="02040503050406030204" pitchFamily="18" charset="0"/>
                  </a:rPr>
                  <a:t>Factorization process:</a:t>
                </a:r>
              </a:p>
              <a:p>
                <a:r>
                  <a:rPr lang="en-US" dirty="0">
                    <a:ea typeface="Cambria Math" panose="02040503050406030204" pitchFamily="18" charset="0"/>
                  </a:rPr>
                  <a:t>	max</a:t>
                </a:r>
                <a:r>
                  <a:rPr lang="en-US" baseline="-25000" dirty="0">
                    <a:ea typeface="Cambria Math" panose="02040503050406030204" pitchFamily="18" charset="0"/>
                  </a:rPr>
                  <a:t>1</a:t>
                </a:r>
                <a:r>
                  <a:rPr lang="en-US" dirty="0">
                    <a:ea typeface="Cambria Math" panose="02040503050406030204" pitchFamily="18" charset="0"/>
                  </a:rPr>
                  <a:t> = m</a:t>
                </a:r>
                <a:r>
                  <a:rPr lang="en-US" baseline="-25000" dirty="0">
                    <a:ea typeface="Cambria Math" panose="02040503050406030204" pitchFamily="18" charset="0"/>
                  </a:rPr>
                  <a:t>2 </a:t>
                </a:r>
                <a14:m>
                  <m:oMath xmlns:m="http://schemas.openxmlformats.org/officeDocument/2006/math">
                    <m:r>
                      <a:rPr lang="en-US" i="1">
                        <a:ea typeface="Cambria Math" panose="02040503050406030204" pitchFamily="18" charset="0"/>
                      </a:rPr>
                      <m:t>∨</m:t>
                    </m:r>
                  </m:oMath>
                </a14:m>
                <a:r>
                  <a:rPr lang="en-US" dirty="0">
                    <a:ea typeface="Cambria Math" panose="02040503050406030204" pitchFamily="18" charset="0"/>
                  </a:rPr>
                  <a:t> m</a:t>
                </a:r>
                <a:r>
                  <a:rPr lang="en-US" baseline="-25000" dirty="0">
                    <a:ea typeface="Cambria Math" panose="02040503050406030204" pitchFamily="18" charset="0"/>
                  </a:rPr>
                  <a:t>3 </a:t>
                </a:r>
                <a14:m>
                  <m:oMath xmlns:m="http://schemas.openxmlformats.org/officeDocument/2006/math">
                    <m:r>
                      <a:rPr lang="en-US" i="1">
                        <a:ea typeface="Cambria Math" panose="02040503050406030204" pitchFamily="18" charset="0"/>
                      </a:rPr>
                      <m:t>∨</m:t>
                    </m:r>
                  </m:oMath>
                </a14:m>
                <a:r>
                  <a:rPr lang="en-US" dirty="0">
                    <a:ea typeface="Cambria Math" panose="02040503050406030204" pitchFamily="18" charset="0"/>
                  </a:rPr>
                  <a:t> m</a:t>
                </a:r>
                <a:r>
                  <a:rPr lang="en-US" baseline="-25000" dirty="0">
                    <a:ea typeface="Cambria Math" panose="02040503050406030204" pitchFamily="18" charset="0"/>
                  </a:rPr>
                  <a:t>6 </a:t>
                </a:r>
                <a14:m>
                  <m:oMath xmlns:m="http://schemas.openxmlformats.org/officeDocument/2006/math">
                    <m:r>
                      <a:rPr lang="en-US" i="1">
                        <a:ea typeface="Cambria Math" panose="02040503050406030204" pitchFamily="18" charset="0"/>
                      </a:rPr>
                      <m:t>∨</m:t>
                    </m:r>
                  </m:oMath>
                </a14:m>
                <a:r>
                  <a:rPr lang="en-US" dirty="0">
                    <a:ea typeface="Cambria Math" panose="02040503050406030204" pitchFamily="18" charset="0"/>
                  </a:rPr>
                  <a:t> m</a:t>
                </a:r>
                <a:r>
                  <a:rPr lang="en-US" baseline="-25000" dirty="0">
                    <a:ea typeface="Cambria Math" panose="02040503050406030204" pitchFamily="18" charset="0"/>
                  </a:rPr>
                  <a:t>7 </a:t>
                </a:r>
                <a:r>
                  <a:rPr lang="en-US" dirty="0">
                    <a:ea typeface="Cambria Math" panose="02040503050406030204" pitchFamily="18" charset="0"/>
                  </a:rPr>
                  <a:t>= y</a:t>
                </a:r>
              </a:p>
              <a:p>
                <a:r>
                  <a:rPr lang="en-US" dirty="0">
                    <a:ea typeface="Cambria Math" panose="02040503050406030204" pitchFamily="18" charset="0"/>
                  </a:rPr>
                  <a:t>	max</a:t>
                </a:r>
                <a:r>
                  <a:rPr lang="en-US" baseline="-25000" dirty="0">
                    <a:ea typeface="Cambria Math" panose="02040503050406030204" pitchFamily="18" charset="0"/>
                  </a:rPr>
                  <a:t>2</a:t>
                </a:r>
                <a:r>
                  <a:rPr lang="en-US" dirty="0">
                    <a:ea typeface="Cambria Math" panose="02040503050406030204" pitchFamily="18" charset="0"/>
                  </a:rPr>
                  <a:t> = m</a:t>
                </a:r>
                <a:r>
                  <a:rPr lang="en-US" baseline="-25000" dirty="0">
                    <a:ea typeface="Cambria Math" panose="02040503050406030204" pitchFamily="18" charset="0"/>
                  </a:rPr>
                  <a:t>0 </a:t>
                </a:r>
                <a14:m>
                  <m:oMath xmlns:m="http://schemas.openxmlformats.org/officeDocument/2006/math">
                    <m:r>
                      <a:rPr lang="en-US" i="1">
                        <a:ea typeface="Cambria Math" panose="02040503050406030204" pitchFamily="18" charset="0"/>
                      </a:rPr>
                      <m:t>∨</m:t>
                    </m:r>
                  </m:oMath>
                </a14:m>
                <a:r>
                  <a:rPr lang="en-US" dirty="0">
                    <a:ea typeface="Cambria Math" panose="02040503050406030204" pitchFamily="18" charset="0"/>
                  </a:rPr>
                  <a:t> m</a:t>
                </a:r>
                <a:r>
                  <a:rPr lang="en-US" baseline="-25000" dirty="0">
                    <a:ea typeface="Cambria Math" panose="02040503050406030204" pitchFamily="18" charset="0"/>
                  </a:rPr>
                  <a:t>2</a:t>
                </a:r>
                <a:r>
                  <a:rPr lang="en-US" dirty="0">
                    <a:ea typeface="Cambria Math" panose="02040503050406030204" pitchFamily="18" charset="0"/>
                  </a:rPr>
                  <a:t> = </a:t>
                </a:r>
                <a14:m>
                  <m:oMath xmlns:m="http://schemas.openxmlformats.org/officeDocument/2006/math">
                    <m:acc>
                      <m:accPr>
                        <m:chr m:val="̅"/>
                        <m:ctrlPr>
                          <a:rPr lang="en-US" i="1">
                            <a:ea typeface="Cambria Math" panose="02040503050406030204" pitchFamily="18" charset="0"/>
                          </a:rPr>
                        </m:ctrlPr>
                      </m:accPr>
                      <m:e>
                        <m:r>
                          <a:rPr lang="en-US" i="1">
                            <a:ea typeface="Cambria Math" panose="02040503050406030204" pitchFamily="18" charset="0"/>
                          </a:rPr>
                          <m:t>𝑥</m:t>
                        </m:r>
                      </m:e>
                    </m:acc>
                  </m:oMath>
                </a14:m>
                <a:r>
                  <a:rPr lang="en-US" dirty="0">
                    <a:ea typeface="Cambria Math" panose="02040503050406030204" pitchFamily="18" charset="0"/>
                  </a:rPr>
                  <a:t> </a:t>
                </a:r>
                <a14:m>
                  <m:oMath xmlns:m="http://schemas.openxmlformats.org/officeDocument/2006/math">
                    <m:acc>
                      <m:accPr>
                        <m:chr m:val="̅"/>
                        <m:ctrlPr>
                          <a:rPr lang="en-US" i="1">
                            <a:ea typeface="Cambria Math" panose="02040503050406030204" pitchFamily="18" charset="0"/>
                          </a:rPr>
                        </m:ctrlPr>
                      </m:accPr>
                      <m:e>
                        <m:r>
                          <a:rPr lang="en-US" i="1">
                            <a:ea typeface="Cambria Math" panose="02040503050406030204" pitchFamily="18" charset="0"/>
                          </a:rPr>
                          <m:t>𝑧</m:t>
                        </m:r>
                      </m:e>
                    </m:acc>
                  </m:oMath>
                </a14:m>
                <a:endParaRPr lang="en-US" dirty="0">
                  <a:ea typeface="Cambria Math" panose="02040503050406030204" pitchFamily="18" charset="0"/>
                </a:endParaRPr>
              </a:p>
              <a:p>
                <a:endParaRPr lang="en-US" dirty="0">
                  <a:ea typeface="Cambria Math" panose="02040503050406030204" pitchFamily="18" charset="0"/>
                </a:endParaRPr>
              </a:p>
              <a:p>
                <a:pPr marL="285750" indent="-285750">
                  <a:buFont typeface="Arial" panose="020B0604020202020204" pitchFamily="34" charset="0"/>
                  <a:buChar char="•"/>
                </a:pPr>
                <a:r>
                  <a:rPr lang="en-US" dirty="0">
                    <a:ea typeface="Cambria Math" panose="02040503050406030204" pitchFamily="18" charset="0"/>
                  </a:rPr>
                  <a:t>The set of maximal </a:t>
                </a:r>
                <a:r>
                  <a:rPr lang="en-US" dirty="0" err="1">
                    <a:ea typeface="Cambria Math" panose="02040503050406030204" pitchFamily="18" charset="0"/>
                  </a:rPr>
                  <a:t>monoms</a:t>
                </a:r>
                <a:r>
                  <a:rPr lang="en-US" dirty="0">
                    <a:ea typeface="Cambria Math" panose="02040503050406030204" pitchFamily="18" charset="0"/>
                  </a:rPr>
                  <a:t>: M(f) = {max</a:t>
                </a:r>
                <a:r>
                  <a:rPr lang="en-US" baseline="-25000" dirty="0">
                    <a:ea typeface="Cambria Math" panose="02040503050406030204" pitchFamily="18" charset="0"/>
                  </a:rPr>
                  <a:t>1</a:t>
                </a:r>
                <a:r>
                  <a:rPr lang="en-US" dirty="0">
                    <a:ea typeface="Cambria Math" panose="02040503050406030204" pitchFamily="18" charset="0"/>
                  </a:rPr>
                  <a:t>, max</a:t>
                </a:r>
                <a:r>
                  <a:rPr lang="en-US" baseline="-25000" dirty="0">
                    <a:ea typeface="Cambria Math" panose="02040503050406030204" pitchFamily="18" charset="0"/>
                  </a:rPr>
                  <a:t>2</a:t>
                </a:r>
                <a:r>
                  <a:rPr lang="en-US" dirty="0">
                    <a:ea typeface="Cambria Math" panose="02040503050406030204" pitchFamily="18" charset="0"/>
                  </a:rPr>
                  <a:t>} = {y, </a:t>
                </a:r>
                <a14:m>
                  <m:oMath xmlns:m="http://schemas.openxmlformats.org/officeDocument/2006/math">
                    <m:acc>
                      <m:accPr>
                        <m:chr m:val="̅"/>
                        <m:ctrlPr>
                          <a:rPr lang="en-US" i="1" smtClean="0">
                            <a:ea typeface="Cambria Math" panose="02040503050406030204" pitchFamily="18" charset="0"/>
                          </a:rPr>
                        </m:ctrlPr>
                      </m:accPr>
                      <m:e>
                        <m:r>
                          <a:rPr lang="en-US" i="1">
                            <a:ea typeface="Cambria Math" panose="02040503050406030204" pitchFamily="18" charset="0"/>
                          </a:rPr>
                          <m:t>𝑥</m:t>
                        </m:r>
                      </m:e>
                    </m:acc>
                  </m:oMath>
                </a14:m>
                <a:r>
                  <a:rPr lang="en-US" dirty="0">
                    <a:ea typeface="Cambria Math" panose="02040503050406030204" pitchFamily="18" charset="0"/>
                  </a:rPr>
                  <a:t> </a:t>
                </a:r>
                <a14:m>
                  <m:oMath xmlns:m="http://schemas.openxmlformats.org/officeDocument/2006/math">
                    <m:acc>
                      <m:accPr>
                        <m:chr m:val="̅"/>
                        <m:ctrlPr>
                          <a:rPr lang="en-US" i="1">
                            <a:ea typeface="Cambria Math" panose="02040503050406030204" pitchFamily="18" charset="0"/>
                          </a:rPr>
                        </m:ctrlPr>
                      </m:accPr>
                      <m:e>
                        <m:r>
                          <a:rPr lang="en-US" i="1">
                            <a:ea typeface="Cambria Math" panose="02040503050406030204" pitchFamily="18" charset="0"/>
                          </a:rPr>
                          <m:t>𝑧</m:t>
                        </m:r>
                      </m:e>
                    </m:acc>
                  </m:oMath>
                </a14:m>
                <a:r>
                  <a:rPr lang="en-US" dirty="0">
                    <a:ea typeface="Cambria Math" panose="02040503050406030204" pitchFamily="18" charset="0"/>
                  </a:rPr>
                  <a:t>}</a:t>
                </a:r>
              </a:p>
              <a:p>
                <a:endParaRPr lang="en-US" dirty="0">
                  <a:ea typeface="Cambria Math" panose="02040503050406030204" pitchFamily="18" charset="0"/>
                </a:endParaRPr>
              </a:p>
              <a:p>
                <a:pPr marL="285750" indent="-285750">
                  <a:buFont typeface="Arial" panose="020B0604020202020204" pitchFamily="34" charset="0"/>
                  <a:buChar char="•"/>
                </a:pPr>
                <a:r>
                  <a:rPr lang="en-US" dirty="0">
                    <a:ea typeface="Cambria Math" panose="02040503050406030204" pitchFamily="18" charset="0"/>
                  </a:rPr>
                  <a:t>The set of central </a:t>
                </a:r>
                <a:r>
                  <a:rPr lang="en-US" dirty="0" err="1">
                    <a:ea typeface="Cambria Math" panose="02040503050406030204" pitchFamily="18" charset="0"/>
                  </a:rPr>
                  <a:t>monoms</a:t>
                </a:r>
                <a:r>
                  <a:rPr lang="en-US" dirty="0">
                    <a:ea typeface="Cambria Math" panose="02040503050406030204" pitchFamily="18" charset="0"/>
                  </a:rPr>
                  <a:t>: C(f) = {max</a:t>
                </a:r>
                <a:r>
                  <a:rPr lang="en-US" baseline="-25000" dirty="0">
                    <a:ea typeface="Cambria Math" panose="02040503050406030204" pitchFamily="18" charset="0"/>
                  </a:rPr>
                  <a:t>1</a:t>
                </a:r>
                <a:r>
                  <a:rPr lang="en-US" dirty="0">
                    <a:ea typeface="Cambria Math" panose="02040503050406030204" pitchFamily="18" charset="0"/>
                  </a:rPr>
                  <a:t>, max</a:t>
                </a:r>
                <a:r>
                  <a:rPr lang="en-US" baseline="-25000" dirty="0">
                    <a:ea typeface="Cambria Math" panose="02040503050406030204" pitchFamily="18" charset="0"/>
                  </a:rPr>
                  <a:t>2</a:t>
                </a:r>
                <a:r>
                  <a:rPr lang="en-US" dirty="0">
                    <a:ea typeface="Cambria Math" panose="02040503050406030204" pitchFamily="18" charset="0"/>
                  </a:rPr>
                  <a:t>} = {y, </a:t>
                </a:r>
                <a14:m>
                  <m:oMath xmlns:m="http://schemas.openxmlformats.org/officeDocument/2006/math">
                    <m:acc>
                      <m:accPr>
                        <m:chr m:val="̅"/>
                        <m:ctrlPr>
                          <a:rPr lang="en-US" i="1" smtClean="0">
                            <a:ea typeface="Cambria Math" panose="02040503050406030204" pitchFamily="18" charset="0"/>
                          </a:rPr>
                        </m:ctrlPr>
                      </m:accPr>
                      <m:e>
                        <m:r>
                          <a:rPr lang="en-US" i="1">
                            <a:ea typeface="Cambria Math" panose="02040503050406030204" pitchFamily="18" charset="0"/>
                          </a:rPr>
                          <m:t>𝑥</m:t>
                        </m:r>
                      </m:e>
                    </m:acc>
                  </m:oMath>
                </a14:m>
                <a:r>
                  <a:rPr lang="en-US" dirty="0">
                    <a:ea typeface="Cambria Math" panose="02040503050406030204" pitchFamily="18" charset="0"/>
                  </a:rPr>
                  <a:t> </a:t>
                </a:r>
                <a14:m>
                  <m:oMath xmlns:m="http://schemas.openxmlformats.org/officeDocument/2006/math">
                    <m:acc>
                      <m:accPr>
                        <m:chr m:val="̅"/>
                        <m:ctrlPr>
                          <a:rPr lang="en-US" i="1">
                            <a:ea typeface="Cambria Math" panose="02040503050406030204" pitchFamily="18" charset="0"/>
                          </a:rPr>
                        </m:ctrlPr>
                      </m:accPr>
                      <m:e>
                        <m:r>
                          <a:rPr lang="en-US" i="1">
                            <a:ea typeface="Cambria Math" panose="02040503050406030204" pitchFamily="18" charset="0"/>
                          </a:rPr>
                          <m:t>𝑧</m:t>
                        </m:r>
                      </m:e>
                    </m:acc>
                  </m:oMath>
                </a14:m>
                <a:r>
                  <a:rPr lang="en-US" dirty="0">
                    <a:ea typeface="Cambria Math" panose="02040503050406030204" pitchFamily="18" charset="0"/>
                  </a:rPr>
                  <a:t>}, because for max</a:t>
                </a:r>
                <a:r>
                  <a:rPr lang="en-US" baseline="-25000" dirty="0">
                    <a:ea typeface="Cambria Math" panose="02040503050406030204" pitchFamily="18" charset="0"/>
                  </a:rPr>
                  <a:t>1 </a:t>
                </a:r>
                <a:r>
                  <a:rPr lang="en-US" dirty="0">
                    <a:ea typeface="Cambria Math" panose="02040503050406030204" pitchFamily="18" charset="0"/>
                  </a:rPr>
                  <a:t>we have m</a:t>
                </a:r>
                <a:r>
                  <a:rPr lang="en-US" baseline="-25000" dirty="0">
                    <a:ea typeface="Cambria Math" panose="02040503050406030204" pitchFamily="18" charset="0"/>
                  </a:rPr>
                  <a:t>3</a:t>
                </a:r>
                <a:r>
                  <a:rPr lang="en-US" dirty="0">
                    <a:ea typeface="Cambria Math" panose="02040503050406030204" pitchFamily="18" charset="0"/>
                  </a:rPr>
                  <a:t>,</a:t>
                </a:r>
                <a:r>
                  <a:rPr lang="en-US" baseline="-25000" dirty="0">
                    <a:ea typeface="Cambria Math" panose="02040503050406030204" pitchFamily="18" charset="0"/>
                  </a:rPr>
                  <a:t> </a:t>
                </a:r>
                <a:r>
                  <a:rPr lang="en-US" dirty="0">
                    <a:ea typeface="Cambria Math" panose="02040503050406030204" pitchFamily="18" charset="0"/>
                  </a:rPr>
                  <a:t>m</a:t>
                </a:r>
                <a:r>
                  <a:rPr lang="en-US" baseline="-25000" dirty="0">
                    <a:ea typeface="Cambria Math" panose="02040503050406030204" pitchFamily="18" charset="0"/>
                  </a:rPr>
                  <a:t>6</a:t>
                </a:r>
                <a:r>
                  <a:rPr lang="en-US" dirty="0">
                    <a:ea typeface="Cambria Math" panose="02040503050406030204" pitchFamily="18" charset="0"/>
                  </a:rPr>
                  <a:t>,</a:t>
                </a:r>
                <a:r>
                  <a:rPr lang="en-US" baseline="-25000" dirty="0">
                    <a:ea typeface="Cambria Math" panose="02040503050406030204" pitchFamily="18" charset="0"/>
                  </a:rPr>
                  <a:t> </a:t>
                </a:r>
                <a:r>
                  <a:rPr lang="en-US" dirty="0">
                    <a:ea typeface="Cambria Math" panose="02040503050406030204" pitchFamily="18" charset="0"/>
                  </a:rPr>
                  <a:t>m</a:t>
                </a:r>
                <a:r>
                  <a:rPr lang="en-US" baseline="-25000" dirty="0">
                    <a:ea typeface="Cambria Math" panose="02040503050406030204" pitchFamily="18" charset="0"/>
                  </a:rPr>
                  <a:t>7 </a:t>
                </a:r>
                <a:r>
                  <a:rPr lang="en-US" dirty="0">
                    <a:ea typeface="Cambria Math" panose="02040503050406030204" pitchFamily="18" charset="0"/>
                  </a:rPr>
                  <a:t>circled once, for max</a:t>
                </a:r>
                <a:r>
                  <a:rPr lang="en-US" baseline="-25000" dirty="0">
                    <a:ea typeface="Cambria Math" panose="02040503050406030204" pitchFamily="18" charset="0"/>
                  </a:rPr>
                  <a:t>2 </a:t>
                </a:r>
                <a:r>
                  <a:rPr lang="en-US" dirty="0">
                    <a:ea typeface="Cambria Math" panose="02040503050406030204" pitchFamily="18" charset="0"/>
                  </a:rPr>
                  <a:t>we have m</a:t>
                </a:r>
                <a:r>
                  <a:rPr lang="en-US" baseline="-25000" dirty="0">
                    <a:ea typeface="Cambria Math" panose="02040503050406030204" pitchFamily="18" charset="0"/>
                  </a:rPr>
                  <a:t>0 </a:t>
                </a:r>
                <a:r>
                  <a:rPr lang="en-US" dirty="0">
                    <a:ea typeface="Cambria Math" panose="02040503050406030204" pitchFamily="18" charset="0"/>
                  </a:rPr>
                  <a:t>circled once.</a:t>
                </a:r>
              </a:p>
            </p:txBody>
          </p:sp>
        </mc:Choice>
        <mc:Fallback>
          <p:sp>
            <p:nvSpPr>
              <p:cNvPr id="27" name="TextBox 26">
                <a:extLst>
                  <a:ext uri="{FF2B5EF4-FFF2-40B4-BE49-F238E27FC236}">
                    <a16:creationId xmlns:a16="http://schemas.microsoft.com/office/drawing/2014/main" id="{0F2734D5-AD27-4C2D-951E-7CD96D6CF058}"/>
                  </a:ext>
                </a:extLst>
              </p:cNvPr>
              <p:cNvSpPr txBox="1">
                <a:spLocks noRot="1" noChangeAspect="1" noMove="1" noResize="1" noEditPoints="1" noAdjustHandles="1" noChangeArrowheads="1" noChangeShapeType="1" noTextEdit="1"/>
              </p:cNvSpPr>
              <p:nvPr/>
            </p:nvSpPr>
            <p:spPr>
              <a:xfrm>
                <a:off x="1141413" y="3801979"/>
                <a:ext cx="9905998" cy="2308324"/>
              </a:xfrm>
              <a:prstGeom prst="rect">
                <a:avLst/>
              </a:prstGeom>
              <a:blipFill>
                <a:blip r:embed="rId2"/>
                <a:stretch>
                  <a:fillRect l="-369" t="-1587" r="-431" b="-3439"/>
                </a:stretch>
              </a:blipFill>
            </p:spPr>
            <p:txBody>
              <a:bodyPr/>
              <a:lstStyle/>
              <a:p>
                <a:r>
                  <a:rPr lang="ro-RO">
                    <a:noFill/>
                  </a:rPr>
                  <a:t> </a:t>
                </a:r>
              </a:p>
            </p:txBody>
          </p:sp>
        </mc:Fallback>
      </mc:AlternateContent>
    </p:spTree>
    <p:extLst>
      <p:ext uri="{BB962C8B-B14F-4D97-AF65-F5344CB8AC3E}">
        <p14:creationId xmlns:p14="http://schemas.microsoft.com/office/powerpoint/2010/main" val="2276431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0A51-FB14-4BA8-BB8C-3887338048D4}"/>
              </a:ext>
            </a:extLst>
          </p:cNvPr>
          <p:cNvSpPr>
            <a:spLocks noGrp="1"/>
          </p:cNvSpPr>
          <p:nvPr>
            <p:ph type="title"/>
          </p:nvPr>
        </p:nvSpPr>
        <p:spPr/>
        <p:txBody>
          <a:bodyPr/>
          <a:lstStyle/>
          <a:p>
            <a:r>
              <a:rPr lang="en-US" dirty="0"/>
              <a:t>Simplification – Karnaugh’s method</a:t>
            </a:r>
            <a:endParaRPr lang="ro-RO"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AD3F7E-F257-4FDC-A40D-6C052F30F058}"/>
                  </a:ext>
                </a:extLst>
              </p:cNvPr>
              <p:cNvSpPr>
                <a:spLocks noGrp="1"/>
              </p:cNvSpPr>
              <p:nvPr>
                <p:ph idx="1"/>
              </p:nvPr>
            </p:nvSpPr>
            <p:spPr/>
            <p:txBody>
              <a:bodyPr>
                <a:normAutofit/>
              </a:bodyPr>
              <a:lstStyle/>
              <a:p>
                <a:r>
                  <a:rPr lang="en-US" dirty="0">
                    <a:latin typeface="+mj-lt"/>
                  </a:rPr>
                  <a:t>M(f) = C(f) =&gt; the first case of the simplification algorithm applies</a:t>
                </a:r>
              </a:p>
              <a:p>
                <a:r>
                  <a:rPr lang="en-US" dirty="0">
                    <a:latin typeface="+mj-lt"/>
                  </a:rPr>
                  <a:t>There is a unique simplified form and it is:</a:t>
                </a:r>
              </a:p>
              <a:p>
                <a:pPr marL="0" indent="0">
                  <a:buNone/>
                </a:pPr>
                <a:r>
                  <a:rPr lang="en-US" dirty="0"/>
                  <a:t>	</a:t>
                </a:r>
                <a14:m>
                  <m:oMath xmlns:m="http://schemas.openxmlformats.org/officeDocument/2006/math">
                    <m:sSubSup>
                      <m:sSubSupPr>
                        <m:ctrlPr>
                          <a:rPr lang="ro-RO" i="1" smtClean="0">
                            <a:latin typeface="+mj-lt"/>
                          </a:rPr>
                        </m:ctrlPr>
                      </m:sSubSupPr>
                      <m:e>
                        <m:r>
                          <a:rPr lang="en-US" b="0" i="1" smtClean="0">
                            <a:latin typeface="+mj-lt"/>
                          </a:rPr>
                          <m:t>𝑓</m:t>
                        </m:r>
                      </m:e>
                      <m:sub>
                        <m:r>
                          <a:rPr lang="en-US" b="0" i="1" smtClean="0">
                            <a:latin typeface="+mj-lt"/>
                          </a:rPr>
                          <m:t>1</m:t>
                        </m:r>
                      </m:sub>
                      <m:sup>
                        <m:r>
                          <a:rPr lang="en-US" b="0" i="1" smtClean="0">
                            <a:latin typeface="+mj-lt"/>
                          </a:rPr>
                          <m:t>𝑆</m:t>
                        </m:r>
                      </m:sup>
                    </m:sSubSup>
                    <m:r>
                      <a:rPr lang="en-US" b="0" i="1" smtClean="0">
                        <a:latin typeface="+mj-lt"/>
                      </a:rPr>
                      <m:t>=</m:t>
                    </m:r>
                  </m:oMath>
                </a14:m>
                <a:r>
                  <a:rPr lang="en-US" dirty="0">
                    <a:latin typeface="+mj-lt"/>
                    <a:ea typeface="Cambria Math" panose="02040503050406030204" pitchFamily="18" charset="0"/>
                  </a:rPr>
                  <a:t> max</a:t>
                </a:r>
                <a:r>
                  <a:rPr lang="en-US" baseline="-25000" dirty="0">
                    <a:latin typeface="+mj-lt"/>
                    <a:ea typeface="Cambria Math" panose="02040503050406030204" pitchFamily="18" charset="0"/>
                  </a:rPr>
                  <a:t>1 </a:t>
                </a:r>
                <a14:m>
                  <m:oMath xmlns:m="http://schemas.openxmlformats.org/officeDocument/2006/math">
                    <m:r>
                      <a:rPr lang="en-US" i="1">
                        <a:latin typeface="+mj-lt"/>
                        <a:ea typeface="Cambria Math" panose="02040503050406030204" pitchFamily="18" charset="0"/>
                      </a:rPr>
                      <m:t>∨</m:t>
                    </m:r>
                  </m:oMath>
                </a14:m>
                <a:r>
                  <a:rPr lang="en-US" dirty="0">
                    <a:latin typeface="+mj-lt"/>
                  </a:rPr>
                  <a:t> </a:t>
                </a:r>
                <a:r>
                  <a:rPr lang="en-US" dirty="0">
                    <a:latin typeface="+mj-lt"/>
                    <a:ea typeface="Cambria Math" panose="02040503050406030204" pitchFamily="18" charset="0"/>
                  </a:rPr>
                  <a:t>max</a:t>
                </a:r>
                <a:r>
                  <a:rPr lang="en-US" baseline="-25000" dirty="0">
                    <a:latin typeface="+mj-lt"/>
                    <a:ea typeface="Cambria Math" panose="02040503050406030204" pitchFamily="18" charset="0"/>
                  </a:rPr>
                  <a:t>2 </a:t>
                </a:r>
                <a:r>
                  <a:rPr lang="en-US" dirty="0">
                    <a:latin typeface="+mj-lt"/>
                    <a:ea typeface="Cambria Math" panose="02040503050406030204" pitchFamily="18" charset="0"/>
                  </a:rPr>
                  <a:t>= y </a:t>
                </a:r>
                <a14:m>
                  <m:oMath xmlns:m="http://schemas.openxmlformats.org/officeDocument/2006/math">
                    <m:r>
                      <a:rPr lang="en-US" i="1">
                        <a:latin typeface="+mj-lt"/>
                        <a:ea typeface="Cambria Math" panose="02040503050406030204" pitchFamily="18" charset="0"/>
                      </a:rPr>
                      <m:t>∨</m:t>
                    </m:r>
                  </m:oMath>
                </a14:m>
                <a:r>
                  <a:rPr lang="en-US" dirty="0">
                    <a:latin typeface="+mj-lt"/>
                  </a:rPr>
                  <a:t> </a:t>
                </a:r>
                <a14:m>
                  <m:oMath xmlns:m="http://schemas.openxmlformats.org/officeDocument/2006/math">
                    <m:acc>
                      <m:accPr>
                        <m:chr m:val="̅"/>
                        <m:ctrlPr>
                          <a:rPr lang="en-US" i="1">
                            <a:latin typeface="+mj-lt"/>
                            <a:ea typeface="Cambria Math" panose="02040503050406030204" pitchFamily="18" charset="0"/>
                          </a:rPr>
                        </m:ctrlPr>
                      </m:accPr>
                      <m:e>
                        <m:r>
                          <a:rPr lang="en-US" i="1">
                            <a:latin typeface="+mj-lt"/>
                            <a:ea typeface="Cambria Math" panose="02040503050406030204" pitchFamily="18" charset="0"/>
                          </a:rPr>
                          <m:t>𝑥</m:t>
                        </m:r>
                      </m:e>
                    </m:acc>
                  </m:oMath>
                </a14:m>
                <a:r>
                  <a:rPr lang="en-US" dirty="0">
                    <a:latin typeface="+mj-lt"/>
                    <a:ea typeface="Cambria Math" panose="02040503050406030204" pitchFamily="18" charset="0"/>
                  </a:rPr>
                  <a:t> </a:t>
                </a:r>
                <a14:m>
                  <m:oMath xmlns:m="http://schemas.openxmlformats.org/officeDocument/2006/math">
                    <m:acc>
                      <m:accPr>
                        <m:chr m:val="̅"/>
                        <m:ctrlPr>
                          <a:rPr lang="en-US" i="1">
                            <a:latin typeface="+mj-lt"/>
                            <a:ea typeface="Cambria Math" panose="02040503050406030204" pitchFamily="18" charset="0"/>
                          </a:rPr>
                        </m:ctrlPr>
                      </m:accPr>
                      <m:e>
                        <m:r>
                          <a:rPr lang="en-US" i="1">
                            <a:latin typeface="+mj-lt"/>
                            <a:ea typeface="Cambria Math" panose="02040503050406030204" pitchFamily="18" charset="0"/>
                          </a:rPr>
                          <m:t>𝑧</m:t>
                        </m:r>
                      </m:e>
                    </m:acc>
                  </m:oMath>
                </a14:m>
                <a:endParaRPr lang="ro-RO" dirty="0">
                  <a:latin typeface="+mj-lt"/>
                </a:endParaRPr>
              </a:p>
            </p:txBody>
          </p:sp>
        </mc:Choice>
        <mc:Fallback>
          <p:sp>
            <p:nvSpPr>
              <p:cNvPr id="3" name="Content Placeholder 2">
                <a:extLst>
                  <a:ext uri="{FF2B5EF4-FFF2-40B4-BE49-F238E27FC236}">
                    <a16:creationId xmlns:a16="http://schemas.microsoft.com/office/drawing/2014/main" id="{1BAD3F7E-F257-4FDC-A40D-6C052F30F058}"/>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ro-RO">
                    <a:noFill/>
                  </a:rPr>
                  <a:t> </a:t>
                </a:r>
              </a:p>
            </p:txBody>
          </p:sp>
        </mc:Fallback>
      </mc:AlternateContent>
    </p:spTree>
    <p:extLst>
      <p:ext uri="{BB962C8B-B14F-4D97-AF65-F5344CB8AC3E}">
        <p14:creationId xmlns:p14="http://schemas.microsoft.com/office/powerpoint/2010/main" val="198746229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F4383B09E06749B7DD530C84419D64" ma:contentTypeVersion="2" ma:contentTypeDescription="Create a new document." ma:contentTypeScope="" ma:versionID="5fa607c6e864671fc7f64cb9e7c4d3a7">
  <xsd:schema xmlns:xsd="http://www.w3.org/2001/XMLSchema" xmlns:xs="http://www.w3.org/2001/XMLSchema" xmlns:p="http://schemas.microsoft.com/office/2006/metadata/properties" xmlns:ns2="468a07fd-8133-444d-9e08-49d6dbf795fe" targetNamespace="http://schemas.microsoft.com/office/2006/metadata/properties" ma:root="true" ma:fieldsID="702f9e85bfb647bfeb4e8a847635d217" ns2:_="">
    <xsd:import namespace="468a07fd-8133-444d-9e08-49d6dbf795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8a07fd-8133-444d-9e08-49d6dbf795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4FD555-FC38-4D99-A740-701F60AA34CB}"/>
</file>

<file path=customXml/itemProps2.xml><?xml version="1.0" encoding="utf-8"?>
<ds:datastoreItem xmlns:ds="http://schemas.openxmlformats.org/officeDocument/2006/customXml" ds:itemID="{B0910F16-25F2-4AAF-8A4C-5F8B5A6ED895}"/>
</file>

<file path=customXml/itemProps3.xml><?xml version="1.0" encoding="utf-8"?>
<ds:datastoreItem xmlns:ds="http://schemas.openxmlformats.org/officeDocument/2006/customXml" ds:itemID="{14024CF9-44E2-403E-BF11-E810EFCD0BED}"/>
</file>

<file path=docProps/app.xml><?xml version="1.0" encoding="utf-8"?>
<Properties xmlns="http://schemas.openxmlformats.org/officeDocument/2006/extended-properties" xmlns:vt="http://schemas.openxmlformats.org/officeDocument/2006/docPropsVTypes">
  <Template>TM04033919[[fn=Circuit]]</Template>
  <TotalTime>141</TotalTime>
  <Words>572</Words>
  <Application>Microsoft Office PowerPoint</Application>
  <PresentationFormat>Widescreen</PresentationFormat>
  <Paragraphs>155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 Antiqua</vt:lpstr>
      <vt:lpstr>Cambria Math</vt:lpstr>
      <vt:lpstr>Times New Roman</vt:lpstr>
      <vt:lpstr>Tw Cen MT</vt:lpstr>
      <vt:lpstr>Circuit</vt:lpstr>
      <vt:lpstr>Logic Circuits – Exercise 2.1</vt:lpstr>
      <vt:lpstr>Problem Statement</vt:lpstr>
      <vt:lpstr>Theory – Basic gates</vt:lpstr>
      <vt:lpstr>Theory – derived gates</vt:lpstr>
      <vt:lpstr>Theory – simplification process</vt:lpstr>
      <vt:lpstr>Logic Circuit – Derived Gates</vt:lpstr>
      <vt:lpstr>PowerPoint Presentation</vt:lpstr>
      <vt:lpstr>Simplification – Karnaugh’s method</vt:lpstr>
      <vt:lpstr>Simplification – Karnaugh’s method</vt:lpstr>
      <vt:lpstr>Logic Circuit – Simplified form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Andrei Cotor</dc:creator>
  <cp:lastModifiedBy>Andrei Cotor</cp:lastModifiedBy>
  <cp:revision>112</cp:revision>
  <dcterms:created xsi:type="dcterms:W3CDTF">2022-01-10T21:20:04Z</dcterms:created>
  <dcterms:modified xsi:type="dcterms:W3CDTF">2022-01-11T08:18:46Z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0x01010032F4383B09E06749B7DD530C84419D64</vt:lpwstr>
  </property>
</Properties>
</file>