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2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C1BFAD5-39C5-48BF-A000-8A1FDE005EBC}" type="datetimeFigureOut">
              <a:rPr lang="ro-RO" smtClean="0"/>
              <a:t>15.11.2021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1F4251-E49B-4A14-9E48-A6692D0A4FE2}" type="slidenum">
              <a:rPr lang="ro-RO" smtClean="0"/>
              <a:t>‹#›</a:t>
            </a:fld>
            <a:endParaRPr lang="ro-RO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43325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BFAD5-39C5-48BF-A000-8A1FDE005EBC}" type="datetimeFigureOut">
              <a:rPr lang="ro-RO" smtClean="0"/>
              <a:t>15.11.2021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F4251-E49B-4A14-9E48-A6692D0A4FE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309912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BFAD5-39C5-48BF-A000-8A1FDE005EBC}" type="datetimeFigureOut">
              <a:rPr lang="ro-RO" smtClean="0"/>
              <a:t>15.11.2021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F4251-E49B-4A14-9E48-A6692D0A4FE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7022938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BFAD5-39C5-48BF-A000-8A1FDE005EBC}" type="datetimeFigureOut">
              <a:rPr lang="ro-RO" smtClean="0"/>
              <a:t>15.11.2021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F4251-E49B-4A14-9E48-A6692D0A4FE2}" type="slidenum">
              <a:rPr lang="ro-RO" smtClean="0"/>
              <a:t>‹#›</a:t>
            </a:fld>
            <a:endParaRPr lang="ro-RO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891643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BFAD5-39C5-48BF-A000-8A1FDE005EBC}" type="datetimeFigureOut">
              <a:rPr lang="ro-RO" smtClean="0"/>
              <a:t>15.11.2021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F4251-E49B-4A14-9E48-A6692D0A4FE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9642443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BFAD5-39C5-48BF-A000-8A1FDE005EBC}" type="datetimeFigureOut">
              <a:rPr lang="ro-RO" smtClean="0"/>
              <a:t>15.11.2021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F4251-E49B-4A14-9E48-A6692D0A4FE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9868818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BFAD5-39C5-48BF-A000-8A1FDE005EBC}" type="datetimeFigureOut">
              <a:rPr lang="ro-RO" smtClean="0"/>
              <a:t>15.11.2021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F4251-E49B-4A14-9E48-A6692D0A4FE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6300463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BFAD5-39C5-48BF-A000-8A1FDE005EBC}" type="datetimeFigureOut">
              <a:rPr lang="ro-RO" smtClean="0"/>
              <a:t>15.11.2021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F4251-E49B-4A14-9E48-A6692D0A4FE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8509696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BFAD5-39C5-48BF-A000-8A1FDE005EBC}" type="datetimeFigureOut">
              <a:rPr lang="ro-RO" smtClean="0"/>
              <a:t>15.11.2021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F4251-E49B-4A14-9E48-A6692D0A4FE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141037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BFAD5-39C5-48BF-A000-8A1FDE005EBC}" type="datetimeFigureOut">
              <a:rPr lang="ro-RO" smtClean="0"/>
              <a:t>15.11.2021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F4251-E49B-4A14-9E48-A6692D0A4FE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509260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BFAD5-39C5-48BF-A000-8A1FDE005EBC}" type="datetimeFigureOut">
              <a:rPr lang="ro-RO" smtClean="0"/>
              <a:t>15.11.2021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F4251-E49B-4A14-9E48-A6692D0A4FE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895669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BFAD5-39C5-48BF-A000-8A1FDE005EBC}" type="datetimeFigureOut">
              <a:rPr lang="ro-RO" smtClean="0"/>
              <a:t>15.11.2021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F4251-E49B-4A14-9E48-A6692D0A4FE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662015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BFAD5-39C5-48BF-A000-8A1FDE005EBC}" type="datetimeFigureOut">
              <a:rPr lang="ro-RO" smtClean="0"/>
              <a:t>15.11.2021</a:t>
            </a:fld>
            <a:endParaRPr lang="ro-R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F4251-E49B-4A14-9E48-A6692D0A4FE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5373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BFAD5-39C5-48BF-A000-8A1FDE005EBC}" type="datetimeFigureOut">
              <a:rPr lang="ro-RO" smtClean="0"/>
              <a:t>15.11.2021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F4251-E49B-4A14-9E48-A6692D0A4FE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67403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BFAD5-39C5-48BF-A000-8A1FDE005EBC}" type="datetimeFigureOut">
              <a:rPr lang="ro-RO" smtClean="0"/>
              <a:t>15.11.2021</a:t>
            </a:fld>
            <a:endParaRPr lang="ro-R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F4251-E49B-4A14-9E48-A6692D0A4FE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353134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BFAD5-39C5-48BF-A000-8A1FDE005EBC}" type="datetimeFigureOut">
              <a:rPr lang="ro-RO" smtClean="0"/>
              <a:t>15.11.2021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F4251-E49B-4A14-9E48-A6692D0A4FE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759127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BFAD5-39C5-48BF-A000-8A1FDE005EBC}" type="datetimeFigureOut">
              <a:rPr lang="ro-RO" smtClean="0"/>
              <a:t>15.11.2021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F4251-E49B-4A14-9E48-A6692D0A4FE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769520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C1BFAD5-39C5-48BF-A000-8A1FDE005EBC}" type="datetimeFigureOut">
              <a:rPr lang="ro-RO" smtClean="0"/>
              <a:t>15.11.2021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4F1F4251-E49B-4A14-9E48-A6692D0A4FE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755523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11" Type="http://schemas.openxmlformats.org/officeDocument/2006/relationships/image" Target="../media/image24.png"/><Relationship Id="rId5" Type="http://schemas.openxmlformats.org/officeDocument/2006/relationships/image" Target="../media/image19.png"/><Relationship Id="rId10" Type="http://schemas.openxmlformats.org/officeDocument/2006/relationships/image" Target="../media/image23.png"/><Relationship Id="rId4" Type="http://schemas.openxmlformats.org/officeDocument/2006/relationships/image" Target="../media/image18.png"/><Relationship Id="rId9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C63AF-65E2-474B-AEBC-165072568E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o-RO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RESOLUTION IN PROPOSITIONAL LOGIC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– Ex 5.1</a:t>
            </a:r>
            <a:endParaRPr lang="ro-RO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D30EF1-CE87-4D2E-80A6-C7F09080BB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Andrei Cotor 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58848936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F3728-2DF1-4F4B-90A2-7EAEB97FA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  <a:endParaRPr lang="ro-RO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59C78D-D588-4278-9BDD-18BDC3CB78A7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:r>
                  <a:rPr lang="en-US" b="0" i="0" dirty="0">
                    <a:solidFill>
                      <a:srgbClr val="000000"/>
                    </a:solidFill>
                    <a:effectLst/>
                  </a:rPr>
                  <a:t>Prove the consistency of the following sets of clauses using linear resolution: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o-RO" i="1" smtClean="0">
                            <a:effectLst/>
                          </a:rPr>
                        </m:ctrlPr>
                      </m:sSubPr>
                      <m:e>
                        <m:r>
                          <a:rPr lang="ro-RO" i="1">
                            <a:effectLst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ro-RO" i="1">
                            <a:effectLst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ro-RO" i="1">
                        <a:effectLst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={</m:t>
                    </m:r>
                    <m:r>
                      <a:rPr lang="ro-RO" i="1">
                        <a:effectLst/>
                        <a:ea typeface="Times New Roman" panose="02020603050405020304" pitchFamily="18" charset="0"/>
                      </a:rPr>
                      <m:t>¬</m:t>
                    </m:r>
                    <m:r>
                      <a:rPr lang="ro-RO" i="1">
                        <a:effectLst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𝑞</m:t>
                    </m:r>
                    <m:r>
                      <a:rPr lang="ro-RO" i="1">
                        <a:effectLst/>
                        <a:ea typeface="Times New Roman" panose="02020603050405020304" pitchFamily="18" charset="0"/>
                        <a:cs typeface="Cambria Math" panose="02040503050406030204" pitchFamily="18" charset="0"/>
                      </a:rPr>
                      <m:t>∨</m:t>
                    </m:r>
                    <m:r>
                      <a:rPr lang="ro-RO" i="1">
                        <a:effectLst/>
                        <a:ea typeface="Times New Roman" panose="02020603050405020304" pitchFamily="18" charset="0"/>
                      </a:rPr>
                      <m:t>¬</m:t>
                    </m:r>
                    <m:r>
                      <a:rPr lang="ro-RO" i="1">
                        <a:effectLst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𝑟</m:t>
                    </m:r>
                    <m:r>
                      <a:rPr lang="ro-RO" i="1">
                        <a:effectLst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ro-RO" i="1">
                        <a:effectLst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𝑝</m:t>
                    </m:r>
                    <m:r>
                      <a:rPr lang="ro-RO" i="1">
                        <a:effectLst/>
                        <a:ea typeface="Times New Roman" panose="02020603050405020304" pitchFamily="18" charset="0"/>
                        <a:cs typeface="Cambria Math" panose="02040503050406030204" pitchFamily="18" charset="0"/>
                      </a:rPr>
                      <m:t>∨</m:t>
                    </m:r>
                    <m:r>
                      <a:rPr lang="ro-RO" i="1">
                        <a:effectLst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𝑟</m:t>
                    </m:r>
                    <m:r>
                      <a:rPr lang="ro-RO" i="1">
                        <a:effectLst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ro-RO" i="1">
                        <a:effectLst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𝑞</m:t>
                    </m:r>
                    <m:r>
                      <a:rPr lang="ro-RO" i="1">
                        <a:effectLst/>
                        <a:ea typeface="Times New Roman" panose="02020603050405020304" pitchFamily="18" charset="0"/>
                        <a:cs typeface="Cambria Math" panose="02040503050406030204" pitchFamily="18" charset="0"/>
                      </a:rPr>
                      <m:t>∨</m:t>
                    </m:r>
                    <m:r>
                      <a:rPr lang="ro-RO" i="1">
                        <a:effectLst/>
                        <a:ea typeface="Times New Roman" panose="02020603050405020304" pitchFamily="18" charset="0"/>
                      </a:rPr>
                      <m:t>¬</m:t>
                    </m:r>
                    <m:r>
                      <a:rPr lang="ro-RO" i="1">
                        <a:effectLst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𝑝</m:t>
                    </m:r>
                    <m:r>
                      <a:rPr lang="ro-RO" i="1">
                        <a:effectLst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}</m:t>
                    </m:r>
                  </m:oMath>
                </a14:m>
                <a:endParaRPr lang="ro-RO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59C78D-D588-4278-9BDD-18BDC3CB78A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>
                <a:blip r:embed="rId2"/>
                <a:stretch>
                  <a:fillRect l="-1349"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896231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1D6D3-CD52-4D51-B0BC-4CA338F16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Theory</a:t>
            </a:r>
            <a:endParaRPr lang="ro-RO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FDA9B79-0039-4BC9-9BC2-7FF96B20181F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:r>
                  <a:rPr lang="en-US" dirty="0"/>
                  <a:t>Given an input set of clauses and a clause C</a:t>
                </a:r>
                <a:r>
                  <a:rPr lang="en-US" baseline="-25000" dirty="0"/>
                  <a:t>1</a:t>
                </a:r>
                <a:r>
                  <a:rPr lang="en-US" dirty="0"/>
                  <a:t> chosen from the input set, a </a:t>
                </a:r>
                <a:r>
                  <a:rPr lang="en-US" dirty="0">
                    <a:solidFill>
                      <a:srgbClr val="FF0000"/>
                    </a:solidFill>
                  </a:rPr>
                  <a:t>linear deduction</a:t>
                </a:r>
                <a:r>
                  <a:rPr lang="en-US" dirty="0"/>
                  <a:t> of C</a:t>
                </a:r>
                <a:r>
                  <a:rPr lang="en-US" baseline="-25000" dirty="0"/>
                  <a:t>n</a:t>
                </a:r>
                <a:r>
                  <a:rPr lang="en-US" dirty="0"/>
                  <a:t> from the input set, with top clause C</a:t>
                </a:r>
                <a:r>
                  <a:rPr lang="en-US" baseline="-25000" dirty="0"/>
                  <a:t>1</a:t>
                </a:r>
                <a:r>
                  <a:rPr lang="en-US" dirty="0"/>
                  <a:t>, is a sequence of center clauses C</a:t>
                </a:r>
                <a:r>
                  <a:rPr lang="en-US" baseline="-25000" dirty="0"/>
                  <a:t>1</a:t>
                </a:r>
                <a:r>
                  <a:rPr lang="en-US" dirty="0"/>
                  <a:t>,...,C</a:t>
                </a:r>
                <a:r>
                  <a:rPr lang="en-US" baseline="-25000" dirty="0"/>
                  <a:t>n</a:t>
                </a:r>
                <a:r>
                  <a:rPr lang="en-US" dirty="0"/>
                  <a:t>. Each deduced clause C</a:t>
                </a:r>
                <a:r>
                  <a:rPr lang="en-US" baseline="-25000" dirty="0"/>
                  <a:t>i+1</a:t>
                </a:r>
                <a:r>
                  <a:rPr lang="en-US" dirty="0"/>
                  <a:t>, </a:t>
                </a:r>
                <a:r>
                  <a:rPr lang="en-US" dirty="0" err="1"/>
                  <a:t>i</a:t>
                </a:r>
                <a:r>
                  <a:rPr lang="en-US" dirty="0"/>
                  <a:t> = 1..n-1, is deduced from the center clause C</a:t>
                </a:r>
                <a:r>
                  <a:rPr lang="en-US" baseline="-25000" dirty="0"/>
                  <a:t>i</a:t>
                </a:r>
                <a:r>
                  <a:rPr lang="en-US" dirty="0"/>
                  <a:t> and a side clause. The side clauses are the input set and C</a:t>
                </a:r>
                <a:r>
                  <a:rPr lang="en-US" baseline="-25000" dirty="0"/>
                  <a:t>1</a:t>
                </a:r>
                <a:r>
                  <a:rPr lang="en-US" dirty="0"/>
                  <a:t>,...,C</a:t>
                </a:r>
                <a:r>
                  <a:rPr lang="en-US" baseline="-25000" dirty="0"/>
                  <a:t>i-1</a:t>
                </a:r>
                <a:r>
                  <a:rPr lang="en-US" dirty="0"/>
                  <a:t>. For any C</a:t>
                </a:r>
                <a:r>
                  <a:rPr lang="en-US" baseline="-25000" dirty="0"/>
                  <a:t>i</a:t>
                </a:r>
                <a:r>
                  <a:rPr lang="en-US" dirty="0"/>
                  <a:t>, the center clauses C</a:t>
                </a:r>
                <a:r>
                  <a:rPr lang="en-US" baseline="-25000" dirty="0"/>
                  <a:t>1</a:t>
                </a:r>
                <a:r>
                  <a:rPr lang="en-US" dirty="0"/>
                  <a:t> to C</a:t>
                </a:r>
                <a:r>
                  <a:rPr lang="en-US" baseline="-25000" dirty="0"/>
                  <a:t>i-1</a:t>
                </a:r>
                <a:r>
                  <a:rPr lang="en-US" dirty="0"/>
                  <a:t> are the ancestor clauses of C</a:t>
                </a:r>
                <a:r>
                  <a:rPr lang="en-US" baseline="-25000" dirty="0"/>
                  <a:t>i</a:t>
                </a:r>
                <a:r>
                  <a:rPr lang="en-US" dirty="0"/>
                  <a:t>.</a:t>
                </a:r>
              </a:p>
              <a:p>
                <a:r>
                  <a:rPr lang="en-US" dirty="0">
                    <a:solidFill>
                      <a:srgbClr val="FF0000"/>
                    </a:solidFill>
                  </a:rPr>
                  <a:t>Soundness and completeness theorem</a:t>
                </a:r>
                <a:r>
                  <a:rPr lang="en-US" dirty="0"/>
                  <a:t>: The set of clauses S is inconsistent is and only if S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𝑅𝑒𝑠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𝑙𝑖𝑛</m:t>
                        </m:r>
                      </m:sup>
                    </m:sSubSup>
                  </m:oMath>
                </a14:m>
                <a:r>
                  <a:rPr lang="en-US" dirty="0"/>
                  <a:t>□.</a:t>
                </a:r>
                <a:endParaRPr lang="ro-RO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FDA9B79-0039-4BC9-9BC2-7FF96B2018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>
                <a:blip r:embed="rId2"/>
                <a:stretch>
                  <a:fillRect l="-1349" r="-411"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87146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51A0D-44E4-45E6-80A5-97575E83C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  <a:endParaRPr lang="ro-RO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22E0548-432D-463C-BAE9-CECF8330BC9B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𝑆</m:t>
                    </m:r>
                    <m:r>
                      <a:rPr lang="ro-RO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={</m:t>
                    </m:r>
                    <m:r>
                      <a:rPr lang="ro-RO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¬</m:t>
                    </m:r>
                    <m:r>
                      <a:rPr lang="ro-RO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𝑞</m:t>
                    </m:r>
                    <m:r>
                      <a:rPr lang="ro-RO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mbria Math" panose="02040503050406030204" pitchFamily="18" charset="0"/>
                      </a:rPr>
                      <m:t>∨</m:t>
                    </m:r>
                    <m:r>
                      <a:rPr lang="ro-RO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¬</m:t>
                    </m:r>
                    <m:r>
                      <a:rPr lang="ro-RO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𝑟</m:t>
                    </m:r>
                    <m:r>
                      <a:rPr lang="ro-RO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ro-RO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𝑝</m:t>
                    </m:r>
                    <m:r>
                      <a:rPr lang="ro-RO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mbria Math" panose="02040503050406030204" pitchFamily="18" charset="0"/>
                      </a:rPr>
                      <m:t>∨</m:t>
                    </m:r>
                    <m:r>
                      <a:rPr lang="ro-RO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𝑟</m:t>
                    </m:r>
                    <m:r>
                      <a:rPr lang="ro-RO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ro-RO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𝑞</m:t>
                    </m:r>
                    <m:r>
                      <a:rPr lang="ro-RO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mbria Math" panose="02040503050406030204" pitchFamily="18" charset="0"/>
                      </a:rPr>
                      <m:t>∨</m:t>
                    </m:r>
                    <m:r>
                      <a:rPr lang="ro-RO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¬</m:t>
                    </m:r>
                    <m:r>
                      <a:rPr lang="ro-RO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𝑝</m:t>
                    </m:r>
                    <m:r>
                      <a:rPr lang="ro-RO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o-RO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ro-RO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ro-RO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¬</m:t>
                    </m:r>
                    <m:r>
                      <a:rPr lang="ro-RO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𝑞</m:t>
                    </m:r>
                    <m:r>
                      <a:rPr lang="ro-RO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mbria Math" panose="02040503050406030204" pitchFamily="18" charset="0"/>
                      </a:rPr>
                      <m:t>∨</m:t>
                    </m:r>
                    <m:r>
                      <a:rPr lang="ro-RO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¬</m:t>
                    </m:r>
                    <m:r>
                      <a:rPr lang="ro-RO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 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ro-RO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ro-RO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𝑝</m:t>
                    </m:r>
                    <m:r>
                      <a:rPr lang="ro-RO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mbria Math" panose="02040503050406030204" pitchFamily="18" charset="0"/>
                      </a:rPr>
                      <m:t>∨</m:t>
                    </m:r>
                    <m:r>
                      <a:rPr lang="ro-RO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 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ro-RO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𝑞</m:t>
                    </m:r>
                    <m:r>
                      <a:rPr lang="ro-RO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mbria Math" panose="02040503050406030204" pitchFamily="18" charset="0"/>
                      </a:rPr>
                      <m:t>∨</m:t>
                    </m:r>
                    <m:r>
                      <a:rPr lang="ro-RO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¬</m:t>
                    </m:r>
                    <m:r>
                      <a:rPr lang="ro-RO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𝑝</m:t>
                    </m:r>
                  </m:oMath>
                </a14:m>
                <a:endParaRPr lang="en-US" dirty="0"/>
              </a:p>
              <a:p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We choose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As top clause </a:t>
                </a:r>
                <a:endParaRPr lang="ro-RO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22E0548-432D-463C-BAE9-CECF8330BC9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>
                <a:blip r:embed="rId2"/>
                <a:stretch>
                  <a:fillRect l="-1349"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8247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A964F02B-FBE5-470A-8D2A-25BE92C6E503}"/>
              </a:ext>
            </a:extLst>
          </p:cNvPr>
          <p:cNvGrpSpPr/>
          <p:nvPr/>
        </p:nvGrpSpPr>
        <p:grpSpPr>
          <a:xfrm>
            <a:off x="660401" y="965201"/>
            <a:ext cx="4233332" cy="3173881"/>
            <a:chOff x="643468" y="338667"/>
            <a:chExt cx="4233332" cy="3173881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19C28BE5-E6FE-4E32-B3A6-F0A0BF9691D8}"/>
                </a:ext>
              </a:extLst>
            </p:cNvPr>
            <p:cNvGrpSpPr/>
            <p:nvPr/>
          </p:nvGrpSpPr>
          <p:grpSpPr>
            <a:xfrm>
              <a:off x="719667" y="338667"/>
              <a:ext cx="4157133" cy="1656266"/>
              <a:chOff x="719667" y="338667"/>
              <a:chExt cx="4157133" cy="1656266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" name="TextBox 4">
                    <a:extLst>
                      <a:ext uri="{FF2B5EF4-FFF2-40B4-BE49-F238E27FC236}">
                        <a16:creationId xmlns:a16="http://schemas.microsoft.com/office/drawing/2014/main" id="{42B14284-F42A-41E6-8782-79B596947E90}"/>
                      </a:ext>
                    </a:extLst>
                  </p:cNvPr>
                  <p:cNvSpPr txBox="1"/>
                  <p:nvPr/>
                </p:nvSpPr>
                <p:spPr>
                  <a:xfrm>
                    <a:off x="719667" y="338667"/>
                    <a:ext cx="1735666" cy="36933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ro-RO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ro-RO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¬</m:t>
                          </m:r>
                          <m:r>
                            <a:rPr lang="ro-RO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𝑞</m:t>
                          </m:r>
                          <m:r>
                            <a:rPr lang="ro-RO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mbria Math" panose="02040503050406030204" pitchFamily="18" charset="0"/>
                            </a:rPr>
                            <m:t>∨</m:t>
                          </m:r>
                          <m:r>
                            <a:rPr lang="ro-RO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¬</m:t>
                          </m:r>
                          <m:r>
                            <a:rPr lang="ro-RO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𝑟</m:t>
                          </m:r>
                        </m:oMath>
                      </m:oMathPara>
                    </a14:m>
                    <a:endParaRPr lang="ro-RO" dirty="0"/>
                  </a:p>
                </p:txBody>
              </p:sp>
            </mc:Choice>
            <mc:Fallback>
              <p:sp>
                <p:nvSpPr>
                  <p:cNvPr id="5" name="TextBox 4">
                    <a:extLst>
                      <a:ext uri="{FF2B5EF4-FFF2-40B4-BE49-F238E27FC236}">
                        <a16:creationId xmlns:a16="http://schemas.microsoft.com/office/drawing/2014/main" id="{42B14284-F42A-41E6-8782-79B596947E9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9667" y="338667"/>
                    <a:ext cx="1735666" cy="369332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b="-6250"/>
                    </a:stretch>
                  </a:blipFill>
                </p:spPr>
                <p:txBody>
                  <a:bodyPr/>
                  <a:lstStyle/>
                  <a:p>
                    <a:r>
                      <a:rPr lang="ro-RO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" name="TextBox 5">
                    <a:extLst>
                      <a:ext uri="{FF2B5EF4-FFF2-40B4-BE49-F238E27FC236}">
                        <a16:creationId xmlns:a16="http://schemas.microsoft.com/office/drawing/2014/main" id="{3342AAA7-8C21-40A4-B16B-570EAFD488E1}"/>
                      </a:ext>
                    </a:extLst>
                  </p:cNvPr>
                  <p:cNvSpPr txBox="1"/>
                  <p:nvPr/>
                </p:nvSpPr>
                <p:spPr>
                  <a:xfrm>
                    <a:off x="3141134" y="338667"/>
                    <a:ext cx="1735666" cy="36933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ro-RO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ro-RO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  <m:r>
                            <a:rPr lang="ro-RO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mbria Math" panose="02040503050406030204" pitchFamily="18" charset="0"/>
                            </a:rPr>
                            <m:t>∨</m:t>
                          </m:r>
                          <m:r>
                            <a:rPr lang="ro-RO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𝑟</m:t>
                          </m:r>
                        </m:oMath>
                      </m:oMathPara>
                    </a14:m>
                    <a:endParaRPr lang="ro-RO" dirty="0"/>
                  </a:p>
                </p:txBody>
              </p:sp>
            </mc:Choice>
            <mc:Fallback>
              <p:sp>
                <p:nvSpPr>
                  <p:cNvPr id="6" name="TextBox 5">
                    <a:extLst>
                      <a:ext uri="{FF2B5EF4-FFF2-40B4-BE49-F238E27FC236}">
                        <a16:creationId xmlns:a16="http://schemas.microsoft.com/office/drawing/2014/main" id="{3342AAA7-8C21-40A4-B16B-570EAFD488E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41134" y="338667"/>
                    <a:ext cx="1735666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6250"/>
                    </a:stretch>
                  </a:blipFill>
                </p:spPr>
                <p:txBody>
                  <a:bodyPr/>
                  <a:lstStyle/>
                  <a:p>
                    <a:r>
                      <a:rPr lang="ro-RO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" name="TextBox 6">
                    <a:extLst>
                      <a:ext uri="{FF2B5EF4-FFF2-40B4-BE49-F238E27FC236}">
                        <a16:creationId xmlns:a16="http://schemas.microsoft.com/office/drawing/2014/main" id="{8C88F1FA-DB77-4C74-927E-634FE528C3AE}"/>
                      </a:ext>
                    </a:extLst>
                  </p:cNvPr>
                  <p:cNvSpPr txBox="1"/>
                  <p:nvPr/>
                </p:nvSpPr>
                <p:spPr>
                  <a:xfrm>
                    <a:off x="719667" y="1625601"/>
                    <a:ext cx="1735666" cy="36933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ro-RO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𝑅𝑒𝑠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ro-RO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¬</m:t>
                          </m:r>
                          <m:r>
                            <a:rPr lang="ro-RO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𝑞</m:t>
                          </m:r>
                          <m:r>
                            <a:rPr lang="ro-RO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mbria Math" panose="02040503050406030204" pitchFamily="18" charset="0"/>
                            </a:rPr>
                            <m:t>∨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mbria Math" panose="02040503050406030204" pitchFamily="18" charset="0"/>
                            </a:rPr>
                            <m:t>𝑝</m:t>
                          </m:r>
                        </m:oMath>
                      </m:oMathPara>
                    </a14:m>
                    <a:endParaRPr lang="ro-RO" dirty="0"/>
                  </a:p>
                </p:txBody>
              </p:sp>
            </mc:Choice>
            <mc:Fallback>
              <p:sp>
                <p:nvSpPr>
                  <p:cNvPr id="7" name="TextBox 6">
                    <a:extLst>
                      <a:ext uri="{FF2B5EF4-FFF2-40B4-BE49-F238E27FC236}">
                        <a16:creationId xmlns:a16="http://schemas.microsoft.com/office/drawing/2014/main" id="{8C88F1FA-DB77-4C74-927E-634FE528C3A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9667" y="1625601"/>
                    <a:ext cx="1735666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6250"/>
                    </a:stretch>
                  </a:blipFill>
                </p:spPr>
                <p:txBody>
                  <a:bodyPr/>
                  <a:lstStyle/>
                  <a:p>
                    <a:r>
                      <a:rPr lang="ro-RO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6DFEF55F-FE43-44DA-BAB5-D7D398D8ACB5}"/>
                  </a:ext>
                </a:extLst>
              </p:cNvPr>
              <p:cNvCxnSpPr>
                <a:stCxn id="5" idx="2"/>
                <a:endCxn id="7" idx="0"/>
              </p:cNvCxnSpPr>
              <p:nvPr/>
            </p:nvCxnSpPr>
            <p:spPr>
              <a:xfrm>
                <a:off x="1587500" y="707999"/>
                <a:ext cx="0" cy="91760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FE361389-5BCE-4B2E-AA4B-7392ADD9D61B}"/>
                  </a:ext>
                </a:extLst>
              </p:cNvPr>
              <p:cNvCxnSpPr>
                <a:cxnSpLocks/>
                <a:stCxn id="6" idx="2"/>
                <a:endCxn id="7" idx="0"/>
              </p:cNvCxnSpPr>
              <p:nvPr/>
            </p:nvCxnSpPr>
            <p:spPr>
              <a:xfrm flipH="1">
                <a:off x="1587500" y="707999"/>
                <a:ext cx="2421467" cy="91760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5607F9AF-1C04-4118-8380-C107D86F44DB}"/>
                    </a:ext>
                  </a:extLst>
                </p:cNvPr>
                <p:cNvSpPr txBox="1"/>
                <p:nvPr/>
              </p:nvSpPr>
              <p:spPr>
                <a:xfrm>
                  <a:off x="3141134" y="1657868"/>
                  <a:ext cx="1735666" cy="36933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ro-RO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ro-RO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𝑞</m:t>
                        </m:r>
                        <m:r>
                          <a:rPr lang="ro-RO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mbria Math" panose="02040503050406030204" pitchFamily="18" charset="0"/>
                          </a:rPr>
                          <m:t>∨</m:t>
                        </m:r>
                        <m:r>
                          <a:rPr lang="ro-RO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¬</m:t>
                        </m:r>
                        <m:r>
                          <a:rPr lang="ro-RO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5607F9AF-1C04-4118-8380-C107D86F44D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1134" y="1657868"/>
                  <a:ext cx="1735666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6349"/>
                  </a:stretch>
                </a:blipFill>
              </p:spPr>
              <p:txBody>
                <a:bodyPr/>
                <a:lstStyle/>
                <a:p>
                  <a:r>
                    <a:rPr lang="ro-RO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695F4A30-0499-4DBC-87E2-F61154813B4E}"/>
                    </a:ext>
                  </a:extLst>
                </p:cNvPr>
                <p:cNvSpPr txBox="1"/>
                <p:nvPr/>
              </p:nvSpPr>
              <p:spPr>
                <a:xfrm>
                  <a:off x="643468" y="2844801"/>
                  <a:ext cx="1896532" cy="667747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ro-RO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𝑅𝑒𝑠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ro-RO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¬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𝑝</m:t>
                        </m:r>
                        <m:r>
                          <a:rPr lang="ro-RO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mbria Math" panose="02040503050406030204" pitchFamily="18" charset="0"/>
                          </a:rPr>
                          <m:t>∨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 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𝑇𝑎𝑢𝑡𝑜𝑙𝑜𝑔𝑦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ro-RO" dirty="0"/>
                </a:p>
              </p:txBody>
            </p:sp>
          </mc:Choice>
          <mc:Fallback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695F4A30-0499-4DBC-87E2-F61154813B4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3468" y="2844801"/>
                  <a:ext cx="1896532" cy="667747"/>
                </a:xfrm>
                <a:prstGeom prst="rect">
                  <a:avLst/>
                </a:prstGeom>
                <a:blipFill>
                  <a:blip r:embed="rId6"/>
                  <a:stretch>
                    <a:fillRect b="-6195"/>
                  </a:stretch>
                </a:blipFill>
              </p:spPr>
              <p:txBody>
                <a:bodyPr/>
                <a:lstStyle/>
                <a:p>
                  <a:r>
                    <a:rPr lang="ro-RO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BD4182B1-4E98-4427-ADCA-806984D99ADA}"/>
                </a:ext>
              </a:extLst>
            </p:cNvPr>
            <p:cNvCxnSpPr>
              <a:cxnSpLocks/>
              <a:stCxn id="7" idx="2"/>
              <a:endCxn id="15" idx="0"/>
            </p:cNvCxnSpPr>
            <p:nvPr/>
          </p:nvCxnSpPr>
          <p:spPr>
            <a:xfrm>
              <a:off x="1587500" y="1994933"/>
              <a:ext cx="4234" cy="84986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F1EE2B62-86EA-4870-8933-874E9AC4BDC6}"/>
                </a:ext>
              </a:extLst>
            </p:cNvPr>
            <p:cNvCxnSpPr>
              <a:cxnSpLocks/>
              <a:stCxn id="14" idx="2"/>
              <a:endCxn id="15" idx="0"/>
            </p:cNvCxnSpPr>
            <p:nvPr/>
          </p:nvCxnSpPr>
          <p:spPr>
            <a:xfrm flipH="1">
              <a:off x="1591734" y="2027200"/>
              <a:ext cx="2417233" cy="81760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E34F5694-8BE0-4AFB-A4DF-8BF6EE8A0149}"/>
              </a:ext>
            </a:extLst>
          </p:cNvPr>
          <p:cNvGrpSpPr/>
          <p:nvPr/>
        </p:nvGrpSpPr>
        <p:grpSpPr>
          <a:xfrm>
            <a:off x="6887633" y="965201"/>
            <a:ext cx="4237566" cy="3173881"/>
            <a:chOff x="6887633" y="965201"/>
            <a:chExt cx="4237566" cy="3173881"/>
          </a:xfrm>
        </p:grpSpPr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2E4B3B28-B1CC-4507-867B-56459A4EABAC}"/>
                </a:ext>
              </a:extLst>
            </p:cNvPr>
            <p:cNvCxnSpPr>
              <a:cxnSpLocks/>
              <a:stCxn id="27" idx="2"/>
              <a:endCxn id="28" idx="0"/>
            </p:cNvCxnSpPr>
            <p:nvPr/>
          </p:nvCxnSpPr>
          <p:spPr>
            <a:xfrm flipH="1">
              <a:off x="7835899" y="1334533"/>
              <a:ext cx="2421467" cy="91760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7197FEB0-AD54-4DEF-A817-393F4B5BEBDE}"/>
                </a:ext>
              </a:extLst>
            </p:cNvPr>
            <p:cNvGrpSpPr/>
            <p:nvPr/>
          </p:nvGrpSpPr>
          <p:grpSpPr>
            <a:xfrm>
              <a:off x="6887633" y="965201"/>
              <a:ext cx="4237566" cy="3173881"/>
              <a:chOff x="6887633" y="965201"/>
              <a:chExt cx="4237566" cy="3173881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2" name="TextBox 31">
                    <a:extLst>
                      <a:ext uri="{FF2B5EF4-FFF2-40B4-BE49-F238E27FC236}">
                        <a16:creationId xmlns:a16="http://schemas.microsoft.com/office/drawing/2014/main" id="{0E92A133-4FB0-4094-B50E-C5B6D9BB2403}"/>
                      </a:ext>
                    </a:extLst>
                  </p:cNvPr>
                  <p:cNvSpPr txBox="1"/>
                  <p:nvPr/>
                </p:nvSpPr>
                <p:spPr>
                  <a:xfrm>
                    <a:off x="6887633" y="3471335"/>
                    <a:ext cx="1896532" cy="667747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ro-RO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𝑅𝑒𝑠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ro-RO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¬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𝑞</m:t>
                          </m:r>
                          <m:r>
                            <a:rPr lang="ro-RO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mbria Math" panose="02040503050406030204" pitchFamily="18" charset="0"/>
                            </a:rPr>
                            <m:t>∨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mbria Math" panose="02040503050406030204" pitchFamily="18" charset="0"/>
                            </a:rPr>
                            <m:t>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mbria Math" panose="02040503050406030204" pitchFamily="18" charset="0"/>
                            </a:rPr>
                            <m:t> 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𝑇𝑎𝑢𝑡𝑜𝑙𝑜𝑔𝑦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ro-RO" dirty="0"/>
                  </a:p>
                </p:txBody>
              </p:sp>
            </mc:Choice>
            <mc:Fallback>
              <p:sp>
                <p:nvSpPr>
                  <p:cNvPr id="32" name="TextBox 31">
                    <a:extLst>
                      <a:ext uri="{FF2B5EF4-FFF2-40B4-BE49-F238E27FC236}">
                        <a16:creationId xmlns:a16="http://schemas.microsoft.com/office/drawing/2014/main" id="{0E92A133-4FB0-4094-B50E-C5B6D9BB240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87633" y="3471335"/>
                    <a:ext cx="1896532" cy="667747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6195"/>
                    </a:stretch>
                  </a:blipFill>
                </p:spPr>
                <p:txBody>
                  <a:bodyPr/>
                  <a:lstStyle/>
                  <a:p>
                    <a:r>
                      <a:rPr lang="ro-RO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82312445-71BC-44D4-AD91-AE25B5F3CAF1}"/>
                  </a:ext>
                </a:extLst>
              </p:cNvPr>
              <p:cNvGrpSpPr/>
              <p:nvPr/>
            </p:nvGrpSpPr>
            <p:grpSpPr>
              <a:xfrm>
                <a:off x="6968066" y="965201"/>
                <a:ext cx="4157133" cy="2506134"/>
                <a:chOff x="6968066" y="965201"/>
                <a:chExt cx="4157133" cy="2506134"/>
              </a:xfrm>
            </p:grpSpPr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6" name="TextBox 25">
                      <a:extLst>
                        <a:ext uri="{FF2B5EF4-FFF2-40B4-BE49-F238E27FC236}">
                          <a16:creationId xmlns:a16="http://schemas.microsoft.com/office/drawing/2014/main" id="{EB146208-2D64-4E34-AE63-4951A436DC7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968066" y="965201"/>
                      <a:ext cx="1735666" cy="369332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wrap="square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ro-RO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ro-RO" i="1" smtClean="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¬</m:t>
                            </m:r>
                            <m:r>
                              <a:rPr lang="ro-RO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𝑞</m:t>
                            </m:r>
                            <m:r>
                              <a:rPr lang="ro-RO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mbria Math" panose="02040503050406030204" pitchFamily="18" charset="0"/>
                              </a:rPr>
                              <m:t>∨</m:t>
                            </m:r>
                            <m:r>
                              <a:rPr lang="ro-RO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¬</m:t>
                            </m:r>
                            <m:r>
                              <a:rPr lang="ro-RO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𝑟</m:t>
                            </m:r>
                          </m:oMath>
                        </m:oMathPara>
                      </a14:m>
                      <a:endParaRPr lang="ro-RO" dirty="0"/>
                    </a:p>
                  </p:txBody>
                </p:sp>
              </mc:Choice>
              <mc:Fallback>
                <p:sp>
                  <p:nvSpPr>
                    <p:cNvPr id="26" name="TextBox 25">
                      <a:extLst>
                        <a:ext uri="{FF2B5EF4-FFF2-40B4-BE49-F238E27FC236}">
                          <a16:creationId xmlns:a16="http://schemas.microsoft.com/office/drawing/2014/main" id="{EB146208-2D64-4E34-AE63-4951A436DC7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968066" y="965201"/>
                      <a:ext cx="1735666" cy="369332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b="-625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ro-RO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7" name="TextBox 26">
                      <a:extLst>
                        <a:ext uri="{FF2B5EF4-FFF2-40B4-BE49-F238E27FC236}">
                          <a16:creationId xmlns:a16="http://schemas.microsoft.com/office/drawing/2014/main" id="{CE55F9BE-47D6-4B3E-897D-923115BB83E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389533" y="965201"/>
                      <a:ext cx="1735666" cy="369332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wrap="square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ro-RO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ro-RO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𝑝</m:t>
                            </m:r>
                            <m:r>
                              <a:rPr lang="ro-RO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mbria Math" panose="02040503050406030204" pitchFamily="18" charset="0"/>
                              </a:rPr>
                              <m:t>∨</m:t>
                            </m:r>
                            <m:r>
                              <a:rPr lang="ro-RO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𝑟</m:t>
                            </m:r>
                          </m:oMath>
                        </m:oMathPara>
                      </a14:m>
                      <a:endParaRPr lang="ro-RO" dirty="0"/>
                    </a:p>
                  </p:txBody>
                </p:sp>
              </mc:Choice>
              <mc:Fallback>
                <p:sp>
                  <p:nvSpPr>
                    <p:cNvPr id="27" name="TextBox 26">
                      <a:extLst>
                        <a:ext uri="{FF2B5EF4-FFF2-40B4-BE49-F238E27FC236}">
                          <a16:creationId xmlns:a16="http://schemas.microsoft.com/office/drawing/2014/main" id="{CE55F9BE-47D6-4B3E-897D-923115BB83E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389533" y="965201"/>
                      <a:ext cx="1735666" cy="369332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b="-625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ro-RO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8" name="TextBox 27">
                      <a:extLst>
                        <a:ext uri="{FF2B5EF4-FFF2-40B4-BE49-F238E27FC236}">
                          <a16:creationId xmlns:a16="http://schemas.microsoft.com/office/drawing/2014/main" id="{96F387EF-5410-4C20-B935-0CA36D74EB1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968066" y="2252135"/>
                      <a:ext cx="1735666" cy="369332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wrap="square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ro-RO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𝑅𝑒𝑠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ro-RO" i="1" smtClean="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¬</m:t>
                            </m:r>
                            <m:r>
                              <a:rPr lang="ro-RO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𝑞</m:t>
                            </m:r>
                            <m:r>
                              <a:rPr lang="ro-RO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mbria Math" panose="02040503050406030204" pitchFamily="18" charset="0"/>
                              </a:rPr>
                              <m:t>∨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mbria Math" panose="02040503050406030204" pitchFamily="18" charset="0"/>
                              </a:rPr>
                              <m:t>𝑝</m:t>
                            </m:r>
                          </m:oMath>
                        </m:oMathPara>
                      </a14:m>
                      <a:endParaRPr lang="ro-RO" dirty="0"/>
                    </a:p>
                  </p:txBody>
                </p:sp>
              </mc:Choice>
              <mc:Fallback>
                <p:sp>
                  <p:nvSpPr>
                    <p:cNvPr id="28" name="TextBox 27">
                      <a:extLst>
                        <a:ext uri="{FF2B5EF4-FFF2-40B4-BE49-F238E27FC236}">
                          <a16:creationId xmlns:a16="http://schemas.microsoft.com/office/drawing/2014/main" id="{96F387EF-5410-4C20-B935-0CA36D74EB1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968066" y="2252135"/>
                      <a:ext cx="1735666" cy="369332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 b="-625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ro-RO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29" name="Straight Arrow Connector 28">
                  <a:extLst>
                    <a:ext uri="{FF2B5EF4-FFF2-40B4-BE49-F238E27FC236}">
                      <a16:creationId xmlns:a16="http://schemas.microsoft.com/office/drawing/2014/main" id="{AB059E65-D6CB-4376-8990-1DDDB09914B4}"/>
                    </a:ext>
                  </a:extLst>
                </p:cNvPr>
                <p:cNvCxnSpPr>
                  <a:stCxn id="26" idx="2"/>
                  <a:endCxn id="28" idx="0"/>
                </p:cNvCxnSpPr>
                <p:nvPr/>
              </p:nvCxnSpPr>
              <p:spPr>
                <a:xfrm>
                  <a:off x="7835899" y="1334533"/>
                  <a:ext cx="0" cy="91760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31" name="TextBox 30">
                      <a:extLst>
                        <a:ext uri="{FF2B5EF4-FFF2-40B4-BE49-F238E27FC236}">
                          <a16:creationId xmlns:a16="http://schemas.microsoft.com/office/drawing/2014/main" id="{F3064CC0-34CF-4633-B69F-4AFCEE985F2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389533" y="2284402"/>
                      <a:ext cx="1735666" cy="369332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wrap="square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ro-RO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ro-RO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𝑞</m:t>
                            </m:r>
                            <m:r>
                              <a:rPr lang="ro-RO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mbria Math" panose="02040503050406030204" pitchFamily="18" charset="0"/>
                              </a:rPr>
                              <m:t>∨</m:t>
                            </m:r>
                            <m:r>
                              <a:rPr lang="ro-RO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¬</m:t>
                            </m:r>
                            <m:r>
                              <a:rPr lang="ro-RO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𝑝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>
                <p:sp>
                  <p:nvSpPr>
                    <p:cNvPr id="31" name="TextBox 30">
                      <a:extLst>
                        <a:ext uri="{FF2B5EF4-FFF2-40B4-BE49-F238E27FC236}">
                          <a16:creationId xmlns:a16="http://schemas.microsoft.com/office/drawing/2014/main" id="{F3064CC0-34CF-4633-B69F-4AFCEE985F2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389533" y="2284402"/>
                      <a:ext cx="1735666" cy="369332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 b="-634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ro-RO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33" name="Straight Arrow Connector 32">
                  <a:extLst>
                    <a:ext uri="{FF2B5EF4-FFF2-40B4-BE49-F238E27FC236}">
                      <a16:creationId xmlns:a16="http://schemas.microsoft.com/office/drawing/2014/main" id="{855EDDB6-3CDB-4BF2-9F69-2D714DF6A9E6}"/>
                    </a:ext>
                  </a:extLst>
                </p:cNvPr>
                <p:cNvCxnSpPr>
                  <a:cxnSpLocks/>
                  <a:endCxn id="32" idx="0"/>
                </p:cNvCxnSpPr>
                <p:nvPr/>
              </p:nvCxnSpPr>
              <p:spPr>
                <a:xfrm>
                  <a:off x="7831665" y="2621467"/>
                  <a:ext cx="4234" cy="84986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Arrow Connector 33">
                  <a:extLst>
                    <a:ext uri="{FF2B5EF4-FFF2-40B4-BE49-F238E27FC236}">
                      <a16:creationId xmlns:a16="http://schemas.microsoft.com/office/drawing/2014/main" id="{DA8CB02F-240C-47B6-9DC9-18EEA857F945}"/>
                    </a:ext>
                  </a:extLst>
                </p:cNvPr>
                <p:cNvCxnSpPr>
                  <a:cxnSpLocks/>
                  <a:endCxn id="32" idx="0"/>
                </p:cNvCxnSpPr>
                <p:nvPr/>
              </p:nvCxnSpPr>
              <p:spPr>
                <a:xfrm flipH="1">
                  <a:off x="7835899" y="2653734"/>
                  <a:ext cx="2417234" cy="817601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8CF510C0-8C3F-45FC-8F53-D95BE683962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08000" y="117812"/>
            <a:ext cx="10394707" cy="667748"/>
          </a:xfrm>
        </p:spPr>
        <p:txBody>
          <a:bodyPr/>
          <a:lstStyle/>
          <a:p>
            <a:r>
              <a:rPr lang="en-US" dirty="0"/>
              <a:t>C</a:t>
            </a:r>
            <a:r>
              <a:rPr lang="en-US" baseline="-25000" dirty="0"/>
              <a:t>2 </a:t>
            </a:r>
            <a:r>
              <a:rPr lang="en-US" dirty="0"/>
              <a:t>is used as side clause for C</a:t>
            </a:r>
            <a:r>
              <a:rPr lang="en-US" baseline="-25000" dirty="0"/>
              <a:t>1</a:t>
            </a:r>
            <a:endParaRPr lang="ro-RO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6954B26-702A-4C89-8FA0-7EC75B090DB5}"/>
              </a:ext>
            </a:extLst>
          </p:cNvPr>
          <p:cNvSpPr txBox="1"/>
          <p:nvPr/>
        </p:nvSpPr>
        <p:spPr>
          <a:xfrm>
            <a:off x="6887633" y="4656666"/>
            <a:ext cx="4233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search process was blocked.</a:t>
            </a:r>
            <a:endParaRPr lang="ro-RO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0DD2CBD-3C2A-46BB-B531-59908875D627}"/>
              </a:ext>
            </a:extLst>
          </p:cNvPr>
          <p:cNvSpPr txBox="1"/>
          <p:nvPr/>
        </p:nvSpPr>
        <p:spPr>
          <a:xfrm>
            <a:off x="812801" y="4614333"/>
            <a:ext cx="4233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search process was blocked.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8851463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B8AFF175-4B4B-422F-894F-9EB2DD6A053D}"/>
              </a:ext>
            </a:extLst>
          </p:cNvPr>
          <p:cNvSpPr txBox="1">
            <a:spLocks/>
          </p:cNvSpPr>
          <p:nvPr/>
        </p:nvSpPr>
        <p:spPr>
          <a:xfrm>
            <a:off x="508000" y="117812"/>
            <a:ext cx="10394707" cy="66774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</a:t>
            </a:r>
            <a:r>
              <a:rPr lang="en-US" baseline="-25000" dirty="0"/>
              <a:t>3 </a:t>
            </a:r>
            <a:r>
              <a:rPr lang="en-US" dirty="0"/>
              <a:t>is used as side clause for C</a:t>
            </a:r>
            <a:r>
              <a:rPr lang="en-US" baseline="-25000" dirty="0"/>
              <a:t>1</a:t>
            </a:r>
            <a:endParaRPr lang="ro-RO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6EE8BAD-14E1-4265-A138-9B7151126FD1}"/>
              </a:ext>
            </a:extLst>
          </p:cNvPr>
          <p:cNvGrpSpPr/>
          <p:nvPr/>
        </p:nvGrpSpPr>
        <p:grpSpPr>
          <a:xfrm>
            <a:off x="660401" y="965201"/>
            <a:ext cx="4233332" cy="3146117"/>
            <a:chOff x="643468" y="338667"/>
            <a:chExt cx="4233332" cy="3146117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FDB4D60C-FF6C-4A27-9023-03066F9C3320}"/>
                </a:ext>
              </a:extLst>
            </p:cNvPr>
            <p:cNvGrpSpPr/>
            <p:nvPr/>
          </p:nvGrpSpPr>
          <p:grpSpPr>
            <a:xfrm>
              <a:off x="643468" y="338667"/>
              <a:ext cx="4233332" cy="1677682"/>
              <a:chOff x="643468" y="338667"/>
              <a:chExt cx="4233332" cy="1677682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1757AFD5-89A2-4440-B2A0-301DF2773CA3}"/>
                      </a:ext>
                    </a:extLst>
                  </p:cNvPr>
                  <p:cNvSpPr txBox="1"/>
                  <p:nvPr/>
                </p:nvSpPr>
                <p:spPr>
                  <a:xfrm>
                    <a:off x="719667" y="338667"/>
                    <a:ext cx="1735666" cy="36933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ro-RO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ro-RO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¬</m:t>
                          </m:r>
                          <m:r>
                            <a:rPr lang="ro-RO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𝑞</m:t>
                          </m:r>
                          <m:r>
                            <a:rPr lang="ro-RO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mbria Math" panose="02040503050406030204" pitchFamily="18" charset="0"/>
                            </a:rPr>
                            <m:t>∨</m:t>
                          </m:r>
                          <m:r>
                            <a:rPr lang="ro-RO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¬</m:t>
                          </m:r>
                          <m:r>
                            <a:rPr lang="ro-RO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𝑟</m:t>
                          </m:r>
                        </m:oMath>
                      </m:oMathPara>
                    </a14:m>
                    <a:endParaRPr lang="ro-RO" dirty="0"/>
                  </a:p>
                </p:txBody>
              </p:sp>
            </mc:Choice>
            <mc:Fallback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1757AFD5-89A2-4440-B2A0-301DF2773CA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9667" y="338667"/>
                    <a:ext cx="1735666" cy="369332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b="-6250"/>
                    </a:stretch>
                  </a:blipFill>
                </p:spPr>
                <p:txBody>
                  <a:bodyPr/>
                  <a:lstStyle/>
                  <a:p>
                    <a:r>
                      <a:rPr lang="ro-RO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A646E74F-71DF-41A8-BF3B-20A4BB440570}"/>
                      </a:ext>
                    </a:extLst>
                  </p:cNvPr>
                  <p:cNvSpPr txBox="1"/>
                  <p:nvPr/>
                </p:nvSpPr>
                <p:spPr>
                  <a:xfrm>
                    <a:off x="3141134" y="338667"/>
                    <a:ext cx="1735666" cy="36933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ro-RO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ro-RO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mbria Math" panose="02040503050406030204" pitchFamily="18" charset="0"/>
                            </a:rPr>
                            <m:t>∨</m:t>
                          </m:r>
                          <m:r>
                            <a:rPr lang="ro-RO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¬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mbria Math" panose="02040503050406030204" pitchFamily="18" charset="0"/>
                            </a:rPr>
                            <m:t>𝑝</m:t>
                          </m:r>
                        </m:oMath>
                      </m:oMathPara>
                    </a14:m>
                    <a:endParaRPr lang="ro-RO" dirty="0"/>
                  </a:p>
                </p:txBody>
              </p:sp>
            </mc:Choice>
            <mc:Fallback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A646E74F-71DF-41A8-BF3B-20A4BB44057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41134" y="338667"/>
                    <a:ext cx="1735666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6250"/>
                    </a:stretch>
                  </a:blipFill>
                </p:spPr>
                <p:txBody>
                  <a:bodyPr/>
                  <a:lstStyle/>
                  <a:p>
                    <a:r>
                      <a:rPr lang="ro-RO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84DFE880-B6D1-4DED-82A4-2273F5393858}"/>
                      </a:ext>
                    </a:extLst>
                  </p:cNvPr>
                  <p:cNvSpPr txBox="1"/>
                  <p:nvPr/>
                </p:nvSpPr>
                <p:spPr>
                  <a:xfrm>
                    <a:off x="643468" y="1625601"/>
                    <a:ext cx="1896531" cy="390748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ro-RO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𝑅𝑒𝑠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ro-RO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¬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𝑟</m:t>
                        </m:r>
                        <m:r>
                          <a:rPr lang="ro-RO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mbria Math" panose="02040503050406030204" pitchFamily="18" charset="0"/>
                          </a:rPr>
                          <m:t>∨</m:t>
                        </m:r>
                      </m:oMath>
                    </a14:m>
                    <a:r>
                      <a:rPr lang="ro-RO" dirty="0">
                        <a:ea typeface="Times New Roman" panose="02020603050405020304" pitchFamily="18" charset="0"/>
                      </a:rPr>
                      <a:t> </a:t>
                    </a:r>
                    <a14:m>
                      <m:oMath xmlns:m="http://schemas.openxmlformats.org/officeDocument/2006/math">
                        <m:r>
                          <a:rPr lang="ro-RO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¬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𝑝</m:t>
                        </m:r>
                      </m:oMath>
                    </a14:m>
                    <a:endParaRPr lang="ro-RO" dirty="0"/>
                  </a:p>
                </p:txBody>
              </p:sp>
            </mc:Choice>
            <mc:Fallback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84DFE880-B6D1-4DED-82A4-2273F539385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3468" y="1625601"/>
                    <a:ext cx="1896531" cy="390748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ro-RO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8C98757F-F38B-4DEC-A39B-B3C6CFCABE37}"/>
                  </a:ext>
                </a:extLst>
              </p:cNvPr>
              <p:cNvCxnSpPr>
                <a:cxnSpLocks/>
                <a:stCxn id="9" idx="2"/>
                <a:endCxn id="11" idx="0"/>
              </p:cNvCxnSpPr>
              <p:nvPr/>
            </p:nvCxnSpPr>
            <p:spPr>
              <a:xfrm>
                <a:off x="1587500" y="707999"/>
                <a:ext cx="4234" cy="91760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0DA09860-5818-4F5B-96F2-4BAB81525982}"/>
                  </a:ext>
                </a:extLst>
              </p:cNvPr>
              <p:cNvCxnSpPr>
                <a:cxnSpLocks/>
                <a:stCxn id="10" idx="2"/>
                <a:endCxn id="11" idx="0"/>
              </p:cNvCxnSpPr>
              <p:nvPr/>
            </p:nvCxnSpPr>
            <p:spPr>
              <a:xfrm flipH="1">
                <a:off x="1591734" y="707999"/>
                <a:ext cx="2417233" cy="91760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4D0ED63A-695C-4F9E-9DA9-D4F9BB5AE059}"/>
                    </a:ext>
                  </a:extLst>
                </p:cNvPr>
                <p:cNvSpPr txBox="1"/>
                <p:nvPr/>
              </p:nvSpPr>
              <p:spPr>
                <a:xfrm>
                  <a:off x="3141134" y="1657868"/>
                  <a:ext cx="1735666" cy="36933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ro-RO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ro-RO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mbria Math" panose="02040503050406030204" pitchFamily="18" charset="0"/>
                          </a:rPr>
                          <m:t>∨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4D0ED63A-695C-4F9E-9DA9-D4F9BB5AE05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1134" y="1657868"/>
                  <a:ext cx="1735666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6349"/>
                  </a:stretch>
                </a:blipFill>
              </p:spPr>
              <p:txBody>
                <a:bodyPr/>
                <a:lstStyle/>
                <a:p>
                  <a:r>
                    <a:rPr lang="ro-RO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C2ED4288-022F-4F28-AEFD-C48A442DE808}"/>
                    </a:ext>
                  </a:extLst>
                </p:cNvPr>
                <p:cNvSpPr txBox="1"/>
                <p:nvPr/>
              </p:nvSpPr>
              <p:spPr>
                <a:xfrm>
                  <a:off x="643468" y="2844801"/>
                  <a:ext cx="1896532" cy="639983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ro-RO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𝑅𝑒𝑠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ro-RO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¬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𝑝</m:t>
                        </m:r>
                        <m:r>
                          <a:rPr lang="ro-RO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mbria Math" panose="02040503050406030204" pitchFamily="18" charset="0"/>
                          </a:rPr>
                          <m:t>∨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 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𝑇𝑎𝑢𝑡𝑜𝑙𝑜𝑔𝑦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ro-RO" dirty="0"/>
                </a:p>
              </p:txBody>
            </p:sp>
          </mc:Choice>
          <mc:Fallback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C2ED4288-022F-4F28-AEFD-C48A442DE80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3468" y="2844801"/>
                  <a:ext cx="1896532" cy="639983"/>
                </a:xfrm>
                <a:prstGeom prst="rect">
                  <a:avLst/>
                </a:prstGeom>
                <a:blipFill>
                  <a:blip r:embed="rId6"/>
                  <a:stretch>
                    <a:fillRect b="-7407"/>
                  </a:stretch>
                </a:blipFill>
              </p:spPr>
              <p:txBody>
                <a:bodyPr/>
                <a:lstStyle/>
                <a:p>
                  <a:r>
                    <a:rPr lang="ro-RO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0AFEA274-8CBC-4BAB-869B-35CE5817603A}"/>
                </a:ext>
              </a:extLst>
            </p:cNvPr>
            <p:cNvCxnSpPr>
              <a:cxnSpLocks/>
              <a:stCxn id="11" idx="2"/>
              <a:endCxn id="6" idx="0"/>
            </p:cNvCxnSpPr>
            <p:nvPr/>
          </p:nvCxnSpPr>
          <p:spPr>
            <a:xfrm>
              <a:off x="1591734" y="2016349"/>
              <a:ext cx="0" cy="82845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0CE16CD5-B4C9-4BED-8175-5F071F8B0F70}"/>
                </a:ext>
              </a:extLst>
            </p:cNvPr>
            <p:cNvCxnSpPr>
              <a:cxnSpLocks/>
              <a:stCxn id="5" idx="2"/>
              <a:endCxn id="6" idx="0"/>
            </p:cNvCxnSpPr>
            <p:nvPr/>
          </p:nvCxnSpPr>
          <p:spPr>
            <a:xfrm flipH="1">
              <a:off x="1591734" y="2027200"/>
              <a:ext cx="2417233" cy="81760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5CDCE0B-F53D-46C1-9DDF-ABA09EED1DD0}"/>
              </a:ext>
            </a:extLst>
          </p:cNvPr>
          <p:cNvGrpSpPr/>
          <p:nvPr/>
        </p:nvGrpSpPr>
        <p:grpSpPr>
          <a:xfrm>
            <a:off x="6887633" y="965201"/>
            <a:ext cx="4237566" cy="3173881"/>
            <a:chOff x="6887633" y="965201"/>
            <a:chExt cx="4237566" cy="3173881"/>
          </a:xfrm>
        </p:grpSpPr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18C68563-F050-43F1-84A0-7D61564C49D2}"/>
                </a:ext>
              </a:extLst>
            </p:cNvPr>
            <p:cNvCxnSpPr>
              <a:cxnSpLocks/>
              <a:stCxn id="20" idx="2"/>
              <a:endCxn id="21" idx="0"/>
            </p:cNvCxnSpPr>
            <p:nvPr/>
          </p:nvCxnSpPr>
          <p:spPr>
            <a:xfrm flipH="1">
              <a:off x="7835899" y="1334533"/>
              <a:ext cx="2421467" cy="91760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4AA657D1-C2F7-4F2F-8DD5-A4A722814874}"/>
                </a:ext>
              </a:extLst>
            </p:cNvPr>
            <p:cNvGrpSpPr/>
            <p:nvPr/>
          </p:nvGrpSpPr>
          <p:grpSpPr>
            <a:xfrm>
              <a:off x="6887633" y="965201"/>
              <a:ext cx="4237566" cy="3173881"/>
              <a:chOff x="6887633" y="965201"/>
              <a:chExt cx="4237566" cy="3173881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ED2EE6D4-9D9A-45B2-8ED0-E39BC01B0B0C}"/>
                      </a:ext>
                    </a:extLst>
                  </p:cNvPr>
                  <p:cNvSpPr txBox="1"/>
                  <p:nvPr/>
                </p:nvSpPr>
                <p:spPr>
                  <a:xfrm>
                    <a:off x="6887633" y="3471335"/>
                    <a:ext cx="1896532" cy="667747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ro-RO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𝑅𝑒𝑠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ro-RO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¬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𝑟</m:t>
                          </m:r>
                          <m:r>
                            <a:rPr lang="ro-RO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mbria Math" panose="02040503050406030204" pitchFamily="18" charset="0"/>
                            </a:rPr>
                            <m:t>∨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mbria Math" panose="02040503050406030204" pitchFamily="18" charset="0"/>
                            </a:rPr>
                            <m:t>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mbria Math" panose="02040503050406030204" pitchFamily="18" charset="0"/>
                            </a:rPr>
                            <m:t> 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𝑇𝑎𝑢𝑡𝑜𝑙𝑜𝑔𝑦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ro-RO" dirty="0"/>
                  </a:p>
                </p:txBody>
              </p:sp>
            </mc:Choice>
            <mc:Fallback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ED2EE6D4-9D9A-45B2-8ED0-E39BC01B0B0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87633" y="3471335"/>
                    <a:ext cx="1896532" cy="667747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6195"/>
                    </a:stretch>
                  </a:blipFill>
                </p:spPr>
                <p:txBody>
                  <a:bodyPr/>
                  <a:lstStyle/>
                  <a:p>
                    <a:r>
                      <a:rPr lang="ro-RO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0B545865-D82E-42A5-9D74-7C94E9F7CF84}"/>
                  </a:ext>
                </a:extLst>
              </p:cNvPr>
              <p:cNvGrpSpPr/>
              <p:nvPr/>
            </p:nvGrpSpPr>
            <p:grpSpPr>
              <a:xfrm>
                <a:off x="6887633" y="965201"/>
                <a:ext cx="4237566" cy="2506134"/>
                <a:chOff x="6887633" y="965201"/>
                <a:chExt cx="4237566" cy="2506134"/>
              </a:xfrm>
            </p:grpSpPr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9" name="TextBox 18">
                      <a:extLst>
                        <a:ext uri="{FF2B5EF4-FFF2-40B4-BE49-F238E27FC236}">
                          <a16:creationId xmlns:a16="http://schemas.microsoft.com/office/drawing/2014/main" id="{6E2F50C3-6DB8-4458-AD9C-DB9851C5507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968066" y="965201"/>
                      <a:ext cx="1735666" cy="369332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wrap="square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ro-RO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ro-RO" i="1" smtClean="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¬</m:t>
                            </m:r>
                            <m:r>
                              <a:rPr lang="ro-RO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𝑞</m:t>
                            </m:r>
                            <m:r>
                              <a:rPr lang="ro-RO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mbria Math" panose="02040503050406030204" pitchFamily="18" charset="0"/>
                              </a:rPr>
                              <m:t>∨</m:t>
                            </m:r>
                            <m:r>
                              <a:rPr lang="ro-RO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¬</m:t>
                            </m:r>
                            <m:r>
                              <a:rPr lang="ro-RO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𝑟</m:t>
                            </m:r>
                          </m:oMath>
                        </m:oMathPara>
                      </a14:m>
                      <a:endParaRPr lang="ro-RO" dirty="0"/>
                    </a:p>
                  </p:txBody>
                </p:sp>
              </mc:Choice>
              <mc:Fallback>
                <p:sp>
                  <p:nvSpPr>
                    <p:cNvPr id="19" name="TextBox 18">
                      <a:extLst>
                        <a:ext uri="{FF2B5EF4-FFF2-40B4-BE49-F238E27FC236}">
                          <a16:creationId xmlns:a16="http://schemas.microsoft.com/office/drawing/2014/main" id="{6E2F50C3-6DB8-4458-AD9C-DB9851C5507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968066" y="965201"/>
                      <a:ext cx="1735666" cy="369332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b="-625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ro-RO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0" name="TextBox 19">
                      <a:extLst>
                        <a:ext uri="{FF2B5EF4-FFF2-40B4-BE49-F238E27FC236}">
                          <a16:creationId xmlns:a16="http://schemas.microsoft.com/office/drawing/2014/main" id="{F6D51969-720F-4303-B29D-5D466A50715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389533" y="965201"/>
                      <a:ext cx="1735666" cy="369332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wrap="square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ro-RO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ro-RO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mbria Math" panose="02040503050406030204" pitchFamily="18" charset="0"/>
                              </a:rPr>
                              <m:t>∨</m:t>
                            </m:r>
                            <m:r>
                              <a:rPr lang="ro-RO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¬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mbria Math" panose="02040503050406030204" pitchFamily="18" charset="0"/>
                              </a:rPr>
                              <m:t>𝑝</m:t>
                            </m:r>
                          </m:oMath>
                        </m:oMathPara>
                      </a14:m>
                      <a:endParaRPr lang="ro-RO" dirty="0"/>
                    </a:p>
                  </p:txBody>
                </p:sp>
              </mc:Choice>
              <mc:Fallback>
                <p:sp>
                  <p:nvSpPr>
                    <p:cNvPr id="20" name="TextBox 19">
                      <a:extLst>
                        <a:ext uri="{FF2B5EF4-FFF2-40B4-BE49-F238E27FC236}">
                          <a16:creationId xmlns:a16="http://schemas.microsoft.com/office/drawing/2014/main" id="{F6D51969-720F-4303-B29D-5D466A50715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389533" y="965201"/>
                      <a:ext cx="1735666" cy="369332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b="-625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ro-RO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1" name="TextBox 20">
                      <a:extLst>
                        <a:ext uri="{FF2B5EF4-FFF2-40B4-BE49-F238E27FC236}">
                          <a16:creationId xmlns:a16="http://schemas.microsoft.com/office/drawing/2014/main" id="{869F23F3-8D7A-4B66-9FAD-6B61D21D289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887633" y="2252135"/>
                      <a:ext cx="1896531" cy="390748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wrap="square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ro-RO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𝑅𝑒𝑠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ro-RO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¬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𝑟</m:t>
                            </m:r>
                            <m:r>
                              <a:rPr lang="ro-RO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mbria Math" panose="02040503050406030204" pitchFamily="18" charset="0"/>
                              </a:rPr>
                              <m:t>∨</m:t>
                            </m:r>
                            <m:r>
                              <m:rPr>
                                <m:nor/>
                              </m:rPr>
                              <a:rPr lang="ro-RO" dirty="0">
                                <a:ea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ro-RO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¬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𝑝</m:t>
                            </m:r>
                          </m:oMath>
                        </m:oMathPara>
                      </a14:m>
                      <a:endParaRPr lang="ro-RO" dirty="0"/>
                    </a:p>
                  </p:txBody>
                </p:sp>
              </mc:Choice>
              <mc:Fallback>
                <p:sp>
                  <p:nvSpPr>
                    <p:cNvPr id="21" name="TextBox 20">
                      <a:extLst>
                        <a:ext uri="{FF2B5EF4-FFF2-40B4-BE49-F238E27FC236}">
                          <a16:creationId xmlns:a16="http://schemas.microsoft.com/office/drawing/2014/main" id="{869F23F3-8D7A-4B66-9FAD-6B61D21D289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887633" y="2252135"/>
                      <a:ext cx="1896531" cy="390748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ro-RO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22" name="Straight Arrow Connector 21">
                  <a:extLst>
                    <a:ext uri="{FF2B5EF4-FFF2-40B4-BE49-F238E27FC236}">
                      <a16:creationId xmlns:a16="http://schemas.microsoft.com/office/drawing/2014/main" id="{18612858-5ACC-4B09-A9EA-778DE0023CD9}"/>
                    </a:ext>
                  </a:extLst>
                </p:cNvPr>
                <p:cNvCxnSpPr>
                  <a:cxnSpLocks/>
                  <a:stCxn id="19" idx="2"/>
                  <a:endCxn id="21" idx="0"/>
                </p:cNvCxnSpPr>
                <p:nvPr/>
              </p:nvCxnSpPr>
              <p:spPr>
                <a:xfrm>
                  <a:off x="7835899" y="1334533"/>
                  <a:ext cx="0" cy="91760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3" name="TextBox 22">
                      <a:extLst>
                        <a:ext uri="{FF2B5EF4-FFF2-40B4-BE49-F238E27FC236}">
                          <a16:creationId xmlns:a16="http://schemas.microsoft.com/office/drawing/2014/main" id="{8954BCDB-8609-4982-91CC-BD95F1A58C7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389533" y="2284402"/>
                      <a:ext cx="1735666" cy="369332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wrap="square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ro-RO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ro-RO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mbria Math" panose="02040503050406030204" pitchFamily="18" charset="0"/>
                              </a:rPr>
                              <m:t>∨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mbria Math" panose="02040503050406030204" pitchFamily="18" charset="0"/>
                              </a:rPr>
                              <m:t>𝑟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>
                <p:sp>
                  <p:nvSpPr>
                    <p:cNvPr id="23" name="TextBox 22">
                      <a:extLst>
                        <a:ext uri="{FF2B5EF4-FFF2-40B4-BE49-F238E27FC236}">
                          <a16:creationId xmlns:a16="http://schemas.microsoft.com/office/drawing/2014/main" id="{8954BCDB-8609-4982-91CC-BD95F1A58C7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389533" y="2284402"/>
                      <a:ext cx="1735666" cy="369332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 b="-634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ro-RO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24" name="Straight Arrow Connector 23">
                  <a:extLst>
                    <a:ext uri="{FF2B5EF4-FFF2-40B4-BE49-F238E27FC236}">
                      <a16:creationId xmlns:a16="http://schemas.microsoft.com/office/drawing/2014/main" id="{658145EA-C133-455F-94B1-A2C87B509E50}"/>
                    </a:ext>
                  </a:extLst>
                </p:cNvPr>
                <p:cNvCxnSpPr>
                  <a:cxnSpLocks/>
                  <a:endCxn id="17" idx="0"/>
                </p:cNvCxnSpPr>
                <p:nvPr/>
              </p:nvCxnSpPr>
              <p:spPr>
                <a:xfrm>
                  <a:off x="7831665" y="2621467"/>
                  <a:ext cx="4234" cy="84986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Arrow Connector 24">
                  <a:extLst>
                    <a:ext uri="{FF2B5EF4-FFF2-40B4-BE49-F238E27FC236}">
                      <a16:creationId xmlns:a16="http://schemas.microsoft.com/office/drawing/2014/main" id="{A996601B-9355-4502-8B08-2A47C696EAE7}"/>
                    </a:ext>
                  </a:extLst>
                </p:cNvPr>
                <p:cNvCxnSpPr>
                  <a:cxnSpLocks/>
                  <a:endCxn id="17" idx="0"/>
                </p:cNvCxnSpPr>
                <p:nvPr/>
              </p:nvCxnSpPr>
              <p:spPr>
                <a:xfrm flipH="1">
                  <a:off x="7835899" y="2653734"/>
                  <a:ext cx="2417234" cy="817601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40EAE9E6-FBF3-4C4E-86DD-58CD758F4F55}"/>
              </a:ext>
            </a:extLst>
          </p:cNvPr>
          <p:cNvSpPr txBox="1"/>
          <p:nvPr/>
        </p:nvSpPr>
        <p:spPr>
          <a:xfrm>
            <a:off x="508000" y="4559587"/>
            <a:ext cx="4233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search process was blocked.</a:t>
            </a:r>
            <a:endParaRPr lang="ro-RO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4B6E2E1-F6F6-42D1-B5F8-9AD3FC28E94F}"/>
              </a:ext>
            </a:extLst>
          </p:cNvPr>
          <p:cNvSpPr txBox="1"/>
          <p:nvPr/>
        </p:nvSpPr>
        <p:spPr>
          <a:xfrm>
            <a:off x="6891867" y="4559587"/>
            <a:ext cx="4233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search process was blocked.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6705883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B9B3E-5AA7-44F1-BD28-ACB3CEDE9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2DF099-5E27-4C2A-84AE-81D4918F24A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A complete linear derivation search was performed but □ was not derived. Based on the </a:t>
            </a:r>
            <a:r>
              <a:rPr lang="en-US" dirty="0">
                <a:solidFill>
                  <a:srgbClr val="FF0000"/>
                </a:solidFill>
              </a:rPr>
              <a:t>soundness and completeness theorem </a:t>
            </a:r>
            <a:r>
              <a:rPr lang="en-US" dirty="0"/>
              <a:t>the set </a:t>
            </a:r>
            <a:r>
              <a:rPr lang="en-US" b="1" i="1" dirty="0"/>
              <a:t>S   </a:t>
            </a:r>
            <a:r>
              <a:rPr lang="en-US" dirty="0"/>
              <a:t>is consistent.</a:t>
            </a:r>
            <a:endParaRPr lang="ro-RO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3540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23C37-DF07-4E4A-95B2-A311741AA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  <a:endParaRPr lang="ro-RO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5FAFDB-EB4F-4A64-8A3E-DC9ABC72D4C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76880635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2F4383B09E06749B7DD530C84419D64" ma:contentTypeVersion="2" ma:contentTypeDescription="Create a new document." ma:contentTypeScope="" ma:versionID="5fa607c6e864671fc7f64cb9e7c4d3a7">
  <xsd:schema xmlns:xsd="http://www.w3.org/2001/XMLSchema" xmlns:xs="http://www.w3.org/2001/XMLSchema" xmlns:p="http://schemas.microsoft.com/office/2006/metadata/properties" xmlns:ns2="468a07fd-8133-444d-9e08-49d6dbf795fe" targetNamespace="http://schemas.microsoft.com/office/2006/metadata/properties" ma:root="true" ma:fieldsID="702f9e85bfb647bfeb4e8a847635d217" ns2:_="">
    <xsd:import namespace="468a07fd-8133-444d-9e08-49d6dbf795f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68a07fd-8133-444d-9e08-49d6dbf795f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C550496-1B8A-4F3E-BDD1-12F41392577A}"/>
</file>

<file path=customXml/itemProps2.xml><?xml version="1.0" encoding="utf-8"?>
<ds:datastoreItem xmlns:ds="http://schemas.openxmlformats.org/officeDocument/2006/customXml" ds:itemID="{025485B6-ABC1-4797-93EF-8E42A72C619B}"/>
</file>

<file path=customXml/itemProps3.xml><?xml version="1.0" encoding="utf-8"?>
<ds:datastoreItem xmlns:ds="http://schemas.openxmlformats.org/officeDocument/2006/customXml" ds:itemID="{27D6570C-A76C-4D30-B7C1-47116316D998}"/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TM04033927[[fn=Main Event]]</Template>
  <TotalTime>49</TotalTime>
  <Words>412</Words>
  <Application>Microsoft Office PowerPoint</Application>
  <PresentationFormat>Widescreen</PresentationFormat>
  <Paragraphs>41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Cambria Math</vt:lpstr>
      <vt:lpstr>Impact</vt:lpstr>
      <vt:lpstr>Times New Roman</vt:lpstr>
      <vt:lpstr>Main Event</vt:lpstr>
      <vt:lpstr>RESOLUTION IN PROPOSITIONAL LOGIC – Ex 5.1</vt:lpstr>
      <vt:lpstr>Problem</vt:lpstr>
      <vt:lpstr>Theory</vt:lpstr>
      <vt:lpstr>solution</vt:lpstr>
      <vt:lpstr>PowerPoint Presentation</vt:lpstr>
      <vt:lpstr>PowerPoint Presentation</vt:lpstr>
      <vt:lpstr>conclusion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Andrei Cotor</dc:creator>
  <cp:lastModifiedBy>Andrei Cotor</cp:lastModifiedBy>
  <cp:revision>46</cp:revision>
  <dcterms:created xsi:type="dcterms:W3CDTF">2021-11-15T16:27:28Z</dcterms:created>
  <dcterms:modified xsi:type="dcterms:W3CDTF">2021-11-15T17:17:11Z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0x01010032F4383B09E06749B7DD530C84419D64</vt:lpwstr>
  </property>
</Properties>
</file>