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EBABA-F950-4500-922B-DD94540A5757}" v="538" dt="2021-11-16T15:23:0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67D-4CB7-496F-8D05-FC29C4C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Lock resolution (Theory)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0FCD6BA-0043-419E-BB89-51901349B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02" y="1825625"/>
            <a:ext cx="7913996" cy="4351338"/>
          </a:xfrm>
        </p:spPr>
      </p:pic>
    </p:spTree>
    <p:extLst>
      <p:ext uri="{BB962C8B-B14F-4D97-AF65-F5344CB8AC3E}">
        <p14:creationId xmlns:p14="http://schemas.microsoft.com/office/powerpoint/2010/main" val="32895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67D-4CB7-496F-8D05-FC29C4C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Theorems</a:t>
            </a:r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5DFD90-8E2F-42C7-9DB2-BABDCF81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89" y="1597618"/>
            <a:ext cx="8953982" cy="4681959"/>
          </a:xfrm>
        </p:spPr>
      </p:pic>
    </p:spTree>
    <p:extLst>
      <p:ext uri="{BB962C8B-B14F-4D97-AF65-F5344CB8AC3E}">
        <p14:creationId xmlns:p14="http://schemas.microsoft.com/office/powerpoint/2010/main" val="350156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67D-4CB7-496F-8D05-FC29C4C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Remarks</a:t>
            </a:r>
            <a:endParaRPr lang="en-US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BCCDC17-DBB9-4303-B96A-3718EBBB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073" y="1688829"/>
            <a:ext cx="8142790" cy="4161943"/>
          </a:xfrm>
        </p:spPr>
      </p:pic>
    </p:spTree>
    <p:extLst>
      <p:ext uri="{BB962C8B-B14F-4D97-AF65-F5344CB8AC3E}">
        <p14:creationId xmlns:p14="http://schemas.microsoft.com/office/powerpoint/2010/main" val="321782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7E6-6EA4-4AE7-87BC-4461F93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7.1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E2D1-647F-4C98-9A77-533F1021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Check the consistency of the following sets of clauses using lock resolution.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Choose two different </a:t>
            </a:r>
            <a:r>
              <a:rPr lang="en-US" sz="2000" dirty="0" err="1">
                <a:ea typeface="+mn-lt"/>
                <a:cs typeface="+mn-lt"/>
              </a:rPr>
              <a:t>indexings</a:t>
            </a:r>
            <a:r>
              <a:rPr lang="en-US" sz="2000" dirty="0">
                <a:ea typeface="+mn-lt"/>
                <a:cs typeface="+mn-lt"/>
              </a:rPr>
              <a:t> for the literals</a:t>
            </a:r>
            <a:endParaRPr lang="en-US" dirty="0"/>
          </a:p>
          <a:p>
            <a:r>
              <a:rPr lang="en-US" sz="2000" dirty="0">
                <a:cs typeface="Calibri"/>
              </a:rPr>
              <a:t>S = {p v q v r, </a:t>
            </a:r>
            <a:r>
              <a:rPr lang="en-US" sz="2000" dirty="0">
                <a:ea typeface="+mn-lt"/>
                <a:cs typeface="+mn-lt"/>
              </a:rPr>
              <a:t>¬q v r, ¬r v ¬p}</a:t>
            </a:r>
            <a:endParaRPr lang="en-US"/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5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7E6-6EA4-4AE7-87BC-4461F93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E2D1-647F-4C98-9A77-533F1021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S = {p v q v r, </a:t>
            </a:r>
            <a:r>
              <a:rPr lang="en-US" sz="2000" dirty="0">
                <a:ea typeface="+mn-lt"/>
                <a:cs typeface="+mn-lt"/>
              </a:rPr>
              <a:t>¬q v r, ¬r v ¬p}</a:t>
            </a: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 = </a:t>
            </a:r>
            <a:r>
              <a:rPr lang="en-US" sz="2000" dirty="0">
                <a:ea typeface="+mn-lt"/>
                <a:cs typeface="+mn-lt"/>
              </a:rPr>
              <a:t>p v q v r</a:t>
            </a:r>
          </a:p>
          <a:p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cs typeface="Calibri"/>
              </a:rPr>
              <a:t>= ¬q v 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3</a:t>
            </a:r>
            <a:r>
              <a:rPr lang="en-US" sz="2000" dirty="0">
                <a:cs typeface="Calibri"/>
              </a:rPr>
              <a:t> = </a:t>
            </a:r>
            <a:r>
              <a:rPr lang="en-US" sz="2000" dirty="0">
                <a:ea typeface="+mn-lt"/>
                <a:cs typeface="+mn-lt"/>
              </a:rPr>
              <a:t>¬r v ¬p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1 </a:t>
            </a:r>
            <a:r>
              <a:rPr lang="en-US" sz="2000" dirty="0">
                <a:ea typeface="+mn-lt"/>
                <a:cs typeface="+mn-lt"/>
              </a:rPr>
              <a:t>= </a:t>
            </a:r>
            <a:r>
              <a:rPr lang="en-US" sz="2000" baseline="-25000" dirty="0">
                <a:ea typeface="+mn-lt"/>
                <a:cs typeface="+mn-lt"/>
              </a:rPr>
              <a:t>(1)</a:t>
            </a:r>
            <a:r>
              <a:rPr lang="en-US" sz="2000" dirty="0">
                <a:cs typeface="Calibri"/>
              </a:rPr>
              <a:t>p v </a:t>
            </a:r>
            <a:r>
              <a:rPr lang="en-US" sz="2000" baseline="-25000" dirty="0">
                <a:cs typeface="Calibri"/>
              </a:rPr>
              <a:t>(2)</a:t>
            </a:r>
            <a:r>
              <a:rPr lang="en-US" sz="2000" dirty="0">
                <a:cs typeface="Calibri"/>
              </a:rPr>
              <a:t>q v </a:t>
            </a:r>
            <a:r>
              <a:rPr lang="en-US" sz="2000" baseline="-25000" dirty="0">
                <a:cs typeface="Calibri"/>
              </a:rPr>
              <a:t>(3)</a:t>
            </a:r>
            <a:r>
              <a:rPr lang="en-US" sz="2000" dirty="0">
                <a:cs typeface="Calibri"/>
              </a:rPr>
              <a:t>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= </a:t>
            </a:r>
            <a:r>
              <a:rPr lang="en-US" sz="2000" baseline="-25000" dirty="0">
                <a:ea typeface="+mn-lt"/>
                <a:cs typeface="+mn-lt"/>
              </a:rPr>
              <a:t>(4)</a:t>
            </a:r>
            <a:r>
              <a:rPr lang="en-US" sz="2000" dirty="0">
                <a:ea typeface="+mn-lt"/>
                <a:cs typeface="+mn-lt"/>
              </a:rPr>
              <a:t>¬q v </a:t>
            </a:r>
            <a:r>
              <a:rPr lang="en-US" sz="2000" baseline="-25000" dirty="0">
                <a:ea typeface="+mn-lt"/>
                <a:cs typeface="+mn-lt"/>
              </a:rPr>
              <a:t>(5)</a:t>
            </a:r>
            <a:r>
              <a:rPr lang="en-US" sz="2000" dirty="0">
                <a:ea typeface="+mn-lt"/>
                <a:cs typeface="+mn-lt"/>
              </a:rPr>
              <a:t>r</a:t>
            </a:r>
          </a:p>
          <a:p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 = </a:t>
            </a:r>
            <a:r>
              <a:rPr lang="en-US" sz="2000" baseline="-25000" dirty="0">
                <a:cs typeface="Calibri"/>
              </a:rPr>
              <a:t>(6)</a:t>
            </a:r>
            <a:r>
              <a:rPr lang="en-US" sz="2000" dirty="0">
                <a:cs typeface="Calibri"/>
              </a:rPr>
              <a:t>¬r v </a:t>
            </a:r>
            <a:r>
              <a:rPr lang="en-US" sz="2000" baseline="-25000" dirty="0">
                <a:cs typeface="Calibri"/>
              </a:rPr>
              <a:t>(7)</a:t>
            </a:r>
            <a:r>
              <a:rPr lang="en-US" sz="2000" dirty="0">
                <a:cs typeface="Calibri"/>
              </a:rPr>
              <a:t>¬p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</a:t>
            </a:r>
            <a:r>
              <a:rPr lang="en-US" sz="2000" baseline="30000" dirty="0">
                <a:cs typeface="Calibri"/>
              </a:rPr>
              <a:t>0</a:t>
            </a:r>
            <a:r>
              <a:rPr lang="en-US" sz="2000" dirty="0">
                <a:cs typeface="Calibri"/>
              </a:rPr>
              <a:t> = S = {C</a:t>
            </a:r>
            <a:r>
              <a:rPr lang="en-US" sz="2000" baseline="-25000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, C</a:t>
            </a:r>
            <a:r>
              <a:rPr lang="en-US" sz="2000" baseline="-25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, C</a:t>
            </a:r>
            <a:r>
              <a:rPr lang="en-US" sz="2000" baseline="-25000" dirty="0">
                <a:cs typeface="Calibri"/>
              </a:rPr>
              <a:t>3</a:t>
            </a:r>
            <a:r>
              <a:rPr lang="en-US" sz="2000" dirty="0">
                <a:cs typeface="Calibri"/>
              </a:rPr>
              <a:t>} - the initial set of clauses</a:t>
            </a:r>
            <a:r>
              <a:rPr lang="en-US" sz="2000" baseline="30000" dirty="0">
                <a:cs typeface="Calibri"/>
              </a:rPr>
              <a:t>  </a:t>
            </a:r>
            <a:endParaRPr lang="en-US" sz="2000" baseline="3000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No lock resolvents can be generated (S</a:t>
            </a:r>
            <a:r>
              <a:rPr lang="en-US" sz="2000" baseline="30000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 = </a:t>
            </a:r>
            <a:r>
              <a:rPr lang="en-US" sz="2000" i="1" dirty="0">
                <a:ea typeface="+mn-lt"/>
                <a:cs typeface="+mn-lt"/>
              </a:rPr>
              <a:t>∅</a:t>
            </a:r>
            <a:r>
              <a:rPr lang="en-US" sz="2000" dirty="0">
                <a:cs typeface="Calibri"/>
              </a:rPr>
              <a:t>), the empty clause cannot be derived from S, therefore the set is consistent.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36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07E6-6EA4-4AE7-87BC-4461F930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Second indexing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E2D1-647F-4C98-9A77-533F1021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1</a:t>
            </a:r>
            <a:r>
              <a:rPr lang="en-US" sz="2000" dirty="0">
                <a:ea typeface="+mn-lt"/>
                <a:cs typeface="+mn-lt"/>
              </a:rPr>
              <a:t> = </a:t>
            </a:r>
            <a:r>
              <a:rPr lang="en-US" sz="2000" baseline="-25000" dirty="0">
                <a:ea typeface="+mn-lt"/>
                <a:cs typeface="+mn-lt"/>
              </a:rPr>
              <a:t>(1)</a:t>
            </a:r>
            <a:r>
              <a:rPr lang="en-US" sz="2000" dirty="0">
                <a:cs typeface="Calibri"/>
              </a:rPr>
              <a:t>p v </a:t>
            </a:r>
            <a:r>
              <a:rPr lang="en-US" sz="2000" baseline="-25000" dirty="0">
                <a:cs typeface="Calibri"/>
              </a:rPr>
              <a:t>(2)</a:t>
            </a:r>
            <a:r>
              <a:rPr lang="en-US" sz="2000" dirty="0">
                <a:cs typeface="Calibri"/>
              </a:rPr>
              <a:t>q v </a:t>
            </a:r>
            <a:r>
              <a:rPr lang="en-US" sz="2000" baseline="-25000" dirty="0">
                <a:cs typeface="Calibri"/>
              </a:rPr>
              <a:t>(3)</a:t>
            </a:r>
            <a:r>
              <a:rPr lang="en-US" sz="2000" dirty="0">
                <a:cs typeface="Calibri"/>
              </a:rPr>
              <a:t>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>
                <a:ea typeface="+mn-lt"/>
                <a:cs typeface="+mn-lt"/>
              </a:rPr>
              <a:t>= </a:t>
            </a:r>
            <a:r>
              <a:rPr lang="en-US" sz="2000" baseline="-25000" dirty="0">
                <a:ea typeface="+mn-lt"/>
                <a:cs typeface="+mn-lt"/>
              </a:rPr>
              <a:t>(5)</a:t>
            </a:r>
            <a:r>
              <a:rPr lang="en-US" sz="2000" dirty="0">
                <a:ea typeface="+mn-lt"/>
                <a:cs typeface="+mn-lt"/>
              </a:rPr>
              <a:t>¬q v </a:t>
            </a:r>
            <a:r>
              <a:rPr lang="en-US" sz="2000" baseline="-25000" dirty="0">
                <a:ea typeface="+mn-lt"/>
                <a:cs typeface="+mn-lt"/>
              </a:rPr>
              <a:t>(4)</a:t>
            </a:r>
            <a:r>
              <a:rPr lang="en-US" sz="2000" dirty="0">
                <a:ea typeface="+mn-lt"/>
                <a:cs typeface="+mn-lt"/>
              </a:rPr>
              <a:t>r</a:t>
            </a:r>
          </a:p>
          <a:p>
            <a:r>
              <a:rPr lang="en-US" sz="2000" dirty="0">
                <a:ea typeface="+mn-lt"/>
                <a:cs typeface="+mn-lt"/>
              </a:rPr>
              <a:t>C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 = </a:t>
            </a:r>
            <a:r>
              <a:rPr lang="en-US" sz="2000" baseline="-25000" dirty="0">
                <a:cs typeface="Calibri"/>
              </a:rPr>
              <a:t>(6)</a:t>
            </a:r>
            <a:r>
              <a:rPr lang="en-US" sz="2000" dirty="0">
                <a:cs typeface="Calibri"/>
              </a:rPr>
              <a:t>¬r v </a:t>
            </a:r>
            <a:r>
              <a:rPr lang="en-US" sz="2000" baseline="-25000" dirty="0">
                <a:cs typeface="Calibri"/>
              </a:rPr>
              <a:t>(7)</a:t>
            </a:r>
            <a:r>
              <a:rPr lang="en-US" sz="2000" dirty="0">
                <a:cs typeface="Calibri"/>
              </a:rPr>
              <a:t>¬p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</a:t>
            </a:r>
            <a:r>
              <a:rPr lang="en-US" sz="2000" baseline="30000" dirty="0">
                <a:cs typeface="Calibri"/>
              </a:rPr>
              <a:t>0</a:t>
            </a:r>
            <a:r>
              <a:rPr lang="en-US" sz="2000" dirty="0">
                <a:ea typeface="+mn-lt"/>
                <a:cs typeface="+mn-lt"/>
              </a:rPr>
              <a:t> = S = {C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, C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, C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} - the initial set of clauses</a:t>
            </a:r>
          </a:p>
          <a:p>
            <a:r>
              <a:rPr lang="en-US" sz="2000" dirty="0">
                <a:cs typeface="Calibri"/>
              </a:rPr>
              <a:t>C</a:t>
            </a:r>
            <a:r>
              <a:rPr lang="en-US" sz="2000" baseline="-25000" dirty="0">
                <a:cs typeface="Calibri"/>
              </a:rPr>
              <a:t>4</a:t>
            </a:r>
            <a:r>
              <a:rPr lang="en-US" sz="2000" dirty="0">
                <a:cs typeface="Calibri"/>
              </a:rPr>
              <a:t> = </a:t>
            </a:r>
            <a:r>
              <a:rPr lang="en-US" sz="2000" dirty="0" err="1">
                <a:cs typeface="Calibri"/>
              </a:rPr>
              <a:t>Res</a:t>
            </a:r>
            <a:r>
              <a:rPr lang="en-US" sz="2000" baseline="-25000" dirty="0" err="1">
                <a:cs typeface="Calibri"/>
              </a:rPr>
              <a:t>r</a:t>
            </a:r>
            <a:r>
              <a:rPr lang="en-US" sz="2000" baseline="30000" dirty="0" err="1">
                <a:cs typeface="Calibri"/>
              </a:rPr>
              <a:t>lock</a:t>
            </a:r>
            <a:r>
              <a:rPr lang="en-US" sz="2000" dirty="0">
                <a:cs typeface="Calibri"/>
              </a:rPr>
              <a:t> (C</a:t>
            </a:r>
            <a:r>
              <a:rPr lang="en-US" sz="2000" baseline="-25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, C</a:t>
            </a:r>
            <a:r>
              <a:rPr lang="en-US" sz="2000" baseline="-25000" dirty="0">
                <a:cs typeface="Calibri"/>
              </a:rPr>
              <a:t>3</a:t>
            </a:r>
            <a:r>
              <a:rPr lang="en-US" sz="2000" dirty="0">
                <a:cs typeface="Calibri"/>
              </a:rPr>
              <a:t>) =  </a:t>
            </a:r>
            <a:r>
              <a:rPr lang="en-US" sz="2000" baseline="-25000" dirty="0">
                <a:cs typeface="Calibri"/>
              </a:rPr>
              <a:t>(5)</a:t>
            </a:r>
            <a:r>
              <a:rPr lang="en-US" sz="2000" dirty="0">
                <a:cs typeface="Calibri"/>
              </a:rPr>
              <a:t>¬q v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aseline="-25000" dirty="0">
                <a:ea typeface="+mn-lt"/>
                <a:cs typeface="+mn-lt"/>
              </a:rPr>
              <a:t>(7)</a:t>
            </a:r>
            <a:r>
              <a:rPr lang="en-US" sz="2000" dirty="0">
                <a:ea typeface="+mn-lt"/>
                <a:cs typeface="+mn-lt"/>
              </a:rPr>
              <a:t>¬p</a:t>
            </a:r>
          </a:p>
          <a:p>
            <a:r>
              <a:rPr lang="en-US" sz="2000" dirty="0">
                <a:cs typeface="Calibri"/>
              </a:rPr>
              <a:t>S</a:t>
            </a:r>
            <a:r>
              <a:rPr lang="en-US" sz="2000" baseline="30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 = {C</a:t>
            </a:r>
            <a:r>
              <a:rPr lang="en-US" sz="2000" baseline="-25000" dirty="0">
                <a:cs typeface="Calibri"/>
              </a:rPr>
              <a:t>4</a:t>
            </a:r>
            <a:r>
              <a:rPr lang="en-US" sz="2000" dirty="0">
                <a:cs typeface="Calibri"/>
              </a:rPr>
              <a:t>}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cs typeface="Calibri"/>
              </a:rPr>
              <a:t>No lock resolvents can be generated (S</a:t>
            </a:r>
            <a:r>
              <a:rPr lang="en-US" sz="2000" baseline="30000" dirty="0">
                <a:cs typeface="Calibri"/>
              </a:rPr>
              <a:t>3</a:t>
            </a:r>
            <a:r>
              <a:rPr lang="en-US" sz="2000" dirty="0">
                <a:cs typeface="Calibri"/>
              </a:rPr>
              <a:t> = </a:t>
            </a:r>
            <a:r>
              <a:rPr lang="en-US" sz="2000" i="1" dirty="0">
                <a:cs typeface="Calibri"/>
              </a:rPr>
              <a:t>∅</a:t>
            </a:r>
            <a:r>
              <a:rPr lang="en-US" sz="2000" dirty="0">
                <a:cs typeface="Calibri"/>
              </a:rPr>
              <a:t>), the empty clause cannot be derived from S</a:t>
            </a:r>
            <a:r>
              <a:rPr lang="en-US" sz="2000" baseline="30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, therefore the set is consistent.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6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AAFAAB-B395-4724-A5FE-E96E25720F40}"/>
</file>

<file path=customXml/itemProps2.xml><?xml version="1.0" encoding="utf-8"?>
<ds:datastoreItem xmlns:ds="http://schemas.openxmlformats.org/officeDocument/2006/customXml" ds:itemID="{2C05C7B7-E93F-4B32-B32A-30CCBD0CF9A7}"/>
</file>

<file path=customXml/itemProps3.xml><?xml version="1.0" encoding="utf-8"?>
<ds:datastoreItem xmlns:ds="http://schemas.openxmlformats.org/officeDocument/2006/customXml" ds:itemID="{3B8EC28B-D93A-48A9-BE87-C00DF664126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Lock resolution (Theory)</vt:lpstr>
      <vt:lpstr>Theorems</vt:lpstr>
      <vt:lpstr>Remarks</vt:lpstr>
      <vt:lpstr>7.1</vt:lpstr>
      <vt:lpstr>First indexing</vt:lpstr>
      <vt:lpstr>Second 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</cp:revision>
  <dcterms:created xsi:type="dcterms:W3CDTF">2021-11-16T13:56:32Z</dcterms:created>
  <dcterms:modified xsi:type="dcterms:W3CDTF">2021-11-16T15:23:23Z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