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F1734-8BB8-4AAC-9288-B2781D9F4A74}" v="1" dt="2022-01-23T14:01:22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ĂTĂLIN-IONUȚ ALBU" userId="S::catalin.ionut.albu@stud.ubbcluj.ro::ca978dbc-46e7-4298-90bb-34c4d2cdd64a" providerId="AD" clId="Web-{AECF1734-8BB8-4AAC-9288-B2781D9F4A74}"/>
    <pc:docChg chg="modSld">
      <pc:chgData name="CĂTĂLIN-IONUȚ ALBU" userId="S::catalin.ionut.albu@stud.ubbcluj.ro::ca978dbc-46e7-4298-90bb-34c4d2cdd64a" providerId="AD" clId="Web-{AECF1734-8BB8-4AAC-9288-B2781D9F4A74}" dt="2022-01-23T14:01:22.225" v="0" actId="1076"/>
      <pc:docMkLst>
        <pc:docMk/>
      </pc:docMkLst>
      <pc:sldChg chg="modSp">
        <pc:chgData name="CĂTĂLIN-IONUȚ ALBU" userId="S::catalin.ionut.albu@stud.ubbcluj.ro::ca978dbc-46e7-4298-90bb-34c4d2cdd64a" providerId="AD" clId="Web-{AECF1734-8BB8-4AAC-9288-B2781D9F4A74}" dt="2022-01-23T14:01:22.225" v="0" actId="1076"/>
        <pc:sldMkLst>
          <pc:docMk/>
          <pc:sldMk cId="983969256" sldId="259"/>
        </pc:sldMkLst>
        <pc:spChg chg="mod">
          <ac:chgData name="CĂTĂLIN-IONUȚ ALBU" userId="S::catalin.ionut.albu@stud.ubbcluj.ro::ca978dbc-46e7-4298-90bb-34c4d2cdd64a" providerId="AD" clId="Web-{AECF1734-8BB8-4AAC-9288-B2781D9F4A74}" dt="2022-01-23T14:01:22.225" v="0" actId="1076"/>
          <ac:spMkLst>
            <pc:docMk/>
            <pc:sldMk cId="983969256" sldId="259"/>
            <ac:spMk id="3" creationId="{0FE7CC5D-818A-8342-8F3E-44A2AF6E197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32A-1FDF-EE41-9266-85FAA7A4D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962A5-5408-5143-A048-EF4A7E9A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C940-26E5-0047-8E76-3A9012A8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42D9-223E-D444-96A8-47AFF30C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8099-E970-E445-A403-4E7E117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201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9C14-107D-5346-8339-83025F9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E2753-488A-AA49-9CD5-B0965B00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14CE-3EE2-BA4C-B14D-F1BDA16C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AFF-8BDF-AC4A-A7E4-DAE8A11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EDE6-1C98-2846-90B8-397EDA0D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470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73C06-2425-2B49-A79B-5B1C3DA1A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A58D6-C183-E64B-B1EB-BDDD0D5EE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60D7-A0C0-C34A-BEED-DE313C91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8D13-5440-CE45-8315-8BF47022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EEBD-FE53-4F46-A075-A6684A33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700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A2FE-8479-4144-991A-6044759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CE19-ACA9-F74D-A26C-0FFE4AFC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4217-AE88-A340-9A3D-9B65B338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CD13-08F1-A647-B617-C85DB544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E2D3-2F13-CA46-A7D8-D304343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041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C109-4FF8-7140-8091-B870BEA6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CB8B-7776-1B46-B616-0B627D60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EF1B-06E2-6049-9DAC-B1AAFFA7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1135-A459-B049-AF38-35CD3F3F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2796-A1CD-8A4A-9A17-C36659C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11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C65F-A0CD-7740-B2A8-9C422E07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3A28-A686-F448-A823-ACE08E0A4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BBD5-EFFB-0F40-AF61-28ABEABF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4EB0-2A2B-7943-BE97-6B5BA87A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8AB9-06EF-A946-9291-DAB80B52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1B63-4B8D-354E-828C-8E18600B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14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FC9B-2677-2146-91F6-7F472295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98A2-52EF-1E4E-8386-24536FAD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04D4C-FFE2-F348-9327-94FE8162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E16F7-9032-D349-A989-07A053D3D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1CE0-CBF1-114D-9FC4-9AFACE8F9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117A-6F70-0341-9DCB-9B129D8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CACFE-107F-B94B-8956-E29E52A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21B03-2A87-D940-85B4-0AA375D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600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6765-EB1A-6C4C-B0FE-2500E31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61D7-9C32-7340-AE35-140F5A4D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D00DF-A0AE-434E-9C1B-A0DF405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E397F-D216-454B-8526-16B3A1D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424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B9B51-DFB5-9E41-879C-07EF038B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236F2-25D7-7C42-9CB3-34A192F8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6A22-C453-B948-8227-6FFC9D9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483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C5B-B4A1-FF45-B608-98B54540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D024-E223-D44D-81AF-0FEFAD27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EFBE-DA92-2F45-AE89-F9114027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B4C7-561B-2647-B0BC-9CE20F5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A3EB-461E-5648-BA0E-2D55CB6B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4AA7B-39BA-094E-90DA-C98E178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695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48C9-FCD2-9541-B340-8C12517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4BBBC-CF36-9A4F-A356-AA5EDEA2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BFB52-1A67-8541-8784-69E74CCA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DB83-BA34-584F-8077-A2125ED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F451-F5B0-DC4F-9299-12F5412C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EA38-49B6-C347-81DA-403C9179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0442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9E075-9692-9F43-92D0-A745162B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2271-13BB-9746-9C04-7CFCEC9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8B4-E1BD-054B-8093-259B36FB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1E0F-5842-DA47-BA94-8A9147164468}" type="datetimeFigureOut">
              <a:rPr lang="en-RO" smtClean="0"/>
              <a:t>01/23/2022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5C0F-8BC5-6144-A301-9AF31CC4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6C0C-73D2-654B-A0E3-CB7D07EF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E19D-EEFE-6940-98A0-244FE5E77B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8122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CF3-B6EA-8642-8CF8-CFE01A3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Problem statement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82D3A2-D54D-E74B-9DA6-FC30A085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4" y="1556950"/>
            <a:ext cx="1817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O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B2D393D-F020-A649-BDF2-BBD53A655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58840"/>
              </p:ext>
            </p:extLst>
          </p:nvPr>
        </p:nvGraphicFramePr>
        <p:xfrm>
          <a:off x="1036650" y="3125818"/>
          <a:ext cx="10118700" cy="60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3390900" imgH="203200" progId="Equation.3">
                  <p:embed/>
                </p:oleObj>
              </mc:Choice>
              <mc:Fallback>
                <p:oleObj r:id="rId3" imgW="3390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50" y="3125818"/>
                        <a:ext cx="10118700" cy="606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A2738D-9E20-0F4C-A128-8D146FA9BB54}"/>
              </a:ext>
            </a:extLst>
          </p:cNvPr>
          <p:cNvSpPr txBox="1"/>
          <p:nvPr/>
        </p:nvSpPr>
        <p:spPr>
          <a:xfrm>
            <a:off x="2654188" y="2184850"/>
            <a:ext cx="772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Transform the following formula into </a:t>
            </a:r>
            <a:r>
              <a:rPr lang="en-GB" dirty="0" err="1"/>
              <a:t>prenex</a:t>
            </a:r>
            <a:r>
              <a:rPr lang="en-GB" dirty="0"/>
              <a:t>, </a:t>
            </a:r>
            <a:r>
              <a:rPr lang="en-GB" dirty="0" err="1"/>
              <a:t>Skolem</a:t>
            </a:r>
            <a:r>
              <a:rPr lang="en-GB" dirty="0"/>
              <a:t> and clausal normal forms.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336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64B7-27F0-A54A-89BA-745C231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1FB7E-B107-B446-BCCE-5AD22464A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RO" dirty="0"/>
                  <a:t>A predicate formula U is in prenex normal form if it has the form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RO" dirty="0"/>
                  <a:t>)…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RO" dirty="0"/>
                  <a:t>)M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O" dirty="0"/>
                  <a:t> are cuantifiers and M is cuantifier-free.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RO" dirty="0"/>
                  <a:t>)…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RO" dirty="0"/>
                  <a:t>) is called prefix and M is called matrix</a:t>
                </a:r>
              </a:p>
              <a:p>
                <a:r>
                  <a:rPr lang="en-RO" dirty="0"/>
                  <a:t>Step 1: The connectives → ⟷ are replaced with ∧ ¬ ∨</a:t>
                </a:r>
              </a:p>
              <a:p>
                <a:r>
                  <a:rPr lang="en-RO" dirty="0"/>
                  <a:t>Step 2: The bound variables are renamed such way they will be distinct</a:t>
                </a:r>
              </a:p>
              <a:p>
                <a:r>
                  <a:rPr lang="en-RO" dirty="0"/>
                  <a:t>Step 3: Apply DeMorgan’s laws</a:t>
                </a:r>
              </a:p>
              <a:p>
                <a:r>
                  <a:rPr lang="en-RO" dirty="0"/>
                  <a:t>Step 4: Extract the quantifiers in the front</a:t>
                </a:r>
              </a:p>
              <a:p>
                <a:r>
                  <a:rPr lang="en-RO" dirty="0"/>
                  <a:t>Step 5: Transform to conjunctive normal form</a:t>
                </a:r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1FB7E-B107-B446-BCCE-5AD22464A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61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E240-9149-0341-95A0-7EFD34B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Theory (Contd)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E244C-076D-1143-BE91-1738F45FD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RO" dirty="0"/>
                  <a:t>Let U be a first-order-formula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RO" dirty="0"/>
                  <a:t> be the conjunctive prenex form. The Skolem normal formula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RO" dirty="0"/>
                  <a:t> is obtained by replacing each existential quantifier from the prefix to Skolem constants and functions</a:t>
                </a:r>
              </a:p>
              <a:p>
                <a:pPr lvl="1"/>
                <a:r>
                  <a:rPr lang="en-GB" dirty="0"/>
                  <a:t>I</a:t>
                </a:r>
                <a:r>
                  <a:rPr lang="en-RO" dirty="0"/>
                  <a:t>f there are no universal quantifiers in the left of the existential quantifier put a variable</a:t>
                </a:r>
              </a:p>
              <a:p>
                <a:pPr lvl="1"/>
                <a:r>
                  <a:rPr lang="en-GB" dirty="0"/>
                  <a:t>I</a:t>
                </a:r>
                <a:r>
                  <a:rPr lang="en-RO" dirty="0"/>
                  <a:t>f there are m universal quantifiers in the left of the existential quantifier put a function of m variables</a:t>
                </a:r>
              </a:p>
              <a:p>
                <a:pPr lvl="1"/>
                <a:endParaRPr lang="en-RO" dirty="0"/>
              </a:p>
              <a:p>
                <a:r>
                  <a:rPr lang="en-RO" dirty="0"/>
                  <a:t>A formula in clausal normal form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RO" dirty="0"/>
                  <a:t> is obtained by deleting the prefix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RO" dirty="0"/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E244C-076D-1143-BE91-1738F45FD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56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3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DD02-F085-2E45-9803-8ABD5C0F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RO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CC5D-818A-8342-8F3E-44A2AF6E1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940" y="1136113"/>
                <a:ext cx="10515600" cy="50829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RO" dirty="0"/>
                  <a:t>U1 = (∀x) (∀y)((∃z)P(y,z) ∧ (∃u)(Q(x,u) → (∃z)R(u,z,x)))</a:t>
                </a:r>
              </a:p>
              <a:p>
                <a:r>
                  <a:rPr lang="en-RO" dirty="0"/>
                  <a:t>U1 ≡ (∀x) (∀y)((∃z)P(y,z) ∧ (∃u)(</a:t>
                </a:r>
                <a:r>
                  <a:rPr lang="en-RO" b="1" dirty="0"/>
                  <a:t>¬ </a:t>
                </a:r>
                <a:r>
                  <a:rPr lang="en-RO" dirty="0"/>
                  <a:t>Q(x,u) </a:t>
                </a:r>
                <a:r>
                  <a:rPr lang="en-RO" b="1" dirty="0"/>
                  <a:t>∨</a:t>
                </a:r>
                <a:r>
                  <a:rPr lang="en-RO" dirty="0"/>
                  <a:t> (∃z)R(u,z,x)))</a:t>
                </a:r>
              </a:p>
              <a:p>
                <a:r>
                  <a:rPr lang="en-RO" dirty="0"/>
                  <a:t>U1 ≡ (∀x) (∀y) ((∃z)P(y,z) ∧ (∃u)(</a:t>
                </a:r>
                <a:r>
                  <a:rPr lang="en-RO" b="1" dirty="0"/>
                  <a:t>¬ </a:t>
                </a:r>
                <a:r>
                  <a:rPr lang="en-RO" dirty="0"/>
                  <a:t>Q(x,u) </a:t>
                </a:r>
                <a:r>
                  <a:rPr lang="en-RO" b="1" dirty="0"/>
                  <a:t>∨</a:t>
                </a:r>
                <a:r>
                  <a:rPr lang="en-RO" dirty="0"/>
                  <a:t> (∃z)R(u,z,x)))</a:t>
                </a:r>
              </a:p>
              <a:p>
                <a:r>
                  <a:rPr lang="en-RO" dirty="0"/>
                  <a:t>U1 ≡ (∀x) (∀y) ((∃z)P(y,z) ∧ (∃u)(</a:t>
                </a:r>
                <a:r>
                  <a:rPr lang="en-RO" b="1" dirty="0"/>
                  <a:t>¬ </a:t>
                </a:r>
                <a:r>
                  <a:rPr lang="en-RO" dirty="0"/>
                  <a:t>Q(x,u) </a:t>
                </a:r>
                <a:r>
                  <a:rPr lang="en-RO" b="1" dirty="0"/>
                  <a:t>∨</a:t>
                </a:r>
                <a:r>
                  <a:rPr lang="en-RO" dirty="0"/>
                  <a:t> (∃z)R(u,z,x)))</a:t>
                </a:r>
              </a:p>
              <a:p>
                <a:r>
                  <a:rPr lang="en-RO" dirty="0"/>
                  <a:t>U1 ≡ (∀x) (∀y) ((∃z)P(y,z) ∧ (∃u) (∃z)(</a:t>
                </a:r>
                <a:r>
                  <a:rPr lang="en-RO" b="1" dirty="0"/>
                  <a:t>¬ </a:t>
                </a:r>
                <a:r>
                  <a:rPr lang="en-RO" dirty="0"/>
                  <a:t>Q(x,u) </a:t>
                </a:r>
                <a:r>
                  <a:rPr lang="en-RO" b="1" dirty="0"/>
                  <a:t>∨</a:t>
                </a:r>
                <a:r>
                  <a:rPr lang="en-RO" dirty="0"/>
                  <a:t> R(u,z,x)))</a:t>
                </a:r>
              </a:p>
              <a:p>
                <a:r>
                  <a:rPr lang="en-RO" dirty="0"/>
                  <a:t>U1 ≡ (∀x) (∀y) ((∃z)P(y,z) ∧ (∃u) (∃t)(</a:t>
                </a:r>
                <a:r>
                  <a:rPr lang="en-RO" b="1" dirty="0"/>
                  <a:t>¬ </a:t>
                </a:r>
                <a:r>
                  <a:rPr lang="en-RO" dirty="0"/>
                  <a:t>Q(x,u) </a:t>
                </a:r>
                <a:r>
                  <a:rPr lang="en-RO" b="1" dirty="0"/>
                  <a:t>∨</a:t>
                </a:r>
                <a:r>
                  <a:rPr lang="en-RO" dirty="0"/>
                  <a:t> R(u,t,x)))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1 = (∀x) (∀y) (∃z) (∃u) (∃t)(P(y,z) ∧(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Q(x,u) 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 R(u,t,x)))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2= (∀x) (∀y) (∃u) (∃t) (∃z) (P(y,z) ∧(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Q(x,u) 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 R(u,t,x)))</a:t>
                </a:r>
              </a:p>
              <a:p>
                <a:pPr marL="0" indent="0">
                  <a:buNone/>
                </a:pPr>
                <a:endParaRPr lang="en-RO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1 = (∀x) (∀y) (P(y, k(x,y)) ∧(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 R(f(x, y), g(x, y),x)))</a:t>
                </a:r>
              </a:p>
              <a:p>
                <a:pPr lvl="3"/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[z &lt;-- k(x,y)] [u &lt;-- f(x,y)] [t &lt;-- g(x,y)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2 = (∀x) (∀y) (P(y, k(x,y)) ∧(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 R(f(x, y), g(x, y),x)))</a:t>
                </a:r>
              </a:p>
              <a:p>
                <a:pPr lvl="3"/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[z &lt;-- k(x,y)] [u &lt;-- f(x,y)] [t &lt;-- g(x,y)</a:t>
                </a:r>
              </a:p>
              <a:p>
                <a:pPr marL="1371600" lvl="3" indent="0">
                  <a:buNone/>
                </a:pPr>
                <a:endParaRPr lang="en-RO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1 = P(y,k(x,y)) ∧(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 R(f(x, y), g(x, y),x))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2 = P(y,k(x,y)) ∧(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 R(f(x, y), g(x, y),x))</a:t>
                </a:r>
              </a:p>
              <a:p>
                <a:endParaRPr lang="en-R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CC5D-818A-8342-8F3E-44A2AF6E1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940" y="1136113"/>
                <a:ext cx="10515600" cy="5082949"/>
              </a:xfrm>
              <a:blipFill>
                <a:blip r:embed="rId2"/>
                <a:stretch>
                  <a:fillRect l="-522" t="-2398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6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2B0B-7544-A643-AA32-E0D1FCAA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99468-8633-EF4C-8C03-92B69AEB0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RO" dirty="0"/>
                  <a:t>The prenex normal form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1 = (∀x) (∀y) (∃z) (∃u) (∃t)(P(y,z) ∧(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Q(x,u) 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 R(u,t,x)))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2= (∀x) (∀y) (∃u) (∃t) (∃z) (P(y,z) ∧(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Q(x,u) </a:t>
                </a:r>
                <a:r>
                  <a:rPr lang="en-RO" b="1" dirty="0">
                    <a:solidFill>
                      <a:schemeClr val="accent1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1">
                        <a:lumMod val="75000"/>
                      </a:schemeClr>
                    </a:solidFill>
                  </a:rPr>
                  <a:t> R(u,t,x)))</a:t>
                </a:r>
              </a:p>
              <a:p>
                <a:r>
                  <a:rPr lang="en-RO" dirty="0"/>
                  <a:t>The Skolem normal form 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1 = (∀x) (∀y) (P(y, k(x,y)) ∧(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 R(f(x, y), g(x, y),x)))</a:t>
                </a:r>
              </a:p>
              <a:p>
                <a:pPr lvl="3"/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[z &lt;-- k(x,y)] [u &lt;-- f(x,y)] [t &lt;-- g(x,y)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2 = (∀x) (∀y) (P(y, k(x,y)) ∧(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2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 R(f(x, y), g(x, y),x)))</a:t>
                </a:r>
              </a:p>
              <a:p>
                <a:pPr lvl="3"/>
                <a:r>
                  <a:rPr lang="en-RO" dirty="0">
                    <a:solidFill>
                      <a:schemeClr val="accent2">
                        <a:lumMod val="75000"/>
                      </a:schemeClr>
                    </a:solidFill>
                  </a:rPr>
                  <a:t>[z &lt;-- k(x,y)] [u &lt;-- f(x,y)] [t &lt;-- g(x,y)</a:t>
                </a:r>
              </a:p>
              <a:p>
                <a:r>
                  <a:rPr lang="en-RO" dirty="0"/>
                  <a:t>The clausal normal form is:</a:t>
                </a:r>
              </a:p>
              <a:p>
                <a:pPr marL="1371600" lvl="3" indent="0">
                  <a:buNone/>
                </a:pPr>
                <a:endParaRPr lang="en-RO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1 = P(y,k(x,y)) ∧(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 R(f(x, y), g(x, y),x))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2 = P(y,k(x,y)) ∧(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¬ 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Q(x,f(x, y)) </a:t>
                </a:r>
                <a:r>
                  <a:rPr lang="en-RO" b="1" dirty="0">
                    <a:solidFill>
                      <a:schemeClr val="accent6">
                        <a:lumMod val="75000"/>
                      </a:schemeClr>
                    </a:solidFill>
                  </a:rPr>
                  <a:t>∨</a:t>
                </a:r>
                <a:r>
                  <a:rPr lang="en-RO" dirty="0">
                    <a:solidFill>
                      <a:schemeClr val="accent6">
                        <a:lumMod val="75000"/>
                      </a:schemeClr>
                    </a:solidFill>
                  </a:rPr>
                  <a:t> R(f(x, y), g(x, y),x))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99468-8633-EF4C-8C03-92B69AEB0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2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D40AF8-A22C-429C-AEF1-3A727923A4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684153-3284-4751-8E78-F09B25743E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3F0378-67D3-42E7-BE29-156EEA9EE2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1154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Theory</vt:lpstr>
      <vt:lpstr>Theory (Contd)</vt:lpstr>
      <vt:lpstr>Solution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cata</dc:creator>
  <cp:lastModifiedBy>cata</cp:lastModifiedBy>
  <cp:revision>4</cp:revision>
  <dcterms:created xsi:type="dcterms:W3CDTF">2021-11-23T07:03:37Z</dcterms:created>
  <dcterms:modified xsi:type="dcterms:W3CDTF">2022-01-23T14:01:23Z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