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DED05-02F0-4509-AC44-47A38190A439}" v="1" dt="2022-01-23T23:35:58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BANCIU" userId="S::andrei.banciu@stud.ubbcluj.ro::bd7c28c7-7f90-4113-a301-cd71fed2b065" providerId="AD" clId="Web-{F08DED05-02F0-4509-AC44-47A38190A439}"/>
    <pc:docChg chg="sldOrd">
      <pc:chgData name="ANDREI BANCIU" userId="S::andrei.banciu@stud.ubbcluj.ro::bd7c28c7-7f90-4113-a301-cd71fed2b065" providerId="AD" clId="Web-{F08DED05-02F0-4509-AC44-47A38190A439}" dt="2022-01-23T23:35:58.077" v="0"/>
      <pc:docMkLst>
        <pc:docMk/>
      </pc:docMkLst>
      <pc:sldChg chg="ord">
        <pc:chgData name="ANDREI BANCIU" userId="S::andrei.banciu@stud.ubbcluj.ro::bd7c28c7-7f90-4113-a301-cd71fed2b065" providerId="AD" clId="Web-{F08DED05-02F0-4509-AC44-47A38190A439}" dt="2022-01-23T23:35:58.077" v="0"/>
        <pc:sldMkLst>
          <pc:docMk/>
          <pc:sldMk cId="1449785008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6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4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64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5839DFF-8FF6-491A-96C7-CF0839A0EC6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2AB4F4E-AD32-48C4-9893-7CFA4517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6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54ED-7682-4A2D-A578-6181401F8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Resolution predicate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F479A-DC6A-46DA-8114-AF6F63404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Albu</a:t>
            </a:r>
            <a:r>
              <a:rPr lang="en-US" dirty="0"/>
              <a:t> Ioan</a:t>
            </a:r>
          </a:p>
        </p:txBody>
      </p:sp>
    </p:spTree>
    <p:extLst>
      <p:ext uri="{BB962C8B-B14F-4D97-AF65-F5344CB8AC3E}">
        <p14:creationId xmlns:p14="http://schemas.microsoft.com/office/powerpoint/2010/main" val="12497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6AF8-3BDB-4CB0-B64A-CA45508E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(t1) = P(f(y), g(f(a)), f(x))                </a:t>
            </a:r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(t2) = P(f(y), z, 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0607-B257-4F16-91A6-F3F47201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2:</a:t>
            </a:r>
          </a:p>
          <a:p>
            <a:r>
              <a:rPr lang="el-GR" i="0" dirty="0">
                <a:effectLst/>
              </a:rPr>
              <a:t>Λ</a:t>
            </a:r>
            <a:r>
              <a:rPr lang="en-US" i="0" dirty="0">
                <a:effectLst/>
              </a:rPr>
              <a:t> = [z &lt;- g(f(a))]</a:t>
            </a:r>
          </a:p>
          <a:p>
            <a:r>
              <a:rPr lang="en-US" i="0" dirty="0">
                <a:effectLst/>
              </a:rPr>
              <a:t>⊖ = ⊖lambda = [x &lt;- </a:t>
            </a:r>
            <a:r>
              <a:rPr lang="en-US" i="0" dirty="0">
                <a:effectLst/>
                <a:sym typeface="Wingdings" panose="05000000000000000000" pitchFamily="2" charset="2"/>
              </a:rPr>
              <a:t>f(y)][z &lt;- g(f(a))] = </a:t>
            </a:r>
            <a:r>
              <a:rPr lang="en-US" i="0" dirty="0">
                <a:effectLst/>
              </a:rPr>
              <a:t>[x </a:t>
            </a:r>
            <a:r>
              <a:rPr lang="en-US" dirty="0">
                <a:sym typeface="Wingdings" panose="05000000000000000000" pitchFamily="2" charset="2"/>
              </a:rPr>
              <a:t>&lt;-</a:t>
            </a:r>
            <a:r>
              <a:rPr lang="en-US" i="0" dirty="0">
                <a:effectLst/>
                <a:sym typeface="Wingdings" panose="05000000000000000000" pitchFamily="2" charset="2"/>
              </a:rPr>
              <a:t> f(y), z &lt;- g(f(a))]</a:t>
            </a:r>
          </a:p>
          <a:p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(t1) = P(f(y), g(f(a)), f(f(y))</a:t>
            </a:r>
          </a:p>
          <a:p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(t2) = P(f(y), g(f(a)), 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D0B8-73D9-414B-9F7B-DAC7FF90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>
            <a:normAutofit/>
          </a:bodyPr>
          <a:lstStyle/>
          <a:p>
            <a:r>
              <a:rPr lang="en-US" sz="3200" i="0" dirty="0">
                <a:effectLst/>
              </a:rPr>
              <a:t>⊖</a:t>
            </a:r>
            <a:r>
              <a:rPr lang="en-US" sz="3200" dirty="0">
                <a:sym typeface="Wingdings" panose="05000000000000000000" pitchFamily="2" charset="2"/>
              </a:rPr>
              <a:t>(t1) = P(f(y), g(f(a)), f(f(y))                   </a:t>
            </a:r>
            <a:r>
              <a:rPr lang="en-US" sz="3200" i="0" dirty="0">
                <a:effectLst/>
              </a:rPr>
              <a:t>⊖</a:t>
            </a:r>
            <a:r>
              <a:rPr lang="en-US" sz="3200" dirty="0">
                <a:sym typeface="Wingdings" panose="05000000000000000000" pitchFamily="2" charset="2"/>
              </a:rPr>
              <a:t>(t2) = P(f(y), g(f(a)), y)  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A32C-DB14-4DB8-AA50-B475DC3F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3:</a:t>
            </a:r>
          </a:p>
          <a:p>
            <a:r>
              <a:rPr lang="en-US" i="0" dirty="0">
                <a:effectLst/>
              </a:rPr>
              <a:t>Not unifiable because y is a </a:t>
            </a:r>
            <a:r>
              <a:rPr lang="en-US" i="0" dirty="0" err="1">
                <a:effectLst/>
              </a:rPr>
              <a:t>subterm</a:t>
            </a:r>
            <a:r>
              <a:rPr lang="en-US" i="0" dirty="0">
                <a:effectLst/>
              </a:rPr>
              <a:t> of f(f(y)).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0F77-6176-4DAD-8280-1BBDA397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r>
              <a:rPr lang="en-US" dirty="0"/>
              <a:t>t1 = p(a, x, g(g(y)) 		                t2 = P(Z, h(z, u), g(u))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2FE2-EEEB-4BF9-AF16-B5575816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⊖ = </a:t>
            </a:r>
            <a:r>
              <a:rPr lang="el-GR" b="0" i="0" dirty="0">
                <a:effectLst/>
              </a:rPr>
              <a:t>ε</a:t>
            </a: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⊖</a:t>
            </a:r>
            <a:r>
              <a:rPr lang="en-US" dirty="0"/>
              <a:t>(t1) = P(a, x, g(g(y)) </a:t>
            </a:r>
          </a:p>
          <a:p>
            <a:r>
              <a:rPr lang="en-US" b="0" i="0" dirty="0">
                <a:effectLst/>
              </a:rPr>
              <a:t>⊖(t</a:t>
            </a:r>
            <a:r>
              <a:rPr lang="en-US" dirty="0"/>
              <a:t>2) = P(z, h(z, u), g(u))</a:t>
            </a:r>
          </a:p>
        </p:txBody>
      </p:sp>
    </p:spTree>
    <p:extLst>
      <p:ext uri="{BB962C8B-B14F-4D97-AF65-F5344CB8AC3E}">
        <p14:creationId xmlns:p14="http://schemas.microsoft.com/office/powerpoint/2010/main" val="123162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9F62-0C49-4BC4-B4F8-DF666E4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r>
              <a:rPr lang="en-US" i="0" dirty="0">
                <a:effectLst/>
              </a:rPr>
              <a:t>⊖(</a:t>
            </a:r>
            <a:r>
              <a:rPr lang="en-US" dirty="0"/>
              <a:t>t1) = p(a, x, g(g(y)) 	        </a:t>
            </a:r>
            <a:r>
              <a:rPr lang="en-US" i="0" dirty="0">
                <a:effectLst/>
              </a:rPr>
              <a:t>⊖(</a:t>
            </a:r>
            <a:r>
              <a:rPr lang="en-US" dirty="0"/>
              <a:t>t2) = P(Z, h(z, u), g(u))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DAF0-29B7-4835-B92B-A0618D05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1:</a:t>
            </a:r>
          </a:p>
          <a:p>
            <a:r>
              <a:rPr lang="el-GR" i="0" dirty="0">
                <a:effectLst/>
              </a:rPr>
              <a:t>Λ</a:t>
            </a:r>
            <a:r>
              <a:rPr lang="en-US" i="0" dirty="0">
                <a:effectLst/>
              </a:rPr>
              <a:t> = [a &lt;- z]</a:t>
            </a:r>
          </a:p>
          <a:p>
            <a:r>
              <a:rPr lang="en-US" i="0" dirty="0">
                <a:effectLst/>
              </a:rPr>
              <a:t>⊖ = ⊖lambda = [a </a:t>
            </a:r>
            <a:r>
              <a:rPr lang="en-US" i="0" dirty="0">
                <a:effectLst/>
                <a:sym typeface="Wingdings" panose="05000000000000000000" pitchFamily="2" charset="2"/>
              </a:rPr>
              <a:t> z]</a:t>
            </a:r>
          </a:p>
          <a:p>
            <a:r>
              <a:rPr lang="en-US" b="0" i="0" dirty="0">
                <a:effectLst/>
              </a:rPr>
              <a:t>⊖</a:t>
            </a:r>
            <a:r>
              <a:rPr lang="en-US" dirty="0"/>
              <a:t>(t1) = P(a, x, g(g(y)) </a:t>
            </a:r>
          </a:p>
          <a:p>
            <a:r>
              <a:rPr lang="en-US" b="0" i="0" dirty="0">
                <a:effectLst/>
              </a:rPr>
              <a:t>⊖(t</a:t>
            </a:r>
            <a:r>
              <a:rPr lang="en-US" dirty="0"/>
              <a:t>2) = P(a, h(a, u), g(u))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2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3CF7-08A8-41BE-B43C-4BC2D2FF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r>
              <a:rPr lang="en-US" i="0" dirty="0">
                <a:effectLst/>
              </a:rPr>
              <a:t>⊖(</a:t>
            </a:r>
            <a:r>
              <a:rPr lang="en-US" dirty="0"/>
              <a:t>t1) = p(a, x, g(g(y)) 	       </a:t>
            </a:r>
            <a:r>
              <a:rPr lang="en-US" i="0" dirty="0">
                <a:effectLst/>
              </a:rPr>
              <a:t>⊖(</a:t>
            </a:r>
            <a:r>
              <a:rPr lang="en-US" dirty="0"/>
              <a:t>t2) = P(a, h(a, u), g(u))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BB6E-DCAB-493E-8C6C-02D6899B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2:</a:t>
            </a:r>
          </a:p>
          <a:p>
            <a:r>
              <a:rPr lang="el-GR" i="0" dirty="0">
                <a:effectLst/>
              </a:rPr>
              <a:t>Λ</a:t>
            </a:r>
            <a:r>
              <a:rPr lang="en-US" i="0" dirty="0">
                <a:effectLst/>
              </a:rPr>
              <a:t> = [x &lt;- h(a, u)]</a:t>
            </a:r>
          </a:p>
          <a:p>
            <a:r>
              <a:rPr lang="en-US" i="0" dirty="0">
                <a:effectLst/>
              </a:rPr>
              <a:t>⊖ = ⊖lambda = [a </a:t>
            </a:r>
            <a:r>
              <a:rPr lang="en-US" i="0" dirty="0">
                <a:effectLst/>
                <a:sym typeface="Wingdings" panose="05000000000000000000" pitchFamily="2" charset="2"/>
              </a:rPr>
              <a:t> z]</a:t>
            </a:r>
            <a:r>
              <a:rPr lang="en-US" i="0" dirty="0">
                <a:effectLst/>
              </a:rPr>
              <a:t>[x &lt;- h(a, u)] = [a </a:t>
            </a:r>
            <a:r>
              <a:rPr lang="en-US" i="0" dirty="0">
                <a:effectLst/>
                <a:sym typeface="Wingdings" panose="05000000000000000000" pitchFamily="2" charset="2"/>
              </a:rPr>
              <a:t> z, </a:t>
            </a:r>
            <a:r>
              <a:rPr lang="en-US" i="0" dirty="0">
                <a:effectLst/>
              </a:rPr>
              <a:t>x &lt;- h(a, u)]</a:t>
            </a:r>
            <a:endParaRPr lang="en-US" i="0" dirty="0">
              <a:effectLst/>
              <a:sym typeface="Wingdings" panose="05000000000000000000" pitchFamily="2" charset="2"/>
            </a:endParaRPr>
          </a:p>
          <a:p>
            <a:r>
              <a:rPr lang="en-US" b="0" i="0" dirty="0">
                <a:effectLst/>
              </a:rPr>
              <a:t>⊖</a:t>
            </a:r>
            <a:r>
              <a:rPr lang="en-US" dirty="0"/>
              <a:t>(t1) = P(a, h(a, u), g(g(y)) </a:t>
            </a:r>
          </a:p>
          <a:p>
            <a:r>
              <a:rPr lang="en-US" b="0" i="0" dirty="0">
                <a:effectLst/>
              </a:rPr>
              <a:t>⊖(t</a:t>
            </a:r>
            <a:r>
              <a:rPr lang="en-US" dirty="0"/>
              <a:t>2) = P(a, h(a, u), g(u))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702C-CC44-4B6E-84D6-6B4EB12E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9BEA-ADC8-474B-99EE-51EB6D9A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literals P(a, x, g(g(y))) and P(y, f(z), f(z)) are not unifiable.</a:t>
            </a:r>
          </a:p>
          <a:p>
            <a:r>
              <a:rPr lang="en-US" dirty="0"/>
              <a:t>The literals P(x, g(f(a)), f(x)) and P(f(y), z, y) are not unifiable.</a:t>
            </a:r>
          </a:p>
          <a:p>
            <a:r>
              <a:rPr lang="en-US" dirty="0"/>
              <a:t>The literals P(a, x, g(g(y)) and P(z, h(z, u), g(u)) are unifiable with the most general unifier mgu = </a:t>
            </a:r>
            <a:r>
              <a:rPr lang="en-US" i="0" dirty="0">
                <a:effectLst/>
              </a:rPr>
              <a:t>[a </a:t>
            </a:r>
            <a:r>
              <a:rPr lang="en-US" i="0" dirty="0">
                <a:effectLst/>
                <a:sym typeface="Wingdings" panose="05000000000000000000" pitchFamily="2" charset="2"/>
              </a:rPr>
              <a:t> z, </a:t>
            </a:r>
            <a:r>
              <a:rPr lang="en-US" i="0" dirty="0">
                <a:effectLst/>
              </a:rPr>
              <a:t>x &lt;- h(a, u), u &lt;- g(y)]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8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C721-8AB6-48FD-8D25-3809F504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300" y="284176"/>
            <a:ext cx="12669714" cy="1508760"/>
          </a:xfrm>
        </p:spPr>
        <p:txBody>
          <a:bodyPr/>
          <a:lstStyle/>
          <a:p>
            <a:r>
              <a:rPr lang="en-US" i="0" dirty="0">
                <a:effectLst/>
              </a:rPr>
              <a:t>⊖(</a:t>
            </a:r>
            <a:r>
              <a:rPr lang="en-US" dirty="0"/>
              <a:t>t1) = p(a, h(a, u), g(g(y))    </a:t>
            </a:r>
            <a:r>
              <a:rPr lang="en-US" i="0" dirty="0">
                <a:effectLst/>
              </a:rPr>
              <a:t>⊖(</a:t>
            </a:r>
            <a:r>
              <a:rPr lang="en-US" dirty="0"/>
              <a:t>t2) = P(a, h(a, u), g(u))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282B-A510-4A47-B80D-DC554A88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3:</a:t>
            </a:r>
          </a:p>
          <a:p>
            <a:r>
              <a:rPr lang="el-GR" i="0" dirty="0">
                <a:effectLst/>
              </a:rPr>
              <a:t>Λ</a:t>
            </a:r>
            <a:r>
              <a:rPr lang="en-US" i="0" dirty="0">
                <a:effectLst/>
              </a:rPr>
              <a:t> = [u &lt;- g(y)]</a:t>
            </a:r>
          </a:p>
          <a:p>
            <a:r>
              <a:rPr lang="en-US" i="0" dirty="0">
                <a:effectLst/>
              </a:rPr>
              <a:t>⊖ = ⊖lambda = [a </a:t>
            </a:r>
            <a:r>
              <a:rPr lang="en-US" i="0" dirty="0">
                <a:effectLst/>
                <a:sym typeface="Wingdings" panose="05000000000000000000" pitchFamily="2" charset="2"/>
              </a:rPr>
              <a:t> z, </a:t>
            </a:r>
            <a:r>
              <a:rPr lang="en-US" i="0" dirty="0">
                <a:effectLst/>
              </a:rPr>
              <a:t>x &lt;- h(a, u)][u &lt;- g(y)] = [a </a:t>
            </a:r>
            <a:r>
              <a:rPr lang="en-US" i="0" dirty="0">
                <a:effectLst/>
                <a:sym typeface="Wingdings" panose="05000000000000000000" pitchFamily="2" charset="2"/>
              </a:rPr>
              <a:t> z, </a:t>
            </a:r>
            <a:r>
              <a:rPr lang="en-US" i="0" dirty="0">
                <a:effectLst/>
              </a:rPr>
              <a:t>x &lt;- h(a, u), u &lt;- g(y)] = mgu(t1, t2)</a:t>
            </a:r>
            <a:endParaRPr lang="en-US" i="0" dirty="0">
              <a:effectLst/>
              <a:sym typeface="Wingdings" panose="05000000000000000000" pitchFamily="2" charset="2"/>
            </a:endParaRPr>
          </a:p>
          <a:p>
            <a:r>
              <a:rPr lang="en-US" b="0" i="0" dirty="0">
                <a:effectLst/>
              </a:rPr>
              <a:t>⊖</a:t>
            </a:r>
            <a:r>
              <a:rPr lang="en-US" dirty="0"/>
              <a:t>(t1) = P(a, h(a, g(y)), g(g(y)) </a:t>
            </a:r>
          </a:p>
          <a:p>
            <a:r>
              <a:rPr lang="en-US" b="0" i="0" dirty="0">
                <a:effectLst/>
              </a:rPr>
              <a:t>⊖(t</a:t>
            </a:r>
            <a:r>
              <a:rPr lang="en-US" dirty="0"/>
              <a:t>2) = P(a, h(a, g(y)), g(g(y))</a:t>
            </a:r>
          </a:p>
          <a:p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(t1) = </a:t>
            </a:r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(t2) =&gt; </a:t>
            </a:r>
            <a:r>
              <a:rPr lang="en-US" dirty="0"/>
              <a:t>P(a, h(a, g(y)), g(g(y)) </a:t>
            </a:r>
            <a:r>
              <a:rPr lang="en-US" dirty="0">
                <a:sym typeface="Wingdings" panose="05000000000000000000" pitchFamily="2" charset="2"/>
              </a:rPr>
              <a:t>is the common instance of t1 and t2 =&gt; they are unifiable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1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085E-F8AE-4090-B546-D5393D21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D676-709B-4439-8EB1-08DF4135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0" i="0" dirty="0">
                <a:effectLst/>
              </a:rPr>
              <a:t>Are the literals from the following pairs unifiable? If yes, find their most general unifier.</a:t>
            </a:r>
          </a:p>
          <a:p>
            <a:r>
              <a:rPr lang="en-US" dirty="0"/>
              <a:t> x, y, z </a:t>
            </a:r>
            <a:r>
              <a:rPr lang="en-US" b="0" i="0" dirty="0">
                <a:effectLst/>
              </a:rPr>
              <a:t>∈ Var</a:t>
            </a:r>
          </a:p>
          <a:p>
            <a:r>
              <a:rPr lang="en-US" dirty="0"/>
              <a:t> a, b </a:t>
            </a:r>
            <a:r>
              <a:rPr lang="en-US" b="0" i="0" dirty="0">
                <a:effectLst/>
              </a:rPr>
              <a:t>∈ Const</a:t>
            </a:r>
          </a:p>
          <a:p>
            <a:r>
              <a:rPr lang="en-US" dirty="0"/>
              <a:t> f, g </a:t>
            </a:r>
            <a:r>
              <a:rPr lang="en-US" b="0" i="0" dirty="0">
                <a:effectLst/>
              </a:rPr>
              <a:t>∈ F1</a:t>
            </a:r>
          </a:p>
          <a:p>
            <a:r>
              <a:rPr lang="en-US" dirty="0"/>
              <a:t> h </a:t>
            </a:r>
            <a:r>
              <a:rPr lang="en-US" b="0" i="0" dirty="0">
                <a:effectLst/>
              </a:rPr>
              <a:t>∈</a:t>
            </a:r>
            <a:r>
              <a:rPr lang="en-US" dirty="0"/>
              <a:t> F2</a:t>
            </a:r>
          </a:p>
          <a:p>
            <a:r>
              <a:rPr lang="en-US" dirty="0"/>
              <a:t>P </a:t>
            </a:r>
            <a:r>
              <a:rPr lang="en-US" b="0" i="0" dirty="0">
                <a:effectLst/>
              </a:rPr>
              <a:t>∈ 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046A-1378-44DE-8C87-04A323DD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1F36F-4842-401D-852E-FE5C5D3EE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4182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193C-DC93-4149-9E49-AEC11772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r>
              <a:rPr lang="en-US" dirty="0"/>
              <a:t>t1 = p(a, x, g(g(y))) 		                          t2 = P(Y,F(Z),F(Z))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F2D9-6554-4279-B6C5-3CF81202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⊖ = </a:t>
            </a:r>
            <a:r>
              <a:rPr lang="el-GR" b="0" i="0" dirty="0">
                <a:effectLst/>
              </a:rPr>
              <a:t>ε</a:t>
            </a: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⊖</a:t>
            </a:r>
            <a:r>
              <a:rPr lang="en-US" dirty="0"/>
              <a:t>(t1) = P(a, x, g(g(y)))</a:t>
            </a:r>
          </a:p>
          <a:p>
            <a:r>
              <a:rPr lang="en-US" b="0" i="0" dirty="0">
                <a:effectLst/>
              </a:rPr>
              <a:t>⊖(t</a:t>
            </a:r>
            <a:r>
              <a:rPr lang="en-US" dirty="0"/>
              <a:t>2) = P(y, f(z), f(z))</a:t>
            </a:r>
          </a:p>
        </p:txBody>
      </p:sp>
    </p:spTree>
    <p:extLst>
      <p:ext uri="{BB962C8B-B14F-4D97-AF65-F5344CB8AC3E}">
        <p14:creationId xmlns:p14="http://schemas.microsoft.com/office/powerpoint/2010/main" val="282639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1709-5C2A-4449-998B-1B45831B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r>
              <a:rPr lang="en-US" sz="4000" b="0" i="0" dirty="0">
                <a:effectLst/>
                <a:latin typeface="Nimbus Roman No9 L"/>
              </a:rPr>
              <a:t>⊖</a:t>
            </a:r>
            <a:r>
              <a:rPr lang="en-US" sz="4000" dirty="0">
                <a:latin typeface="Nimbus Roman No9 L"/>
              </a:rPr>
              <a:t>(t1) = P(a, x, g(g(y)))</a:t>
            </a:r>
            <a:r>
              <a:rPr lang="en-US" dirty="0">
                <a:latin typeface="Nimbus Roman No9 L"/>
              </a:rPr>
              <a:t>                     </a:t>
            </a:r>
            <a:r>
              <a:rPr lang="en-US" sz="4000" b="0" i="0" dirty="0">
                <a:effectLst/>
                <a:latin typeface="Nimbus Roman No9 L"/>
              </a:rPr>
              <a:t>⊖(t</a:t>
            </a:r>
            <a:r>
              <a:rPr lang="en-US" sz="4000" dirty="0">
                <a:latin typeface="Nimbus Roman No9 L"/>
              </a:rPr>
              <a:t>2) = P(y, f(z), f(z))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0D9B-4A65-470D-900B-72C89D8E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1:</a:t>
            </a:r>
          </a:p>
          <a:p>
            <a:r>
              <a:rPr lang="el-GR" i="0" dirty="0">
                <a:effectLst/>
              </a:rPr>
              <a:t>Λ</a:t>
            </a:r>
            <a:r>
              <a:rPr lang="en-US" i="0" dirty="0">
                <a:effectLst/>
              </a:rPr>
              <a:t> = [y &lt;- a]</a:t>
            </a:r>
          </a:p>
          <a:p>
            <a:r>
              <a:rPr lang="en-US" i="0" dirty="0">
                <a:effectLst/>
              </a:rPr>
              <a:t>⊖ = ⊖lambda = [y </a:t>
            </a:r>
            <a:r>
              <a:rPr lang="en-US" i="0" dirty="0">
                <a:effectLst/>
                <a:sym typeface="Wingdings" panose="05000000000000000000" pitchFamily="2" charset="2"/>
              </a:rPr>
              <a:t> a]</a:t>
            </a:r>
          </a:p>
          <a:p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(t1) = P(a, x, g(g(a)))</a:t>
            </a:r>
          </a:p>
          <a:p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(t2) = P(a, f(z), f(z))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5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EA02-2D8A-44A1-A128-9C36CBDB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r>
              <a:rPr lang="en-US" sz="4000" b="0" i="0" dirty="0">
                <a:effectLst/>
                <a:latin typeface="Nimbus Roman No9 L"/>
              </a:rPr>
              <a:t>⊖</a:t>
            </a:r>
            <a:r>
              <a:rPr lang="en-US" sz="4000" dirty="0">
                <a:latin typeface="Nimbus Roman No9 L"/>
              </a:rPr>
              <a:t>(t1) = P(a, x, g(g(a)))</a:t>
            </a:r>
            <a:r>
              <a:rPr lang="en-US" dirty="0">
                <a:latin typeface="Nimbus Roman No9 L"/>
              </a:rPr>
              <a:t>                    </a:t>
            </a:r>
            <a:r>
              <a:rPr lang="en-US" sz="4000" b="0" i="0" dirty="0">
                <a:effectLst/>
                <a:latin typeface="Nimbus Roman No9 L"/>
              </a:rPr>
              <a:t>⊖(t</a:t>
            </a:r>
            <a:r>
              <a:rPr lang="en-US" sz="4000" dirty="0">
                <a:latin typeface="Nimbus Roman No9 L"/>
              </a:rPr>
              <a:t>2) = P(a, f(z), f(z))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AB9D-24F3-469B-BBFD-F80EF4E5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2:</a:t>
            </a:r>
          </a:p>
          <a:p>
            <a:r>
              <a:rPr lang="el-GR" i="0" dirty="0">
                <a:effectLst/>
              </a:rPr>
              <a:t>Λ</a:t>
            </a:r>
            <a:r>
              <a:rPr lang="en-US" i="0" dirty="0">
                <a:effectLst/>
              </a:rPr>
              <a:t> = [x &lt;- f(z)]</a:t>
            </a:r>
          </a:p>
          <a:p>
            <a:r>
              <a:rPr lang="en-US" i="0" dirty="0">
                <a:effectLst/>
              </a:rPr>
              <a:t>⊖ = ⊖lambda = [y &lt;- a][x </a:t>
            </a:r>
            <a:r>
              <a:rPr lang="en-US" i="0" dirty="0">
                <a:effectLst/>
                <a:sym typeface="Wingdings" panose="05000000000000000000" pitchFamily="2" charset="2"/>
              </a:rPr>
              <a:t> f(z)] = [y &lt;- a, x &lt;- f(z)]</a:t>
            </a:r>
          </a:p>
          <a:p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(t1) = P(a, f(z), g(g(a)))</a:t>
            </a:r>
          </a:p>
          <a:p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(t2) = P(a, f(z), f(z))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DE59-7ADA-4A02-B7F6-07A1CB22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3:</a:t>
            </a:r>
          </a:p>
          <a:p>
            <a:r>
              <a:rPr lang="en-US" dirty="0"/>
              <a:t>The terms g(g(y)) and f(z) are not unifiable since none of them is a variable, therefore we can conclude that the literals t1 and t2 are not unifiable!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C77265-55F8-4D31-B0FD-432F5F23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4163"/>
            <a:ext cx="12191999" cy="1508125"/>
          </a:xfrm>
        </p:spPr>
        <p:txBody>
          <a:bodyPr/>
          <a:lstStyle/>
          <a:p>
            <a:r>
              <a:rPr lang="en-US" sz="4000" b="0" i="0" dirty="0">
                <a:effectLst/>
                <a:latin typeface="Nimbus Roman No9 L"/>
              </a:rPr>
              <a:t>⊖</a:t>
            </a:r>
            <a:r>
              <a:rPr lang="en-US" sz="4000" dirty="0">
                <a:latin typeface="Nimbus Roman No9 L"/>
              </a:rPr>
              <a:t>(t1) = P(a, f(z), g(g(a)))</a:t>
            </a:r>
            <a:r>
              <a:rPr lang="en-US" dirty="0">
                <a:latin typeface="Nimbus Roman No9 L"/>
              </a:rPr>
              <a:t>                </a:t>
            </a:r>
            <a:r>
              <a:rPr lang="en-US" sz="4000" b="0" i="0" dirty="0">
                <a:effectLst/>
                <a:latin typeface="Nimbus Roman No9 L"/>
              </a:rPr>
              <a:t>⊖(t</a:t>
            </a:r>
            <a:r>
              <a:rPr lang="en-US" sz="4000" dirty="0">
                <a:latin typeface="Nimbus Roman No9 L"/>
              </a:rPr>
              <a:t>2) = P(y, f(z), f(z))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7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F385-FF95-4B31-A53A-215C2529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r>
              <a:rPr lang="en-US" dirty="0"/>
              <a:t>t1 = p(x, g(f(a)), f(x)) 		                    t2 = P(f(Y), Z,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C3DC-55B2-4999-BD27-14E42A90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⊖ = </a:t>
            </a:r>
            <a:r>
              <a:rPr lang="el-GR" b="0" i="0" dirty="0">
                <a:effectLst/>
              </a:rPr>
              <a:t>ε</a:t>
            </a: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⊖</a:t>
            </a:r>
            <a:r>
              <a:rPr lang="en-US" dirty="0"/>
              <a:t>(t1) = P(x, g(f(a)), f(x))</a:t>
            </a:r>
          </a:p>
          <a:p>
            <a:r>
              <a:rPr lang="en-US" b="0" i="0" dirty="0">
                <a:effectLst/>
              </a:rPr>
              <a:t>⊖(t</a:t>
            </a:r>
            <a:r>
              <a:rPr lang="en-US" dirty="0"/>
              <a:t>2) = P(f(y), z, y)</a:t>
            </a:r>
          </a:p>
        </p:txBody>
      </p:sp>
    </p:spTree>
    <p:extLst>
      <p:ext uri="{BB962C8B-B14F-4D97-AF65-F5344CB8AC3E}">
        <p14:creationId xmlns:p14="http://schemas.microsoft.com/office/powerpoint/2010/main" val="80290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F401-0980-462A-9735-82157935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1508760"/>
          </a:xfrm>
        </p:spPr>
        <p:txBody>
          <a:bodyPr/>
          <a:lstStyle/>
          <a:p>
            <a:r>
              <a:rPr lang="en-US" sz="4000" b="0" i="0" dirty="0">
                <a:effectLst/>
                <a:latin typeface="Nimbus Roman No9 L"/>
              </a:rPr>
              <a:t>⊖</a:t>
            </a:r>
            <a:r>
              <a:rPr lang="en-US" sz="4000" dirty="0">
                <a:latin typeface="Nimbus Roman No9 L"/>
              </a:rPr>
              <a:t>(t1) = P(x, g(f(a)), f(x))                     </a:t>
            </a:r>
            <a:r>
              <a:rPr lang="en-US" sz="4000" b="0" i="0" dirty="0">
                <a:effectLst/>
                <a:latin typeface="Nimbus Roman No9 L"/>
              </a:rPr>
              <a:t>⊖(t</a:t>
            </a:r>
            <a:r>
              <a:rPr lang="en-US" sz="4000" dirty="0">
                <a:latin typeface="Nimbus Roman No9 L"/>
              </a:rPr>
              <a:t>2) = P(f(y), z, 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BC69-B56E-4132-A337-AEECD6FE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1:</a:t>
            </a:r>
          </a:p>
          <a:p>
            <a:r>
              <a:rPr lang="el-GR" i="0" dirty="0">
                <a:effectLst/>
              </a:rPr>
              <a:t>Λ</a:t>
            </a:r>
            <a:r>
              <a:rPr lang="en-US" i="0" dirty="0">
                <a:effectLst/>
              </a:rPr>
              <a:t> = [x &lt;- f(y)]</a:t>
            </a:r>
          </a:p>
          <a:p>
            <a:r>
              <a:rPr lang="en-US" i="0" dirty="0">
                <a:effectLst/>
              </a:rPr>
              <a:t>⊖ = ⊖lambda = [x </a:t>
            </a:r>
            <a:r>
              <a:rPr lang="en-US" i="0" dirty="0">
                <a:effectLst/>
                <a:sym typeface="Wingdings" panose="05000000000000000000" pitchFamily="2" charset="2"/>
              </a:rPr>
              <a:t> f(y)]</a:t>
            </a:r>
          </a:p>
          <a:p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(t1) = P(f(y), g(f(a)), f(x))</a:t>
            </a:r>
          </a:p>
          <a:p>
            <a:r>
              <a:rPr lang="en-US" i="0" dirty="0">
                <a:effectLst/>
              </a:rPr>
              <a:t>⊖</a:t>
            </a:r>
            <a:r>
              <a:rPr lang="en-US" dirty="0">
                <a:sym typeface="Wingdings" panose="05000000000000000000" pitchFamily="2" charset="2"/>
              </a:rPr>
              <a:t>(t2) = P(f(y), z, 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65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78C82E-852C-47FC-BBB0-0A0E0DD6A7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46BF53-D586-4569-828A-7295AAEF59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1BF648-B292-4CCA-AFC4-EA0A8FDB1E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196</TotalTime>
  <Words>1343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Banded</vt:lpstr>
      <vt:lpstr>Resolution predicate</vt:lpstr>
      <vt:lpstr>Exercise 2.1</vt:lpstr>
      <vt:lpstr>PowerPoint Presentation</vt:lpstr>
      <vt:lpstr>t1 = p(a, x, g(g(y)))                             t2 = P(Y,F(Z),F(Z))</vt:lpstr>
      <vt:lpstr>⊖(t1) = P(a, x, g(g(y)))                     ⊖(t2) = P(y, f(z), f(z))</vt:lpstr>
      <vt:lpstr>⊖(t1) = P(a, x, g(g(a)))                    ⊖(t2) = P(a, f(z), f(z))</vt:lpstr>
      <vt:lpstr>⊖(t1) = P(a, f(z), g(g(a)))                ⊖(t2) = P(y, f(z), f(z))</vt:lpstr>
      <vt:lpstr>t1 = p(x, g(f(a)), f(x))                       t2 = P(f(Y), Z, y)</vt:lpstr>
      <vt:lpstr>⊖(t1) = P(x, g(f(a)), f(x))                     ⊖(t2) = P(f(y), z, y)</vt:lpstr>
      <vt:lpstr>⊖(t1) = P(f(y), g(f(a)), f(x))                ⊖(t2) = P(f(y), z, y)</vt:lpstr>
      <vt:lpstr>⊖(t1) = P(f(y), g(f(a)), f(f(y))                   ⊖(t2) = P(f(y), g(f(a)), y)   </vt:lpstr>
      <vt:lpstr>t1 = p(a, x, g(g(y))                   t2 = P(Z, h(z, u), g(u))</vt:lpstr>
      <vt:lpstr>⊖(t1) = p(a, x, g(g(y))          ⊖(t2) = P(Z, h(z, u), g(u))</vt:lpstr>
      <vt:lpstr>⊖(t1) = p(a, x, g(g(y))         ⊖(t2) = P(a, h(a, u), g(u))</vt:lpstr>
      <vt:lpstr>Conclusion</vt:lpstr>
      <vt:lpstr>⊖(t1) = p(a, h(a, u), g(g(y))    ⊖(t2) = P(a, h(a, u), g(u))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predicate</dc:title>
  <dc:creator>Green</dc:creator>
  <cp:lastModifiedBy>Green</cp:lastModifiedBy>
  <cp:revision>2</cp:revision>
  <dcterms:created xsi:type="dcterms:W3CDTF">2021-11-23T12:22:00Z</dcterms:created>
  <dcterms:modified xsi:type="dcterms:W3CDTF">2022-01-23T23:35:58Z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