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2739D-7F71-4BA7-8A4F-788108926109}" v="19" dt="2022-01-23T11:45:38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BEJAN" userId="S::andrei.bejan1@stud.ubbcluj.ro::8bb58bb5-4a39-4a5f-9496-6d3dc371791d" providerId="AD" clId="Web-{C622739D-7F71-4BA7-8A4F-788108926109}"/>
    <pc:docChg chg="modSld">
      <pc:chgData name="ANDREI BEJAN" userId="S::andrei.bejan1@stud.ubbcluj.ro::8bb58bb5-4a39-4a5f-9496-6d3dc371791d" providerId="AD" clId="Web-{C622739D-7F71-4BA7-8A4F-788108926109}" dt="2022-01-23T11:45:38.979" v="17" actId="20577"/>
      <pc:docMkLst>
        <pc:docMk/>
      </pc:docMkLst>
      <pc:sldChg chg="modSp">
        <pc:chgData name="ANDREI BEJAN" userId="S::andrei.bejan1@stud.ubbcluj.ro::8bb58bb5-4a39-4a5f-9496-6d3dc371791d" providerId="AD" clId="Web-{C622739D-7F71-4BA7-8A4F-788108926109}" dt="2022-01-23T11:44:41.603" v="13"/>
        <pc:sldMkLst>
          <pc:docMk/>
          <pc:sldMk cId="1426353334" sldId="257"/>
        </pc:sldMkLst>
        <pc:graphicFrameChg chg="modGraphic">
          <ac:chgData name="ANDREI BEJAN" userId="S::andrei.bejan1@stud.ubbcluj.ro::8bb58bb5-4a39-4a5f-9496-6d3dc371791d" providerId="AD" clId="Web-{C622739D-7F71-4BA7-8A4F-788108926109}" dt="2022-01-23T11:43:26.961" v="1"/>
          <ac:graphicFrameMkLst>
            <pc:docMk/>
            <pc:sldMk cId="1426353334" sldId="257"/>
            <ac:graphicFrameMk id="4" creationId="{8FCB8C10-FFA6-45D7-BB44-C84CAE48AF35}"/>
          </ac:graphicFrameMkLst>
        </pc:graphicFrameChg>
        <pc:graphicFrameChg chg="modGraphic">
          <ac:chgData name="ANDREI BEJAN" userId="S::andrei.bejan1@stud.ubbcluj.ro::8bb58bb5-4a39-4a5f-9496-6d3dc371791d" providerId="AD" clId="Web-{C622739D-7F71-4BA7-8A4F-788108926109}" dt="2022-01-23T11:44:41.603" v="13"/>
          <ac:graphicFrameMkLst>
            <pc:docMk/>
            <pc:sldMk cId="1426353334" sldId="257"/>
            <ac:graphicFrameMk id="7" creationId="{3A8F4D2B-AFAC-4EE6-8A1D-07780D74064F}"/>
          </ac:graphicFrameMkLst>
        </pc:graphicFrameChg>
      </pc:sldChg>
      <pc:sldChg chg="modSp">
        <pc:chgData name="ANDREI BEJAN" userId="S::andrei.bejan1@stud.ubbcluj.ro::8bb58bb5-4a39-4a5f-9496-6d3dc371791d" providerId="AD" clId="Web-{C622739D-7F71-4BA7-8A4F-788108926109}" dt="2022-01-23T11:45:38.979" v="17" actId="20577"/>
        <pc:sldMkLst>
          <pc:docMk/>
          <pc:sldMk cId="1956333407" sldId="260"/>
        </pc:sldMkLst>
        <pc:spChg chg="mod">
          <ac:chgData name="ANDREI BEJAN" userId="S::andrei.bejan1@stud.ubbcluj.ro::8bb58bb5-4a39-4a5f-9496-6d3dc371791d" providerId="AD" clId="Web-{C622739D-7F71-4BA7-8A4F-788108926109}" dt="2022-01-23T11:45:38.979" v="17" actId="20577"/>
          <ac:spMkLst>
            <pc:docMk/>
            <pc:sldMk cId="1956333407" sldId="260"/>
            <ac:spMk id="3" creationId="{FB46C499-7164-4ECC-8ACF-4DA2E54B9B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44D7-20E9-429B-8DFB-D7AD253EF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36668-A9CC-4CF2-828F-D0C0B8A9B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4CD1-7CD5-45AC-9F72-EC5D54BA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B63E-DC5A-4234-8DA1-15869E75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28E8-1891-4F60-B39D-57BC099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2F6-39B5-437B-A2CD-BBFFA1FF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A85C-4437-4817-9698-671F2D6A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7026-B9DC-4BDA-9C96-09917FD0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5232-EDFF-49D4-A3B6-01198DEE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7979-28EB-44A0-A7A6-5EE93423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9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DB12-86BD-44E5-ACDC-DE3F3617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CEDBD-CF58-408D-8956-FA3413574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63C6-70F8-4D78-8D27-DAE64D20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4847-2D37-4DBC-B533-32B12DC0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C563-B5FA-4063-95B5-356FA3F3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2D5-23B4-4925-8D6B-BB23445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9AD8-6128-49EC-9A2B-11F4040D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6BE4-7798-46DE-9DCF-F25B2759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A999-932B-4F86-B685-84AF161F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EF28-2929-4A82-B556-9EDD9292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8FA3-AAE0-487C-91BA-FBDA7D2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E475-4EFA-48B6-A614-4B79930D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CE8F-BDF3-4A32-B428-E02CC162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78A2-2AC6-472E-B309-46DE3C07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63AE-05B6-43B9-9CBE-589EA215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1D5-ADFD-455B-BAF0-BFADFDF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5615-1DF3-4AE9-9482-1C0BEA33F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78B52-5128-42C0-A293-BB46E750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0457-1A30-4C9C-B4B6-E43C55E0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F5F4-52DB-40D3-A96A-9F1DF6B7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39AB-7940-494A-AAFB-11B685EC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3705-6921-4B6C-AF25-FCFE7C52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4271-E16E-4CC5-8E3D-DF9B8365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6966D-65A8-4F2E-8B6E-0C3FC774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86E0-557C-4946-960B-95B48E8F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F03EF-89AB-43BB-836F-42D78D759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8D36F-8D26-451B-B3EB-68896FB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C191E-18AF-4120-8960-E176BF98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62B54-6099-4560-BAEE-EFE4CB0B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AE69-4A68-4A16-9D90-2168048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5EA67-3911-4D33-9EFF-7DDE4921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F6D72-5ADC-4D75-A98E-417FA011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6603-C15E-4F7E-87A0-D68DBB1D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A9753-F83E-419A-A520-3C1E31C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07A9A-06B8-4F66-9182-2F107F4D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966EC-076B-4CC0-AB72-D2C219DF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996E-65EC-4B2D-BCE6-BE4DB069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AAD0-96CF-49B9-BD2F-5DF58595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6D489-F5EC-41B6-9EED-6C1856B1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36CA-D4F3-46D0-8EA8-5CF59B0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DC3D-A5E3-41A9-B27F-4407AF10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B358-5978-4879-A0AA-D1F5E668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A70F-D80D-48A5-916D-C24686F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7CD4E-2C9E-416F-BC1A-F6D675920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420D-7B05-4799-8B58-51368AB1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10D1-065D-4A98-B0A1-E6F372BC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2842-723C-489E-A615-EEF25AF0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6090-9300-4409-A385-D302AC6D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8372F-D4F0-46D2-900A-4B61B2D6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CBF0-28FB-4763-A283-6627F2EB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559F-79C1-43E2-9DE8-8E967C15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0813-4449-42CE-A6DF-BB49746DB23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520E-955C-496C-BE3A-A1D082BD4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09FB-E222-4523-887A-0776DD391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E566-6081-4790-A0AF-C59B18FAC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0B48-35F7-4DC7-A3C6-FFCE4934F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B277-BD59-44BF-BD6B-07C3228C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Exercise 3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the truth table method, check whether the following logical consequences hold: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 p -&gt; q |= (p -&gt; r) -&gt; (p -&gt; q/\r)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615D-459E-4C6A-80A5-41B1906B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C32A-BCC3-4EE6-8EF4-8A1ED356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formula V is a logical consequence of the formula U, notation: U|=V, if either i:Fp -&gt; {T,F} such that </a:t>
            </a:r>
            <a:r>
              <a:rPr lang="en-US" dirty="0" err="1"/>
              <a:t>i</a:t>
            </a:r>
            <a:r>
              <a:rPr lang="en-US" dirty="0"/>
              <a:t>(U)=T, we have </a:t>
            </a:r>
            <a:r>
              <a:rPr lang="en-US" dirty="0" err="1"/>
              <a:t>i</a:t>
            </a:r>
            <a:r>
              <a:rPr lang="en-US" dirty="0"/>
              <a:t>(V)=T.</a:t>
            </a:r>
          </a:p>
          <a:p>
            <a:pPr lvl="1"/>
            <a:r>
              <a:rPr lang="en-US" dirty="0"/>
              <a:t>All models of U are also models of V.</a:t>
            </a:r>
          </a:p>
        </p:txBody>
      </p:sp>
    </p:spTree>
    <p:extLst>
      <p:ext uri="{BB962C8B-B14F-4D97-AF65-F5344CB8AC3E}">
        <p14:creationId xmlns:p14="http://schemas.microsoft.com/office/powerpoint/2010/main" val="243009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1366-0344-446E-9DCF-8AF14A6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3" y="1428994"/>
            <a:ext cx="10515600" cy="1325563"/>
          </a:xfrm>
        </p:spPr>
        <p:txBody>
          <a:bodyPr/>
          <a:lstStyle/>
          <a:p>
            <a:r>
              <a:rPr lang="en-US" dirty="0"/>
              <a:t>Left side				   Right side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CB8C10-FFA6-45D7-BB44-C84CAE48A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51608"/>
              </p:ext>
            </p:extLst>
          </p:nvPr>
        </p:nvGraphicFramePr>
        <p:xfrm>
          <a:off x="483577" y="2785771"/>
          <a:ext cx="308609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63">
                  <a:extLst>
                    <a:ext uri="{9D8B030D-6E8A-4147-A177-3AD203B41FA5}">
                      <a16:colId xmlns:a16="http://schemas.microsoft.com/office/drawing/2014/main" val="1250131275"/>
                    </a:ext>
                  </a:extLst>
                </a:gridCol>
                <a:gridCol w="790743">
                  <a:extLst>
                    <a:ext uri="{9D8B030D-6E8A-4147-A177-3AD203B41FA5}">
                      <a16:colId xmlns:a16="http://schemas.microsoft.com/office/drawing/2014/main" val="1271554312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1372938330"/>
                    </a:ext>
                  </a:extLst>
                </a:gridCol>
                <a:gridCol w="859594">
                  <a:extLst>
                    <a:ext uri="{9D8B030D-6E8A-4147-A177-3AD203B41FA5}">
                      <a16:colId xmlns:a16="http://schemas.microsoft.com/office/drawing/2014/main" val="2453112686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-&gt;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3323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66702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17856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49942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81213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57092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6625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04740"/>
                  </a:ext>
                </a:extLst>
              </a:tr>
              <a:tr h="39684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61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FFCB80-0171-4831-B142-02B501859D5C}"/>
              </a:ext>
            </a:extLst>
          </p:cNvPr>
          <p:cNvSpPr txBox="1"/>
          <p:nvPr/>
        </p:nvSpPr>
        <p:spPr>
          <a:xfrm>
            <a:off x="4732788" y="597997"/>
            <a:ext cx="2972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Truth Table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A8F4D2B-AFAC-4EE6-8A1D-07780D740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63128"/>
              </p:ext>
            </p:extLst>
          </p:nvPr>
        </p:nvGraphicFramePr>
        <p:xfrm>
          <a:off x="4149969" y="2785771"/>
          <a:ext cx="7558440" cy="363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04">
                  <a:extLst>
                    <a:ext uri="{9D8B030D-6E8A-4147-A177-3AD203B41FA5}">
                      <a16:colId xmlns:a16="http://schemas.microsoft.com/office/drawing/2014/main" val="226223326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330621389"/>
                    </a:ext>
                  </a:extLst>
                </a:gridCol>
                <a:gridCol w="749163">
                  <a:extLst>
                    <a:ext uri="{9D8B030D-6E8A-4147-A177-3AD203B41FA5}">
                      <a16:colId xmlns:a16="http://schemas.microsoft.com/office/drawing/2014/main" val="3630290674"/>
                    </a:ext>
                  </a:extLst>
                </a:gridCol>
                <a:gridCol w="882314">
                  <a:extLst>
                    <a:ext uri="{9D8B030D-6E8A-4147-A177-3AD203B41FA5}">
                      <a16:colId xmlns:a16="http://schemas.microsoft.com/office/drawing/2014/main" val="2799262957"/>
                    </a:ext>
                  </a:extLst>
                </a:gridCol>
                <a:gridCol w="802104">
                  <a:extLst>
                    <a:ext uri="{9D8B030D-6E8A-4147-A177-3AD203B41FA5}">
                      <a16:colId xmlns:a16="http://schemas.microsoft.com/office/drawing/2014/main" val="923169822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27286974"/>
                    </a:ext>
                  </a:extLst>
                </a:gridCol>
                <a:gridCol w="2348283">
                  <a:extLst>
                    <a:ext uri="{9D8B030D-6E8A-4147-A177-3AD203B41FA5}">
                      <a16:colId xmlns:a16="http://schemas.microsoft.com/office/drawing/2014/main" val="2204428125"/>
                    </a:ext>
                  </a:extLst>
                </a:gridCol>
              </a:tblGrid>
              <a:tr h="42110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-&gt;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Q/\R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-&gt; Q/\R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(P -&gt; R) -&gt; (P -&gt; Q /\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057982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32016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45404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66774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63756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0999"/>
                  </a:ext>
                </a:extLst>
              </a:tr>
              <a:tr h="46121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42553"/>
                  </a:ext>
                </a:extLst>
              </a:tr>
              <a:tr h="40105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64811"/>
                  </a:ext>
                </a:extLst>
              </a:tr>
              <a:tr h="52136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3F25-F56E-4124-A86C-053206C0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C499-7164-4ECC-8ACF-4DA2E54B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of U are also models of V =&gt; V is a logical consequence of U.</a:t>
            </a:r>
          </a:p>
        </p:txBody>
      </p:sp>
    </p:spTree>
    <p:extLst>
      <p:ext uri="{BB962C8B-B14F-4D97-AF65-F5344CB8AC3E}">
        <p14:creationId xmlns:p14="http://schemas.microsoft.com/office/powerpoint/2010/main" val="19563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F07C22-06FC-4A73-8030-9EED321081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21AA91-6DB4-417A-8EBE-331DC4538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50800F-83E6-4B5F-9E18-2CBE057A3F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245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Definitions</vt:lpstr>
      <vt:lpstr>Left side       Right side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Green</dc:creator>
  <cp:lastModifiedBy>Green</cp:lastModifiedBy>
  <cp:revision>11</cp:revision>
  <dcterms:created xsi:type="dcterms:W3CDTF">2021-10-19T14:22:32Z</dcterms:created>
  <dcterms:modified xsi:type="dcterms:W3CDTF">2022-01-23T11:45:39Z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