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0B8A6-20FF-41B6-B13B-F3F236F5D587}" v="34" dt="2021-10-20T11:47:4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IOAN TOMESCU" userId="S::vlad.tomescu@ubbcluj.ro::8c92c9b4-86ad-4b6c-aa98-1920e91de1da" providerId="AD" clId="Web-{FC00B8A6-20FF-41B6-B13B-F3F236F5D587}"/>
    <pc:docChg chg="modSld">
      <pc:chgData name="VLAD IOAN TOMESCU" userId="S::vlad.tomescu@ubbcluj.ro::8c92c9b4-86ad-4b6c-aa98-1920e91de1da" providerId="AD" clId="Web-{FC00B8A6-20FF-41B6-B13B-F3F236F5D587}" dt="2021-10-20T11:47:37.250" v="1"/>
      <pc:docMkLst>
        <pc:docMk/>
      </pc:docMkLst>
      <pc:sldChg chg="modSp">
        <pc:chgData name="VLAD IOAN TOMESCU" userId="S::vlad.tomescu@ubbcluj.ro::8c92c9b4-86ad-4b6c-aa98-1920e91de1da" providerId="AD" clId="Web-{FC00B8A6-20FF-41B6-B13B-F3F236F5D587}" dt="2021-10-20T11:47:37.250" v="1"/>
        <pc:sldMkLst>
          <pc:docMk/>
          <pc:sldMk cId="2616918953" sldId="258"/>
        </pc:sldMkLst>
        <pc:graphicFrameChg chg="mod modGraphic">
          <ac:chgData name="VLAD IOAN TOMESCU" userId="S::vlad.tomescu@ubbcluj.ro::8c92c9b4-86ad-4b6c-aa98-1920e91de1da" providerId="AD" clId="Web-{FC00B8A6-20FF-41B6-B13B-F3F236F5D587}" dt="2021-10-20T11:47:37.250" v="1"/>
          <ac:graphicFrameMkLst>
            <pc:docMk/>
            <pc:sldMk cId="2616918953" sldId="258"/>
            <ac:graphicFrameMk id="5" creationId="{356F0076-A771-4FDB-8D5A-D874FD77FA2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9034-3A3F-4579-802E-93D56D3F7613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C6E22-9322-40AC-9D61-E57289E3AD1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4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C859B3-E387-4F41-B3AA-58E95A29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82A7B75-5A37-42D3-A1F5-B6F0DF8C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EC2DF8C-1A40-4F08-981D-B1DD85E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78AA-86D0-490C-8D0C-D289B197D76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6CA208E-C711-4404-AA57-83DD9371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770C2F3-AB3F-444E-9A42-671FF67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86A8D-67BE-4C8A-97A2-DA693EF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6CD8575-135B-481B-AF62-0EAA137C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1FF9D5A-ED80-4B1F-99C2-302C1E41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B12-33BB-4E57-B62D-41407E677C3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D5C143B-B3F6-4EF4-825C-2032B2FE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0F1DE2D-003B-4867-8BA2-2E3520B1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51CFAB0-CF26-45DA-A8F2-AEDCFCA86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7861D92-063B-4002-A843-5A1857858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F08BC80-E60B-42CC-A6A9-4EDA8D8B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49B1-024D-4E53-BC4D-CE68FE8D5B9A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59F6B84-6699-4874-9A70-3A173E6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D04F18C-1CA8-4760-93EA-9CE65A2F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AD0842-2BB6-4DFF-B069-67E1B88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B4F5EE5-7906-4D64-B627-2A439BEF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43F53ED-AA7F-45B9-B043-47384854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4D98-1D52-4C45-938D-6A7C0B5FFCFA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2175588-1E2B-4600-AF4B-86C8CBD1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58CE850-C6F3-4661-8A47-F9B2159F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233A1C-E29D-49CA-B137-BD00A652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5D8F8CD-BA40-494A-A12C-53B5E3E4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A701FD-BD12-4473-805D-545FC586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29DE-2D8C-4C78-B622-4F6536D2406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8BEE35-DD05-4F73-9AB7-2BF5D357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2B92BB-C426-4F0F-BDE0-CEAD9149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30B697-A421-4745-BD57-D6F2A603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8D4490-C241-49A7-8B2D-CC1C7F11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6903FCC-5F76-4385-BA24-A8B1D1D45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48D5571-61FD-42D6-989C-5E8B116C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ED0F-C646-4454-B8AF-C9B601B79FE4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D538995-A2CC-4164-8C90-AADFD906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A5AF900-D5EE-44C1-8D6A-34A40B71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EB52E0-54B9-4829-9D7E-4F91C0E6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69F08E3-C9FB-4BB9-BC93-3E2C1AB6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A1D7BF5-8C11-46DB-83AC-3328D43D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F413B7B-D4F2-452C-AFB1-EE5CCE08D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85828C8-DA12-414F-9D74-A848812AF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BDDB75D-CAEE-401A-B4CF-5125952E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F0F7-3F47-469A-9B87-708FFC7CBFA5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39F085-229B-4745-A13E-CE4F4415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F1C1AB2-E443-4E8F-A59E-91267634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D80630-6368-4C0A-8D69-194BF291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04F5B32-3700-482D-9E41-CBAEE98E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7B4-D4B1-4FCE-8BCA-794D50E4C52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CC59130-1774-45E0-9033-C52FB083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8FE85BD-0485-4393-B631-5AFD4BB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63E0929-C6DD-4082-A96F-BDBFF21C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ADB-37CE-47B0-B126-FC3F9C0EDA8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90EF7C6-FFFA-44DF-8E27-0A8DA0C2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0B1BBDA-6E51-4D30-9A33-9018ADB3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389338-90AE-4E6D-8F35-2005B037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EDB28E-4A64-4D99-9B45-04496D8B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5CE8117-B94B-41D7-B91D-7047A732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5DD1A0F-FDB1-415D-A606-360FDD8E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35F-9EC0-41A3-A864-96FAF421DD90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978EEDF-ED4F-49D9-8CE7-0E3FEB77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378A246-9E5F-4A0A-840B-D49A9CB3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6C4429-62B1-435E-B78B-88E47315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73D07F0A-6B75-4729-9206-176F7E921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4658169-2CAA-491B-951E-F75BEC6B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8C8839E-0EBA-4175-BD04-B2EECAD4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A5B-555C-4EB0-9593-9F5604A38B9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45A223D-E32B-440A-9ACE-8D8A2C17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F9A6F02-FE9A-43A2-A570-0B13FED2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AB307B07-377A-4AE3-B958-53BE6D22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14CAA8F-4AA5-4C84-970E-9EB7A404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71EA499-0ED2-44D4-9CC1-4CFF22EAE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0D3-588E-4D83-881E-304111519DE7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5649B90-A728-4784-9DF4-EE29BC64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Arba Cătălina - group 911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3BA058A-E87C-42CC-9415-1EB3342D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C6919-DBBA-44F9-B4C6-723DF319D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5858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07304B90-C8F4-43BD-B4F0-EC62C838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66" y="1319891"/>
            <a:ext cx="10530318" cy="1461555"/>
          </a:xfrm>
        </p:spPr>
        <p:txBody>
          <a:bodyPr anchor="b">
            <a:normAutofit/>
          </a:bodyPr>
          <a:lstStyle/>
          <a:p>
            <a:pPr algn="l"/>
            <a:r>
              <a:rPr lang="ro-RO" sz="8000" dirty="0">
                <a:solidFill>
                  <a:schemeClr val="tx2"/>
                </a:solidFill>
              </a:rPr>
              <a:t>Problem </a:t>
            </a:r>
            <a:r>
              <a:rPr lang="ro-RO" sz="8000" dirty="0" err="1">
                <a:solidFill>
                  <a:schemeClr val="tx2"/>
                </a:solidFill>
              </a:rPr>
              <a:t>statement</a:t>
            </a:r>
            <a:endParaRPr lang="ro-RO" sz="8000" dirty="0">
              <a:solidFill>
                <a:schemeClr val="tx2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1526834-2BA0-48B5-9F61-618C847E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8" y="2661574"/>
            <a:ext cx="10530318" cy="2588559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u="sng" dirty="0">
                <a:solidFill>
                  <a:schemeClr val="tx2"/>
                </a:solidFill>
              </a:rPr>
              <a:t>Exercise 4. </a:t>
            </a:r>
            <a:endParaRPr lang="ro-RO" sz="3200" b="1" u="sng" dirty="0">
              <a:solidFill>
                <a:schemeClr val="tx2"/>
              </a:solidFill>
            </a:endParaRPr>
          </a:p>
          <a:p>
            <a:pPr algn="l"/>
            <a:endParaRPr lang="ro-RO" sz="2000" b="1" u="sng" dirty="0">
              <a:solidFill>
                <a:schemeClr val="tx2"/>
              </a:solidFill>
            </a:endParaRPr>
          </a:p>
          <a:p>
            <a:pPr algn="l"/>
            <a:r>
              <a:rPr lang="en-US" sz="2800" dirty="0">
                <a:solidFill>
                  <a:schemeClr val="tx2"/>
                </a:solidFill>
              </a:rPr>
              <a:t>Prove that the following formulas are tautologies using the truth table method.1. the left-distribution of ’→’ over ’ </a:t>
            </a:r>
            <a:r>
              <a:rPr lang="ro-RO" sz="2800" dirty="0">
                <a:solidFill>
                  <a:schemeClr val="tx2"/>
                </a:solidFill>
              </a:rPr>
              <a:t>^</a:t>
            </a:r>
            <a:r>
              <a:rPr lang="en-US" sz="2800" dirty="0">
                <a:solidFill>
                  <a:schemeClr val="tx2"/>
                </a:solidFill>
              </a:rPr>
              <a:t> ’: </a:t>
            </a:r>
            <a:endParaRPr lang="ro-RO" sz="2800" dirty="0">
              <a:solidFill>
                <a:schemeClr val="tx2"/>
              </a:solidFill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</a:rPr>
              <a:t>( p →(q </a:t>
            </a:r>
            <a:r>
              <a:rPr lang="ro-RO" sz="2800" b="1" dirty="0">
                <a:solidFill>
                  <a:schemeClr val="tx2"/>
                </a:solidFill>
              </a:rPr>
              <a:t>^</a:t>
            </a:r>
            <a:r>
              <a:rPr lang="en-US" sz="2800" b="1" dirty="0">
                <a:solidFill>
                  <a:schemeClr val="tx2"/>
                </a:solidFill>
              </a:rPr>
              <a:t>r)) →((p →q)</a:t>
            </a:r>
            <a:r>
              <a:rPr lang="ro-RO" sz="2800" b="1" dirty="0">
                <a:solidFill>
                  <a:schemeClr val="tx2"/>
                </a:solidFill>
              </a:rPr>
              <a:t>^</a:t>
            </a:r>
            <a:r>
              <a:rPr lang="en-US" sz="2800" b="1" dirty="0">
                <a:solidFill>
                  <a:schemeClr val="tx2"/>
                </a:solidFill>
              </a:rPr>
              <a:t>( p →r)) </a:t>
            </a:r>
            <a:endParaRPr lang="ro-RO" sz="2800" b="1" dirty="0">
              <a:solidFill>
                <a:schemeClr val="tx2"/>
              </a:solidFill>
            </a:endParaRP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B22A409-46A8-4DEB-B21C-C3192FD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5642"/>
            <a:ext cx="3474720" cy="2401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2"/>
                </a:solidFill>
              </a:rPr>
              <a:t>Arba Cătălina - group 911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4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E2B3EE1-3FE8-4A05-B22E-A8F5CC1B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/>
              </a:rPr>
              <a:t>Theoretical results</a:t>
            </a:r>
            <a:endParaRPr lang="ro-RO" sz="5400" dirty="0">
              <a:solidFill>
                <a:schemeClr val="tx2"/>
              </a:solidFill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A232F1D-585B-4DFB-9379-3DC9C0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8640"/>
            <a:ext cx="3474720" cy="23774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2"/>
                </a:solidFill>
              </a:rPr>
              <a:t>Arba Cătălina - group 911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E32A30-EAB2-4CF6-937E-3FCD19FE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pPr algn="just"/>
            <a:r>
              <a:rPr lang="ro-RO" sz="1800" dirty="0">
                <a:solidFill>
                  <a:schemeClr val="tx2"/>
                </a:solidFill>
              </a:rPr>
              <a:t>(‘^’) A </a:t>
            </a:r>
            <a:r>
              <a:rPr lang="ro-RO" sz="1800" dirty="0" err="1">
                <a:solidFill>
                  <a:schemeClr val="tx2"/>
                </a:solidFill>
              </a:rPr>
              <a:t>conjuction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exactly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when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both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its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operands</a:t>
            </a:r>
            <a:r>
              <a:rPr lang="ro-RO" sz="1800" dirty="0">
                <a:solidFill>
                  <a:schemeClr val="tx2"/>
                </a:solidFill>
              </a:rPr>
              <a:t> are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. As a </a:t>
            </a:r>
            <a:r>
              <a:rPr lang="ro-RO" sz="1800" dirty="0" err="1">
                <a:solidFill>
                  <a:schemeClr val="tx2"/>
                </a:solidFill>
              </a:rPr>
              <a:t>generalization</a:t>
            </a:r>
            <a:r>
              <a:rPr lang="ro-RO" sz="1800" dirty="0">
                <a:solidFill>
                  <a:schemeClr val="tx2"/>
                </a:solidFill>
              </a:rPr>
              <a:t>, </a:t>
            </a:r>
            <a:r>
              <a:rPr lang="ro-RO" sz="1800" dirty="0" err="1">
                <a:solidFill>
                  <a:schemeClr val="tx2"/>
                </a:solidFill>
              </a:rPr>
              <a:t>the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conjuction</a:t>
            </a:r>
            <a:r>
              <a:rPr lang="ro-RO" sz="1800" dirty="0">
                <a:solidFill>
                  <a:schemeClr val="tx2"/>
                </a:solidFill>
              </a:rPr>
              <a:t> p1^p2^p3^...^</a:t>
            </a:r>
            <a:r>
              <a:rPr lang="ro-RO" sz="1800" dirty="0" err="1">
                <a:solidFill>
                  <a:schemeClr val="tx2"/>
                </a:solidFill>
              </a:rPr>
              <a:t>pn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exactly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when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all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its</a:t>
            </a:r>
            <a:r>
              <a:rPr lang="ro-RO" sz="1800" dirty="0">
                <a:solidFill>
                  <a:schemeClr val="tx2"/>
                </a:solidFill>
              </a:rPr>
              <a:t> n </a:t>
            </a:r>
            <a:r>
              <a:rPr lang="ro-RO" sz="1800" dirty="0" err="1">
                <a:solidFill>
                  <a:schemeClr val="tx2"/>
                </a:solidFill>
              </a:rPr>
              <a:t>operands</a:t>
            </a:r>
            <a:r>
              <a:rPr lang="ro-RO" sz="1800" dirty="0">
                <a:solidFill>
                  <a:schemeClr val="tx2"/>
                </a:solidFill>
              </a:rPr>
              <a:t> are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ro-RO" sz="1800" dirty="0">
              <a:solidFill>
                <a:schemeClr val="tx2"/>
              </a:solidFill>
            </a:endParaRPr>
          </a:p>
          <a:p>
            <a:pPr algn="just"/>
            <a:r>
              <a:rPr lang="ro-RO" sz="1800" dirty="0">
                <a:solidFill>
                  <a:schemeClr val="tx2"/>
                </a:solidFill>
              </a:rPr>
              <a:t>(‘-&gt;’) The </a:t>
            </a:r>
            <a:r>
              <a:rPr lang="ro-RO" sz="1800" dirty="0" err="1">
                <a:solidFill>
                  <a:schemeClr val="tx2"/>
                </a:solidFill>
              </a:rPr>
              <a:t>implication</a:t>
            </a:r>
            <a:r>
              <a:rPr lang="ro-RO" sz="1800" dirty="0">
                <a:solidFill>
                  <a:schemeClr val="tx2"/>
                </a:solidFill>
              </a:rPr>
              <a:t> p-&gt;q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false </a:t>
            </a:r>
            <a:r>
              <a:rPr lang="ro-RO" sz="1800" dirty="0" err="1">
                <a:solidFill>
                  <a:schemeClr val="tx2"/>
                </a:solidFill>
              </a:rPr>
              <a:t>only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when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the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hypothesis</a:t>
            </a:r>
            <a:r>
              <a:rPr lang="ro-RO" sz="1800" dirty="0">
                <a:solidFill>
                  <a:schemeClr val="tx2"/>
                </a:solidFill>
              </a:rPr>
              <a:t> p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and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the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conclusion</a:t>
            </a:r>
            <a:r>
              <a:rPr lang="ro-RO" sz="1800" dirty="0">
                <a:solidFill>
                  <a:schemeClr val="tx2"/>
                </a:solidFill>
              </a:rPr>
              <a:t> q </a:t>
            </a:r>
            <a:r>
              <a:rPr lang="ro-RO" sz="1800" dirty="0" err="1">
                <a:solidFill>
                  <a:schemeClr val="tx2"/>
                </a:solidFill>
              </a:rPr>
              <a:t>is</a:t>
            </a:r>
            <a:r>
              <a:rPr lang="ro-RO" sz="1800" dirty="0">
                <a:solidFill>
                  <a:schemeClr val="tx2"/>
                </a:solidFill>
              </a:rPr>
              <a:t> false (</a:t>
            </a:r>
            <a:r>
              <a:rPr lang="ro-RO" sz="1800" dirty="0" err="1">
                <a:solidFill>
                  <a:schemeClr val="tx2"/>
                </a:solidFill>
              </a:rPr>
              <a:t>true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cannot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imply</a:t>
            </a:r>
            <a:r>
              <a:rPr lang="ro-RO" sz="1800" dirty="0">
                <a:solidFill>
                  <a:schemeClr val="tx2"/>
                </a:solidFill>
              </a:rPr>
              <a:t> false)</a:t>
            </a:r>
          </a:p>
          <a:p>
            <a:pPr algn="just"/>
            <a:endParaRPr lang="ro-RO" sz="1800" dirty="0">
              <a:solidFill>
                <a:schemeClr val="tx2"/>
              </a:solidFill>
            </a:endParaRP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A formula U is a tautology (valid) if all interpretations are models i.e. all interpretations evaluate the formula as true.</a:t>
            </a:r>
          </a:p>
          <a:p>
            <a:endParaRPr lang="ro-RO" sz="18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31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9424ED-D833-4DEE-A481-50A4C6A0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238032"/>
            <a:ext cx="12192000" cy="56199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2C5D55-BED0-4859-B0B5-5138A903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37" y="-152059"/>
            <a:ext cx="9264872" cy="1875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U=( p →(q ^r)) →((p →q)^( p →r)) </a:t>
            </a:r>
            <a:b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0CF31B1-83A3-4420-BC5B-DD9599D7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5642"/>
            <a:ext cx="3474720" cy="24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Arba Cătălina - group 911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7A2666-84FC-4B5F-A592-AE4B2EFB8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00DDA6-92CC-4100-813B-B79C7921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628072" y="1146591"/>
            <a:ext cx="338328" cy="182880"/>
            <a:chOff x="4089400" y="933450"/>
            <a:chExt cx="338328" cy="3419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459AC3-928E-4AB2-B756-5E68B3C16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88348E-E8F2-4A4E-BE19-FEE7D5BB8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ED202E-A0B6-476B-857B-BA1951664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D6395E-6491-40A3-B4A8-EA7B38F39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D565CF-9E95-4BDD-A041-4BDEFDF74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9FBA2A-6689-4ABE-8FC5-AD695064C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356F0076-A771-4FDB-8D5A-D874FD77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9712"/>
              </p:ext>
            </p:extLst>
          </p:nvPr>
        </p:nvGraphicFramePr>
        <p:xfrm>
          <a:off x="732568" y="1307660"/>
          <a:ext cx="10825060" cy="514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02">
                  <a:extLst>
                    <a:ext uri="{9D8B030D-6E8A-4147-A177-3AD203B41FA5}">
                      <a16:colId xmlns:a16="http://schemas.microsoft.com/office/drawing/2014/main" val="3478358596"/>
                    </a:ext>
                  </a:extLst>
                </a:gridCol>
                <a:gridCol w="673402">
                  <a:extLst>
                    <a:ext uri="{9D8B030D-6E8A-4147-A177-3AD203B41FA5}">
                      <a16:colId xmlns:a16="http://schemas.microsoft.com/office/drawing/2014/main" val="3292619559"/>
                    </a:ext>
                  </a:extLst>
                </a:gridCol>
                <a:gridCol w="673402">
                  <a:extLst>
                    <a:ext uri="{9D8B030D-6E8A-4147-A177-3AD203B41FA5}">
                      <a16:colId xmlns:a16="http://schemas.microsoft.com/office/drawing/2014/main" val="420291160"/>
                    </a:ext>
                  </a:extLst>
                </a:gridCol>
                <a:gridCol w="927992">
                  <a:extLst>
                    <a:ext uri="{9D8B030D-6E8A-4147-A177-3AD203B41FA5}">
                      <a16:colId xmlns:a16="http://schemas.microsoft.com/office/drawing/2014/main" val="3280845718"/>
                    </a:ext>
                  </a:extLst>
                </a:gridCol>
                <a:gridCol w="1280992">
                  <a:extLst>
                    <a:ext uri="{9D8B030D-6E8A-4147-A177-3AD203B41FA5}">
                      <a16:colId xmlns:a16="http://schemas.microsoft.com/office/drawing/2014/main" val="3498943008"/>
                    </a:ext>
                  </a:extLst>
                </a:gridCol>
                <a:gridCol w="1203973">
                  <a:extLst>
                    <a:ext uri="{9D8B030D-6E8A-4147-A177-3AD203B41FA5}">
                      <a16:colId xmlns:a16="http://schemas.microsoft.com/office/drawing/2014/main" val="73539972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105803222"/>
                    </a:ext>
                  </a:extLst>
                </a:gridCol>
                <a:gridCol w="1894998">
                  <a:extLst>
                    <a:ext uri="{9D8B030D-6E8A-4147-A177-3AD203B41FA5}">
                      <a16:colId xmlns:a16="http://schemas.microsoft.com/office/drawing/2014/main" val="3029413988"/>
                    </a:ext>
                  </a:extLst>
                </a:gridCol>
                <a:gridCol w="1894998">
                  <a:extLst>
                    <a:ext uri="{9D8B030D-6E8A-4147-A177-3AD203B41FA5}">
                      <a16:colId xmlns:a16="http://schemas.microsoft.com/office/drawing/2014/main" val="2193986853"/>
                    </a:ext>
                  </a:extLst>
                </a:gridCol>
              </a:tblGrid>
              <a:tr h="867303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p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q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r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 err="1"/>
                        <a:t>q^r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p →q</a:t>
                      </a:r>
                      <a:endParaRPr lang="ro-RO" sz="2600" dirty="0">
                        <a:solidFill>
                          <a:schemeClr val="bg1"/>
                        </a:solidFill>
                      </a:endParaRP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p →r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( p →(q ^r)) </a:t>
                      </a:r>
                      <a:endParaRPr lang="ro-RO" sz="2600"/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((p →q)^( p →r)) 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U 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3808057521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2703980006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3480065019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1417064663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3632106849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2585505792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4062471923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1650089547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F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/>
                        <a:t>T</a:t>
                      </a:r>
                    </a:p>
                  </a:txBody>
                  <a:tcPr marL="131453" marR="131453" marT="65726" marB="6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600" dirty="0"/>
                        <a:t>T</a:t>
                      </a:r>
                    </a:p>
                  </a:txBody>
                  <a:tcPr marL="131453" marR="131453" marT="65726" marB="65726"/>
                </a:tc>
                <a:extLst>
                  <a:ext uri="{0D108BD9-81ED-4DB2-BD59-A6C34878D82A}">
                    <a16:rowId xmlns:a16="http://schemas.microsoft.com/office/drawing/2014/main" val="143509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u 5">
            <a:extLst>
              <a:ext uri="{FF2B5EF4-FFF2-40B4-BE49-F238E27FC236}">
                <a16:creationId xmlns:a16="http://schemas.microsoft.com/office/drawing/2014/main" id="{FFE3D9A7-8BD8-4A71-80B6-1B3EFA57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pPr algn="ctr"/>
            <a:r>
              <a:rPr lang="ro-RO" sz="5400" dirty="0" err="1">
                <a:solidFill>
                  <a:schemeClr val="tx2"/>
                </a:solidFill>
              </a:rPr>
              <a:t>Conclusion</a:t>
            </a:r>
            <a:endParaRPr lang="ro-RO" sz="5400" dirty="0">
              <a:solidFill>
                <a:schemeClr val="tx2"/>
              </a:solidFill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C1BB1FE-62CF-4EED-AFFF-98344E30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48640"/>
            <a:ext cx="3474720" cy="237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Arba Cătălina - group 911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653964EB-B559-45B1-BAB7-1FFFA709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ro-RO" sz="3200" dirty="0">
                <a:solidFill>
                  <a:schemeClr val="tx2"/>
                </a:solidFill>
              </a:rPr>
              <a:t>For </a:t>
            </a:r>
            <a:r>
              <a:rPr lang="ro-RO" sz="3200" dirty="0" err="1">
                <a:solidFill>
                  <a:schemeClr val="tx2"/>
                </a:solidFill>
              </a:rPr>
              <a:t>every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variable</a:t>
            </a:r>
            <a:r>
              <a:rPr lang="ro-RO" sz="3200" dirty="0">
                <a:solidFill>
                  <a:schemeClr val="tx2"/>
                </a:solidFill>
              </a:rPr>
              <a:t> p, q, r </a:t>
            </a:r>
            <a:r>
              <a:rPr lang="ro-RO" sz="3200" dirty="0" err="1">
                <a:solidFill>
                  <a:schemeClr val="tx2"/>
                </a:solidFill>
              </a:rPr>
              <a:t>that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has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the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value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true</a:t>
            </a:r>
            <a:r>
              <a:rPr lang="ro-RO" sz="3200" dirty="0">
                <a:solidFill>
                  <a:schemeClr val="tx2"/>
                </a:solidFill>
              </a:rPr>
              <a:t> or false, </a:t>
            </a:r>
            <a:r>
              <a:rPr lang="ro-RO" sz="3200" dirty="0" err="1">
                <a:solidFill>
                  <a:schemeClr val="tx2"/>
                </a:solidFill>
              </a:rPr>
              <a:t>the</a:t>
            </a:r>
            <a:r>
              <a:rPr lang="ro-RO" sz="3200" dirty="0">
                <a:solidFill>
                  <a:schemeClr val="tx2"/>
                </a:solidFill>
              </a:rPr>
              <a:t> formula </a:t>
            </a:r>
            <a:r>
              <a:rPr lang="ro-RO" sz="3200" dirty="0" err="1">
                <a:solidFill>
                  <a:schemeClr val="tx2"/>
                </a:solidFill>
              </a:rPr>
              <a:t>will</a:t>
            </a:r>
            <a:r>
              <a:rPr lang="ro-RO" sz="3200" dirty="0">
                <a:solidFill>
                  <a:schemeClr val="tx2"/>
                </a:solidFill>
              </a:rPr>
              <a:t>  </a:t>
            </a:r>
            <a:r>
              <a:rPr lang="ro-RO" sz="3200" dirty="0" err="1">
                <a:solidFill>
                  <a:schemeClr val="tx2"/>
                </a:solidFill>
              </a:rPr>
              <a:t>be</a:t>
            </a:r>
            <a:r>
              <a:rPr lang="ro-RO" sz="3200" dirty="0">
                <a:solidFill>
                  <a:schemeClr val="tx2"/>
                </a:solidFill>
              </a:rPr>
              <a:t> </a:t>
            </a:r>
            <a:r>
              <a:rPr lang="ro-RO" sz="3200" dirty="0" err="1">
                <a:solidFill>
                  <a:schemeClr val="tx2"/>
                </a:solidFill>
              </a:rPr>
              <a:t>evaluated</a:t>
            </a:r>
            <a:r>
              <a:rPr lang="ro-RO" sz="3200" dirty="0">
                <a:solidFill>
                  <a:schemeClr val="tx2"/>
                </a:solidFill>
              </a:rPr>
              <a:t> as </a:t>
            </a:r>
            <a:r>
              <a:rPr lang="ro-RO" sz="3200" dirty="0" err="1">
                <a:solidFill>
                  <a:schemeClr val="tx2"/>
                </a:solidFill>
              </a:rPr>
              <a:t>true</a:t>
            </a:r>
            <a:r>
              <a:rPr lang="ro-RO" sz="3200" dirty="0">
                <a:solidFill>
                  <a:schemeClr val="tx2"/>
                </a:solidFill>
              </a:rPr>
              <a:t>.</a:t>
            </a:r>
          </a:p>
          <a:p>
            <a:r>
              <a:rPr lang="ro-RO" sz="3200" dirty="0">
                <a:solidFill>
                  <a:schemeClr val="tx2"/>
                </a:solidFill>
              </a:rPr>
              <a:t>As a </a:t>
            </a:r>
            <a:r>
              <a:rPr lang="ro-RO" sz="3200" dirty="0" err="1">
                <a:solidFill>
                  <a:schemeClr val="tx2"/>
                </a:solidFill>
              </a:rPr>
              <a:t>consequence</a:t>
            </a:r>
            <a:r>
              <a:rPr lang="ro-RO" sz="3200" dirty="0">
                <a:solidFill>
                  <a:schemeClr val="tx2"/>
                </a:solidFill>
              </a:rPr>
              <a:t>, </a:t>
            </a:r>
            <a:r>
              <a:rPr lang="ro-RO" sz="3200" dirty="0" err="1">
                <a:solidFill>
                  <a:schemeClr val="tx2"/>
                </a:solidFill>
              </a:rPr>
              <a:t>the</a:t>
            </a:r>
            <a:r>
              <a:rPr lang="ro-RO" sz="3200" dirty="0">
                <a:solidFill>
                  <a:schemeClr val="tx2"/>
                </a:solidFill>
              </a:rPr>
              <a:t> formula </a:t>
            </a:r>
            <a:r>
              <a:rPr lang="ro-RO" sz="3200" dirty="0" err="1">
                <a:solidFill>
                  <a:schemeClr val="tx2"/>
                </a:solidFill>
              </a:rPr>
              <a:t>is</a:t>
            </a:r>
            <a:r>
              <a:rPr lang="ro-RO" sz="3200" dirty="0">
                <a:solidFill>
                  <a:schemeClr val="tx2"/>
                </a:solidFill>
              </a:rPr>
              <a:t> a </a:t>
            </a:r>
            <a:r>
              <a:rPr lang="ro-RO" sz="3200" dirty="0" err="1">
                <a:solidFill>
                  <a:schemeClr val="tx2"/>
                </a:solidFill>
              </a:rPr>
              <a:t>tautology</a:t>
            </a:r>
            <a:endParaRPr lang="ro-RO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8316D-F18D-4659-859E-C50CA88DEE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1C7954-6BA4-40DD-A3A6-8712F396A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EF37E9-81C8-4E92-A314-0E94FC7CC2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326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Temă Office</vt:lpstr>
      <vt:lpstr>Problem statement</vt:lpstr>
      <vt:lpstr>Theoretical results</vt:lpstr>
      <vt:lpstr>U=( p →(q ^r)) →((p →q)^( p →r))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CĂTĂLINA ARBA</dc:creator>
  <cp:lastModifiedBy>CĂTĂLINA ARBA</cp:lastModifiedBy>
  <cp:revision>5</cp:revision>
  <dcterms:created xsi:type="dcterms:W3CDTF">2021-10-17T15:27:03Z</dcterms:created>
  <dcterms:modified xsi:type="dcterms:W3CDTF">2021-10-20T11:47:47Z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