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FB784A-BA0E-45AE-BE09-FF36FF026370}" v="1" dt="2021-11-14T13:34:52.1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A CIBU" userId="S::clara.cibu@stud.ubbcluj.ro::8d231cf6-e408-41f3-8053-40cd777775c3" providerId="AD" clId="Web-{99FB784A-BA0E-45AE-BE09-FF36FF026370}"/>
    <pc:docChg chg="modSld">
      <pc:chgData name="CLARA CIBU" userId="S::clara.cibu@stud.ubbcluj.ro::8d231cf6-e408-41f3-8053-40cd777775c3" providerId="AD" clId="Web-{99FB784A-BA0E-45AE-BE09-FF36FF026370}" dt="2021-11-14T13:34:52.110" v="0" actId="1076"/>
      <pc:docMkLst>
        <pc:docMk/>
      </pc:docMkLst>
      <pc:sldChg chg="modSp">
        <pc:chgData name="CLARA CIBU" userId="S::clara.cibu@stud.ubbcluj.ro::8d231cf6-e408-41f3-8053-40cd777775c3" providerId="AD" clId="Web-{99FB784A-BA0E-45AE-BE09-FF36FF026370}" dt="2021-11-14T13:34:52.110" v="0" actId="1076"/>
        <pc:sldMkLst>
          <pc:docMk/>
          <pc:sldMk cId="3807418227" sldId="261"/>
        </pc:sldMkLst>
        <pc:spChg chg="mod">
          <ac:chgData name="CLARA CIBU" userId="S::clara.cibu@stud.ubbcluj.ro::8d231cf6-e408-41f3-8053-40cd777775c3" providerId="AD" clId="Web-{99FB784A-BA0E-45AE-BE09-FF36FF026370}" dt="2021-11-14T13:34:52.110" v="0" actId="1076"/>
          <ac:spMkLst>
            <pc:docMk/>
            <pc:sldMk cId="3807418227" sldId="261"/>
            <ac:spMk id="2" creationId="{A76C254C-BE99-4EBA-806F-FA9834F664E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Exercise 5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point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Badea Dan-Nicolai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207D6-66DD-4092-963B-3ACCC87CA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132EE5-A9BE-4F18-ABE0-BF9EC777F6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Transform the formular </a:t>
                </a:r>
                <a:r>
                  <a:rPr lang="en-US" sz="1600" dirty="0" err="1"/>
                  <a:t>Uj</a:t>
                </a:r>
                <a:r>
                  <a:rPr lang="en-US" sz="1600" dirty="0"/>
                  <a:t>, j </a:t>
                </a:r>
                <a14:m>
                  <m:oMath xmlns:m="http://schemas.openxmlformats.org/officeDocument/2006/math"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{1,2,...,8}</m:t>
                    </m:r>
                  </m:oMath>
                </a14:m>
                <a:r>
                  <a:rPr lang="en-US" sz="1600" dirty="0"/>
                  <a:t> into their equivalent conjunctive and disjunctive normal forms.</a:t>
                </a:r>
              </a:p>
              <a:p>
                <a:r>
                  <a:rPr lang="en-US" sz="1600" dirty="0"/>
                  <a:t>Using one of these forms prove that </a:t>
                </a:r>
                <a:r>
                  <a:rPr lang="en-US" sz="1600" dirty="0" err="1"/>
                  <a:t>Uj</a:t>
                </a:r>
                <a:r>
                  <a:rPr lang="en-US" sz="1600" dirty="0"/>
                  <a:t>, j</a:t>
                </a:r>
                <a14:m>
                  <m:oMath xmlns:m="http://schemas.openxmlformats.org/officeDocument/2006/math"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{1,2,...,8}</m:t>
                    </m:r>
                  </m:oMath>
                </a14:m>
                <a:r>
                  <a:rPr lang="en-US" sz="1600" dirty="0"/>
                  <a:t> are valid formulas in propositional logic</a:t>
                </a:r>
              </a:p>
              <a:p>
                <a:pPr algn="l" rtl="0" fontAlgn="base"/>
                <a:r>
                  <a:rPr lang="en-US" sz="16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An interpretation </a:t>
                </a:r>
                <a:r>
                  <a:rPr lang="en-US" sz="1600" b="1" i="1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 </a:t>
                </a:r>
                <a:r>
                  <a:rPr lang="en-US" sz="16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which evaluates the formula </a:t>
                </a:r>
                <a:r>
                  <a:rPr lang="en-US" sz="1600" b="0" i="1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U</a:t>
                </a:r>
                <a:r>
                  <a:rPr lang="en-US" sz="16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 as </a:t>
                </a:r>
                <a:r>
                  <a:rPr lang="en-US" sz="1600" b="0" i="1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true </a:t>
                </a:r>
                <a:r>
                  <a:rPr lang="en-US" sz="16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is called  a </a:t>
                </a:r>
                <a:r>
                  <a:rPr lang="en-US" sz="1600" b="1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model</a:t>
                </a:r>
                <a:r>
                  <a:rPr lang="en-US" sz="16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 of U.</a:t>
                </a:r>
                <a:r>
                  <a:rPr lang="en-US" sz="1600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​</a:t>
                </a:r>
                <a:endParaRPr lang="en-US" sz="1600" b="0" i="0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</a:endParaRPr>
              </a:p>
              <a:p>
                <a:pPr algn="l" rtl="0" fontAlgn="base"/>
                <a:r>
                  <a:rPr lang="en-US" sz="16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i:{p1,p2,…,pn}  {T,F} such that </a:t>
                </a:r>
                <a:r>
                  <a:rPr lang="en-US" sz="1600" b="0" i="0" u="none" strike="noStrike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</a:t>
                </a:r>
                <a:r>
                  <a:rPr lang="en-US" sz="16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(U)=F</a:t>
                </a:r>
                <a:r>
                  <a:rPr lang="en-US" sz="1600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​</a:t>
                </a:r>
                <a:endParaRPr lang="en-US" sz="1600" b="0" i="0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</a:endParaRPr>
              </a:p>
              <a:p>
                <a:pPr algn="l" rtl="0" fontAlgn="base"/>
                <a:r>
                  <a:rPr lang="en-US" sz="16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DNF – disjunctive normal form</a:t>
                </a:r>
                <a:r>
                  <a:rPr lang="en-US" sz="1600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​</a:t>
                </a:r>
                <a:endParaRPr lang="en-US" sz="1600" b="0" i="0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132EE5-A9BE-4F18-ABE0-BF9EC777F6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" t="-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81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5195-CB8A-45D1-BE12-11153C70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9456"/>
            <a:ext cx="10058400" cy="1371600"/>
          </a:xfrm>
        </p:spPr>
        <p:txBody>
          <a:bodyPr/>
          <a:lstStyle/>
          <a:p>
            <a:r>
              <a:rPr lang="en-US" dirty="0"/>
              <a:t>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1DB633-D98A-4D39-B71A-D321CB7B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556084"/>
                <a:ext cx="10058400" cy="4396660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/>
                  <a:t>A conjunction is true exactly when both its operands are true. As a generalization, the conjunction 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1∧</m:t>
                    </m:r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2∧</m:t>
                    </m:r>
                  </m:oMath>
                </a14:m>
                <a:r>
                  <a:rPr lang="en-US" sz="1600" dirty="0"/>
                  <a:t>…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1600" dirty="0"/>
                  <a:t>pn is true exactly when all its n operands are true.</a:t>
                </a:r>
              </a:p>
              <a:p>
                <a:r>
                  <a:rPr lang="en-US" sz="1600" dirty="0"/>
                  <a:t>A disjunction (“inclusive or”) is false only when both its operands are false. As a generalization, the conjunction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p</m:t>
                    </m:r>
                    <m:r>
                      <a:rPr lang="en-US" sz="16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GB" sz="1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∨</m:t>
                    </m:r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2∨</m:t>
                    </m:r>
                  </m:oMath>
                </a14:m>
                <a:r>
                  <a:rPr lang="en-US" sz="1600" dirty="0"/>
                  <a:t>…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1600" dirty="0" err="1"/>
                  <a:t>pn</a:t>
                </a:r>
                <a:r>
                  <a:rPr lang="en-US" sz="1600" dirty="0"/>
                  <a:t> is false when all its n operands are false.</a:t>
                </a:r>
              </a:p>
              <a:p>
                <a:pPr algn="l" rtl="0" fontAlgn="base"/>
                <a:r>
                  <a:rPr lang="en-US" sz="16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Normalization Algorithm = Transformations which preserve the logical equivalence are applied:</a:t>
                </a:r>
                <a:r>
                  <a:rPr lang="en-US" sz="1600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​</a:t>
                </a:r>
                <a:endParaRPr lang="en-US" sz="1600" b="0" i="0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</a:endParaRPr>
              </a:p>
              <a:p>
                <a:pPr algn="l" rtl="0" fontAlgn="base"/>
                <a:r>
                  <a:rPr lang="en-US" sz="16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Step 1: The formulas of “XY” type are replaced by the equivalent form </a:t>
                </a:r>
                <a:r>
                  <a:rPr lang="en-US" sz="1600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​</a:t>
                </a:r>
                <a:endParaRPr lang="en-US" sz="1600" b="0" i="0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</a:endParaRPr>
              </a:p>
              <a:p>
                <a:pPr algn="l" rtl="0" fontAlgn="base"/>
                <a:r>
                  <a:rPr lang="en-US" sz="16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“¬X ˅ Y”. The formulas of “X ↔Y” type are replaced by the equivalent form </a:t>
                </a:r>
                <a:r>
                  <a:rPr lang="en-US" sz="1600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​</a:t>
                </a:r>
                <a:endParaRPr lang="en-US" sz="1600" b="0" i="0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</a:endParaRPr>
              </a:p>
              <a:p>
                <a:pPr algn="l" rtl="0" fontAlgn="base"/>
                <a:r>
                  <a:rPr lang="en-US" sz="16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“(¬X ˅Y)˄(¬Y ˅X)”.</a:t>
                </a:r>
                <a:r>
                  <a:rPr lang="en-US" sz="1600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​</a:t>
                </a:r>
                <a:endParaRPr lang="en-US" sz="1600" b="0" i="0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</a:endParaRPr>
              </a:p>
              <a:p>
                <a:pPr algn="l" rtl="0" fontAlgn="base"/>
                <a:r>
                  <a:rPr lang="en-US" sz="16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Step 2: De Morgan laws are applied =&gt; push negations in until they apply only to propositional variables. Multiple negations are eliminated by the reduction rule: ¬¬X≡X.</a:t>
                </a:r>
                <a:r>
                  <a:rPr lang="en-US" sz="1600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​</a:t>
                </a:r>
                <a:endParaRPr lang="en-US" sz="1600" b="0" i="0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</a:endParaRPr>
              </a:p>
              <a:p>
                <a:pPr algn="l" rtl="0" fontAlgn="base"/>
                <a:r>
                  <a:rPr lang="en-US" sz="16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Step 3: The distribution laws are applied.</a:t>
                </a:r>
                <a:r>
                  <a:rPr lang="en-US" sz="1600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​</a:t>
                </a:r>
                <a:endParaRPr lang="en-US" sz="1600" b="0" i="0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1DB633-D98A-4D39-B71A-D321CB7B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556084"/>
                <a:ext cx="10058400" cy="4396660"/>
              </a:xfrm>
              <a:blipFill>
                <a:blip r:embed="rId2"/>
                <a:stretch>
                  <a:fillRect l="-242" t="-416" r="-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64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6C254C-BE99-4EBA-806F-FA9834F664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66800" y="583327"/>
                <a:ext cx="10058400" cy="1371600"/>
              </a:xfrm>
            </p:spPr>
            <p:txBody>
              <a:bodyPr/>
              <a:lstStyle/>
              <a:p>
                <a:r>
                  <a:rPr lang="en-US" dirty="0"/>
                  <a:t>Operation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3600" i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U</m:t>
                        </m:r>
                      </m:e>
                      <m:sub>
                        <m:r>
                          <a:rPr lang="en-GB" sz="3600" i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sz="3600" i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en-GB" sz="3600" i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p</m:t>
                    </m:r>
                    <m:r>
                      <a:rPr lang="en-GB" sz="3600" i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→¬</m:t>
                    </m:r>
                    <m:r>
                      <m:rPr>
                        <m:sty m:val="p"/>
                      </m:rPr>
                      <a:rPr lang="en-GB" sz="3600" i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q</m:t>
                    </m:r>
                    <m:r>
                      <a:rPr lang="en-GB" sz="3600" i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)∧(</m:t>
                    </m:r>
                    <m:r>
                      <m:rPr>
                        <m:sty m:val="p"/>
                      </m:rPr>
                      <a:rPr lang="en-GB" sz="3600" i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q</m:t>
                    </m:r>
                    <m:r>
                      <a:rPr lang="en-GB" sz="3600" i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en-GB" sz="3600" i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r</m:t>
                    </m:r>
                    <m:r>
                      <a:rPr lang="en-GB" sz="3600" i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)→(</m:t>
                    </m:r>
                    <m:r>
                      <m:rPr>
                        <m:sty m:val="p"/>
                      </m:rPr>
                      <a:rPr lang="en-GB" sz="3600" i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p</m:t>
                    </m:r>
                    <m:r>
                      <a:rPr lang="en-GB" sz="3600" i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GB" sz="3600" i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r</m:t>
                    </m:r>
                    <m:r>
                      <a:rPr lang="en-GB" sz="3600" i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br>
                  <a:rPr lang="en-US" sz="3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endParaRPr lang="en-US" sz="36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6C254C-BE99-4EBA-806F-FA9834F664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66800" y="583327"/>
                <a:ext cx="10058400" cy="1371600"/>
              </a:xfrm>
              <a:blipFill>
                <a:blip r:embed="rId2"/>
                <a:stretch>
                  <a:fillRect l="-2121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31C67C-8961-4826-B133-ABC2280926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p</m:t>
                        </m:r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→¬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q</m:t>
                        </m:r>
                      </m:e>
                    </m:d>
                    <m:r>
                      <a:rPr lang="en-GB" sz="16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∧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q</m:t>
                        </m:r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∨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r</m:t>
                        </m:r>
                      </m:e>
                    </m:d>
                    <m:r>
                      <a:rPr lang="en-GB" sz="16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→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p</m:t>
                        </m:r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r</m:t>
                        </m:r>
                      </m:e>
                    </m:d>
                  </m:oMath>
                </a14:m>
                <a:endParaRPr lang="en-US" sz="1600" dirty="0"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p</m:t>
                        </m:r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→¬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q</m:t>
                        </m:r>
                      </m:e>
                    </m:d>
                    <m:r>
                      <a:rPr lang="en-GB" sz="16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∧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q</m:t>
                        </m:r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∨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r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  <m:r>
                      <a:rPr lang="en-GB" sz="16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→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p</m:t>
                        </m:r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r</m:t>
                        </m:r>
                      </m:e>
                    </m:d>
                  </m:oMath>
                </a14:m>
                <a:endParaRPr lang="en-US" sz="1600" dirty="0"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¬</m:t>
                    </m:r>
                    <m:r>
                      <a:rPr lang="en-GB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p</m:t>
                        </m:r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→¬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q</m:t>
                        </m:r>
                      </m:e>
                    </m:d>
                    <m:r>
                      <a:rPr lang="en-GB" sz="16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∧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q</m:t>
                        </m:r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∨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r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  <m:r>
                      <a:rPr lang="en-GB" sz="16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p</m:t>
                        </m:r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r</m:t>
                        </m:r>
                      </m:e>
                    </m:d>
                  </m:oMath>
                </a14:m>
                <a:endParaRPr lang="en-US" sz="1600" dirty="0"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160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¬</m:t>
                    </m:r>
                  </m:oMath>
                </a14:m>
                <a:r>
                  <a:rPr lang="en-GB" sz="1600" dirty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p</m:t>
                        </m:r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→¬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q</m:t>
                        </m:r>
                      </m:e>
                    </m:d>
                  </m:oMath>
                </a14:m>
                <a:r>
                  <a:rPr lang="en-GB" sz="1600" dirty="0">
                    <a:ea typeface="Times New Roman" panose="020206030504050203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GB" sz="1600" dirty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¬</m:t>
                    </m:r>
                    <m:r>
                      <a:rPr lang="en-GB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q</m:t>
                        </m:r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∨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r</m:t>
                        </m:r>
                      </m:e>
                    </m:d>
                  </m:oMath>
                </a14:m>
                <a:r>
                  <a:rPr lang="en-GB" sz="1600" dirty="0">
                    <a:ea typeface="Times New Roman" panose="020206030504050203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p</m:t>
                        </m:r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r</m:t>
                        </m:r>
                      </m:e>
                    </m:d>
                  </m:oMath>
                </a14:m>
                <a:endParaRPr lang="en-US" sz="1600" dirty="0"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160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¬</m:t>
                    </m:r>
                  </m:oMath>
                </a14:m>
                <a:r>
                  <a:rPr lang="en-GB" sz="1600" dirty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p</m:t>
                        </m:r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→¬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q</m:t>
                        </m:r>
                      </m:e>
                    </m:d>
                  </m:oMath>
                </a14:m>
                <a:r>
                  <a:rPr lang="en-GB" sz="1600" dirty="0">
                    <a:ea typeface="Times New Roman" panose="020206030504050203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GB" sz="1600" dirty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</a:rPr>
                          <m:t>˄</m:t>
                        </m:r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r</m:t>
                        </m:r>
                      </m:e>
                    </m:d>
                  </m:oMath>
                </a14:m>
                <a:r>
                  <a:rPr lang="en-GB" sz="1600" dirty="0">
                    <a:ea typeface="Times New Roman" panose="020206030504050203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p</m:t>
                        </m:r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r</m:t>
                        </m:r>
                      </m:e>
                    </m:d>
                  </m:oMath>
                </a14:m>
                <a:endParaRPr lang="en-US" sz="1600" dirty="0"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¬</m:t>
                    </m:r>
                  </m:oMath>
                </a14:m>
                <a:r>
                  <a:rPr lang="en-GB" sz="1600" dirty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p</m:t>
                        </m:r>
                        <m:r>
                          <a:rPr lang="en-US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v</m:t>
                        </m:r>
                        <m:r>
                          <a:rPr lang="en-US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¬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q</m:t>
                        </m:r>
                      </m:e>
                    </m:d>
                    <m:r>
                      <a:rPr lang="en-GB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GB" sz="16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GB" sz="1600" dirty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</a:rPr>
                          <m:t>˄</m:t>
                        </m:r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r</m:t>
                        </m:r>
                      </m:e>
                    </m:d>
                  </m:oMath>
                </a14:m>
                <a:r>
                  <a:rPr lang="en-GB" sz="1600" dirty="0">
                    <a:ea typeface="Times New Roman" panose="020206030504050203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p</m:t>
                        </m:r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r</m:t>
                        </m:r>
                      </m:e>
                    </m:d>
                  </m:oMath>
                </a14:m>
                <a:endParaRPr lang="en-US" sz="1600" dirty="0"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¬</m:t>
                    </m:r>
                    <m:r>
                      <a:rPr lang="en-GB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p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q</m:t>
                        </m:r>
                      </m:e>
                    </m:d>
                  </m:oMath>
                </a14:m>
                <a:r>
                  <a:rPr lang="en-GB" sz="1600" dirty="0">
                    <a:ea typeface="Times New Roman" panose="020206030504050203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GB" sz="1600" dirty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q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r</m:t>
                        </m:r>
                      </m:e>
                    </m:d>
                  </m:oMath>
                </a14:m>
                <a:r>
                  <a:rPr lang="en-GB" sz="1600" dirty="0">
                    <a:ea typeface="Times New Roman" panose="020206030504050203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p</m:t>
                        </m:r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r</m:t>
                        </m:r>
                      </m:e>
                    </m:d>
                  </m:oMath>
                </a14:m>
                <a:endParaRPr lang="en-US" sz="1600" dirty="0"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160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¬</m:t>
                    </m:r>
                    <m:r>
                      <a:rPr lang="en-GB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p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q</m:t>
                        </m:r>
                      </m:e>
                    </m:d>
                  </m:oMath>
                </a14:m>
                <a:r>
                  <a:rPr lang="en-GB" sz="1600" dirty="0">
                    <a:ea typeface="Times New Roman" panose="020206030504050203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GB" sz="1600" dirty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q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r</m:t>
                        </m:r>
                      </m:e>
                    </m:d>
                  </m:oMath>
                </a14:m>
                <a:r>
                  <a:rPr lang="en-GB" sz="1600" dirty="0">
                    <a:ea typeface="Times New Roman" panose="020206030504050203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∨</m:t>
                    </m:r>
                    <m:r>
                      <a:rPr lang="en-GB" sz="16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¬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p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r</m:t>
                        </m:r>
                      </m:e>
                    </m:d>
                  </m:oMath>
                </a14:m>
                <a:endParaRPr lang="en-US" sz="1600" dirty="0">
                  <a:ea typeface="Times New Roman" panose="02020603050405020304" pitchFamily="18" charset="0"/>
                </a:endParaRPr>
              </a:p>
              <a:p>
                <a:r>
                  <a:rPr lang="en-US" sz="1600" dirty="0">
                    <a:ea typeface="Times New Roman" panose="02020603050405020304" pitchFamily="18" charset="0"/>
                  </a:rPr>
                  <a:t>(p ^ q) v (</a:t>
                </a:r>
                <a14:m>
                  <m:oMath xmlns:m="http://schemas.openxmlformats.org/officeDocument/2006/math">
                    <m:r>
                      <a:rPr lang="en-GB" sz="160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GB" sz="160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q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GB" sz="1600" dirty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¬</m:t>
                    </m:r>
                  </m:oMath>
                </a14:m>
                <a:r>
                  <a:rPr lang="en-US" sz="1600" dirty="0">
                    <a:ea typeface="Times New Roman" panose="02020603050405020304" pitchFamily="18" charset="0"/>
                  </a:rPr>
                  <a:t>r) v (</a:t>
                </a:r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¬</m:t>
                    </m:r>
                  </m:oMath>
                </a14:m>
                <a:r>
                  <a:rPr lang="en-US" sz="1600" dirty="0">
                    <a:ea typeface="Times New Roman" panose="02020603050405020304" pitchFamily="18" charset="0"/>
                  </a:rPr>
                  <a:t>p v r)</a:t>
                </a:r>
              </a:p>
              <a:p>
                <a:endParaRPr lang="en-US" sz="1600" dirty="0">
                  <a:ea typeface="Times New Roman" panose="02020603050405020304" pitchFamily="18" charset="0"/>
                </a:endParaRPr>
              </a:p>
              <a:p>
                <a:endParaRPr lang="en-US" sz="1600" dirty="0">
                  <a:ea typeface="Times New Roman" panose="02020603050405020304" pitchFamily="18" charset="0"/>
                </a:endParaRPr>
              </a:p>
              <a:p>
                <a:endParaRPr lang="en-US" sz="1600" dirty="0">
                  <a:ea typeface="Times New Roman" panose="02020603050405020304" pitchFamily="18" charset="0"/>
                </a:endParaRPr>
              </a:p>
              <a:p>
                <a:endParaRPr lang="en-US" sz="1600" dirty="0">
                  <a:ea typeface="Times New Roman" panose="02020603050405020304" pitchFamily="18" charset="0"/>
                </a:endParaRPr>
              </a:p>
              <a:p>
                <a:endParaRPr lang="en-US" sz="1600" dirty="0">
                  <a:ea typeface="Times New Roman" panose="020206030504050203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31C67C-8961-4826-B133-ABC2280926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41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C2149-13EC-43E3-9636-A5131FAF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FFEB72-CDED-4041-8DE3-8EC535AFA2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400" dirty="0">
                    <a:ea typeface="Times New Roman" panose="02020603050405020304" pitchFamily="18" charset="0"/>
                  </a:rPr>
                  <a:t>(p ^ q) v (</a:t>
                </a:r>
                <a14:m>
                  <m:oMath xmlns:m="http://schemas.openxmlformats.org/officeDocument/2006/math">
                    <m:r>
                      <a:rPr lang="en-GB" sz="1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GB" sz="1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q</m:t>
                    </m:r>
                    <m:r>
                      <a:rPr lang="en-GB" sz="1400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GB" sz="1400" dirty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¬</m:t>
                    </m:r>
                  </m:oMath>
                </a14:m>
                <a:r>
                  <a:rPr lang="en-US" sz="1400" dirty="0">
                    <a:ea typeface="Times New Roman" panose="02020603050405020304" pitchFamily="18" charset="0"/>
                  </a:rPr>
                  <a:t>r) v </a:t>
                </a:r>
                <a14:m>
                  <m:oMath xmlns:m="http://schemas.openxmlformats.org/officeDocument/2006/math">
                    <m:r>
                      <a:rPr lang="en-GB" sz="1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¬</m:t>
                    </m:r>
                    <m:r>
                      <a:rPr lang="en-GB" sz="1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ea typeface="Times New Roman" panose="02020603050405020304" pitchFamily="18" charset="0"/>
                  </a:rPr>
                  <a:t>p v r</a:t>
                </a:r>
              </a:p>
              <a:p>
                <a:r>
                  <a:rPr lang="en-US" sz="1400" dirty="0">
                    <a:ea typeface="Times New Roman" panose="02020603050405020304" pitchFamily="18" charset="0"/>
                  </a:rPr>
                  <a:t>(p v </a:t>
                </a:r>
                <a14:m>
                  <m:oMath xmlns:m="http://schemas.openxmlformats.org/officeDocument/2006/math">
                    <m:r>
                      <a:rPr lang="en-GB" sz="140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GB" sz="140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q</m:t>
                    </m:r>
                  </m:oMath>
                </a14:m>
                <a:r>
                  <a:rPr lang="en-US" sz="1400" dirty="0">
                    <a:ea typeface="Times New Roman" panose="02020603050405020304" pitchFamily="18" charset="0"/>
                  </a:rPr>
                  <a:t> v </a:t>
                </a:r>
                <a14:m>
                  <m:oMath xmlns:m="http://schemas.openxmlformats.org/officeDocument/2006/math">
                    <m:r>
                      <a:rPr lang="en-GB" sz="1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¬</m:t>
                    </m:r>
                  </m:oMath>
                </a14:m>
                <a:r>
                  <a:rPr lang="en-US" sz="1400" dirty="0">
                    <a:ea typeface="Times New Roman" panose="02020603050405020304" pitchFamily="18" charset="0"/>
                  </a:rPr>
                  <a:t>p v r) ^ (p V </a:t>
                </a:r>
                <a14:m>
                  <m:oMath xmlns:m="http://schemas.openxmlformats.org/officeDocument/2006/math">
                    <m:r>
                      <a:rPr lang="en-GB" sz="1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r</m:t>
                    </m:r>
                  </m:oMath>
                </a14:m>
                <a:r>
                  <a:rPr lang="en-US" sz="1400" dirty="0">
                    <a:ea typeface="Times New Roman" panose="02020603050405020304" pitchFamily="18" charset="0"/>
                  </a:rPr>
                  <a:t>  V</a:t>
                </a:r>
                <a14:m>
                  <m:oMath xmlns:m="http://schemas.openxmlformats.org/officeDocument/2006/math">
                    <m:r>
                      <a:rPr lang="en-GB" sz="1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¬</m:t>
                    </m:r>
                    <m:r>
                      <a:rPr lang="en-GB" sz="1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ea typeface="Times New Roman" panose="02020603050405020304" pitchFamily="18" charset="0"/>
                  </a:rPr>
                  <a:t>p v r) ^(q V </a:t>
                </a:r>
                <a14:m>
                  <m:oMath xmlns:m="http://schemas.openxmlformats.org/officeDocument/2006/math">
                    <m:r>
                      <a:rPr lang="en-GB" sz="1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q</m:t>
                    </m:r>
                  </m:oMath>
                </a14:m>
                <a:r>
                  <a:rPr lang="en-US" sz="1400" dirty="0">
                    <a:ea typeface="Times New Roman" panose="02020603050405020304" pitchFamily="18" charset="0"/>
                  </a:rPr>
                  <a:t>  V</a:t>
                </a:r>
                <a14:m>
                  <m:oMath xmlns:m="http://schemas.openxmlformats.org/officeDocument/2006/math">
                    <m:r>
                      <a:rPr lang="en-GB" sz="1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¬</m:t>
                    </m:r>
                    <m:r>
                      <a:rPr lang="en-GB" sz="1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ea typeface="Times New Roman" panose="02020603050405020304" pitchFamily="18" charset="0"/>
                  </a:rPr>
                  <a:t>p v r) ^ (q V </a:t>
                </a:r>
                <a14:m>
                  <m:oMath xmlns:m="http://schemas.openxmlformats.org/officeDocument/2006/math">
                    <m:r>
                      <a:rPr lang="en-GB" sz="1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r</m:t>
                    </m:r>
                  </m:oMath>
                </a14:m>
                <a:r>
                  <a:rPr lang="en-US" sz="1400" dirty="0">
                    <a:ea typeface="Times New Roman" panose="02020603050405020304" pitchFamily="18" charset="0"/>
                  </a:rPr>
                  <a:t>  V</a:t>
                </a:r>
                <a14:m>
                  <m:oMath xmlns:m="http://schemas.openxmlformats.org/officeDocument/2006/math">
                    <m:r>
                      <a:rPr lang="en-GB" sz="1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¬</m:t>
                    </m:r>
                    <m:r>
                      <a:rPr lang="en-GB" sz="1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ea typeface="Times New Roman" panose="02020603050405020304" pitchFamily="18" charset="0"/>
                  </a:rPr>
                  <a:t>p v r) </a:t>
                </a:r>
              </a:p>
              <a:p>
                <a:r>
                  <a:rPr lang="en-US" sz="1400" dirty="0">
                    <a:ea typeface="Times New Roman" panose="02020603050405020304" pitchFamily="18" charset="0"/>
                  </a:rPr>
                  <a:t>T ^ T ^ T ^ T = T </a:t>
                </a:r>
              </a:p>
              <a:p>
                <a:endParaRPr lang="en-US" sz="1400" dirty="0">
                  <a:ea typeface="Times New Roman" panose="02020603050405020304" pitchFamily="18" charset="0"/>
                </a:endParaRPr>
              </a:p>
              <a:p>
                <a:endParaRPr lang="en-US" sz="1400" dirty="0">
                  <a:ea typeface="Times New Roman" panose="02020603050405020304" pitchFamily="18" charset="0"/>
                </a:endParaRPr>
              </a:p>
              <a:p>
                <a:endParaRPr lang="en-US" sz="1400" dirty="0"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FFEB72-CDED-4041-8DE3-8EC535AFA2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" t="-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993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76DBF1-7583-4C01-81F9-4774F960CA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8a07fd-8133-444d-9e08-49d6dbf795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{9F4076F2-50A7-4811-B21D-226499C2B0EA}tf78438558_win32</Template>
  <TotalTime>276</TotalTime>
  <Words>452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SavonVTI</vt:lpstr>
      <vt:lpstr>Exercise 5 point 1</vt:lpstr>
      <vt:lpstr>Exercise 5</vt:lpstr>
      <vt:lpstr>Theory</vt:lpstr>
      <vt:lpstr>Operation U_1=(p→¬q)∧(q∨r)→(p→r) </vt:lpstr>
      <vt:lpstr>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5 point 1</dc:title>
  <dc:creator>DAN-NICOLAI BADEA</dc:creator>
  <cp:lastModifiedBy>Dan-Nicolai Badea</cp:lastModifiedBy>
  <cp:revision>5</cp:revision>
  <dcterms:created xsi:type="dcterms:W3CDTF">2021-10-13T05:06:32Z</dcterms:created>
  <dcterms:modified xsi:type="dcterms:W3CDTF">2021-11-14T13:34:53Z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