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26" r:id="rId6"/>
    <p:sldId id="3827" r:id="rId7"/>
    <p:sldId id="3832" r:id="rId8"/>
    <p:sldId id="3833" r:id="rId9"/>
    <p:sldId id="3828" r:id="rId10"/>
    <p:sldId id="3834" r:id="rId11"/>
    <p:sldId id="3835" r:id="rId12"/>
    <p:sldId id="3836" r:id="rId13"/>
    <p:sldId id="3837" r:id="rId14"/>
    <p:sldId id="3841" r:id="rId15"/>
    <p:sldId id="3839" r:id="rId16"/>
    <p:sldId id="3840" r:id="rId17"/>
    <p:sldId id="38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Predicate Resolution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4.1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Badea Dan-Nicolai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A970E-A07D-47E3-A185-E45AB9F10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300" y="482600"/>
                <a:ext cx="10641076" cy="6019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)^¬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Extraction of the quantifiers, ‘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’ the first one extracted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)^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r>
                  <a:rPr lang="en-US" sz="1800" dirty="0" err="1"/>
                  <a:t>prenex</a:t>
                </a:r>
                <a:r>
                  <a:rPr lang="en-US" sz="1800" dirty="0"/>
                  <a:t> form</a:t>
                </a:r>
              </a:p>
              <a:p>
                <a:pPr lvl="1"/>
                <a:r>
                  <a:rPr lang="en-US" dirty="0"/>
                  <a:t>                                   			[z&lt;-a], a-</a:t>
                </a:r>
                <a:r>
                  <a:rPr lang="en-US" dirty="0" err="1"/>
                  <a:t>Skolem</a:t>
                </a:r>
                <a:r>
                  <a:rPr lang="en-US" dirty="0"/>
                  <a:t> constants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)^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Skolem</a:t>
                </a:r>
                <a:r>
                  <a:rPr lang="en-US" dirty="0"/>
                  <a:t>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  <m:r>
                      <a:rPr lang="en-US" sz="2800" b="0" i="0" dirty="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^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) clausal normal form</a:t>
                </a:r>
              </a:p>
              <a:p>
                <a:endParaRPr lang="en-US" dirty="0"/>
              </a:p>
              <a:p>
                <a:r>
                  <a:rPr lang="en-US" dirty="0"/>
                  <a:t>Resolution process</a:t>
                </a:r>
              </a:p>
              <a:p>
                <a:r>
                  <a:rPr lang="en-US" dirty="0"/>
                  <a:t>The set of clauses: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                                             C2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C3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A970E-A07D-47E3-A185-E45AB9F10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300" y="482600"/>
                <a:ext cx="10641076" cy="6019800"/>
              </a:xfrm>
              <a:blipFill>
                <a:blip r:embed="rId2"/>
                <a:stretch>
                  <a:fillRect l="-1031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0317-A173-4ADC-922D-93BF1DA1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D305-3A18-4EE2-9392-D3C6A2DA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D6D0-9050-4B06-89A7-21A3ADD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8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69AB-E1F2-4987-831A-06BDF01A3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011" y="465221"/>
                <a:ext cx="10624365" cy="5305617"/>
              </a:xfrm>
            </p:spPr>
            <p:txBody>
              <a:bodyPr/>
              <a:lstStyle/>
              <a:p>
                <a:r>
                  <a:rPr lang="en-US" dirty="0"/>
                  <a:t>The only resolvent is:</a:t>
                </a:r>
              </a:p>
              <a:p>
                <a:r>
                  <a:rPr lang="en-US" dirty="0"/>
                  <a:t>C4=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sup>
                    </m:sSubSup>
                  </m:oMath>
                </a14:m>
                <a:r>
                  <a:rPr lang="en-US" dirty="0"/>
                  <a:t>(C1,C3)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C5=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sup>
                    </m:sSubSup>
                  </m:oMath>
                </a14:m>
                <a:r>
                  <a:rPr lang="en-US" dirty="0"/>
                  <a:t>(C4,C2) =▢</a:t>
                </a:r>
              </a:p>
              <a:p>
                <a:pPr marL="0" indent="0">
                  <a:buNone/>
                </a:pPr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</m:t>
                        </m:r>
                      </m:sup>
                    </m:sSubSup>
                  </m:oMath>
                </a14:m>
                <a:r>
                  <a:rPr lang="en-US" dirty="0"/>
                  <a:t>▢, so |-U1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69AB-E1F2-4987-831A-06BDF01A3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1" y="465221"/>
                <a:ext cx="10624365" cy="5305617"/>
              </a:xfrm>
              <a:blipFill>
                <a:blip r:embed="rId2"/>
                <a:stretch>
                  <a:fillRect l="-1033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B841-256C-43EA-A615-3FDFC03B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F3F2-A9B0-4F61-B34B-67F71DA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39DB-5DB4-4A1E-A126-5AE36C9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0A819-EFAF-4485-B0D8-86FBAEFAC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053" y="352926"/>
                <a:ext cx="10608323" cy="58072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U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))→(∀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Infinitary </a:t>
                </a:r>
                <a:r>
                  <a:rPr lang="en-US" dirty="0" err="1">
                    <a:ea typeface="Times New Roman" panose="02020603050405020304" pitchFamily="18" charset="0"/>
                    <a:cs typeface="Calibri" panose="020F0502020204030204" pitchFamily="34" charset="0"/>
                  </a:rPr>
                  <a:t>DeMorgan’s</a:t>
                </a:r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law is applied</a:t>
                </a:r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Rename the bound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0A819-EFAF-4485-B0D8-86FBAEFAC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053" y="352926"/>
                <a:ext cx="10608323" cy="5807242"/>
              </a:xfrm>
              <a:blipFill>
                <a:blip r:embed="rId2"/>
                <a:stretch>
                  <a:fillRect l="-1034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5B16-ED7F-43DA-B88A-2017619B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08A2-99E5-4B43-BEF5-741BF8D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0446-C726-4C62-AF87-77623D81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7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AD03C-CCEF-47D7-ABAF-CB73E7499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513347"/>
                <a:ext cx="10351650" cy="525749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Extraction of the quantifiers, ‘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’ the first one extracted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r>
                  <a:rPr lang="en-US" sz="1800" dirty="0" err="1"/>
                  <a:t>prenex</a:t>
                </a:r>
                <a:r>
                  <a:rPr lang="en-US" sz="1800" dirty="0"/>
                  <a:t> form</a:t>
                </a:r>
              </a:p>
              <a:p>
                <a:pPr lvl="1"/>
                <a:r>
                  <a:rPr lang="en-US" dirty="0"/>
                  <a:t>                                   			[y&lt;-a, z&lt;- b], a-</a:t>
                </a:r>
                <a:r>
                  <a:rPr lang="en-US" dirty="0" err="1"/>
                  <a:t>Skolem</a:t>
                </a:r>
                <a:r>
                  <a:rPr lang="en-US" dirty="0"/>
                  <a:t> constant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)^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Skolem</a:t>
                </a:r>
                <a:r>
                  <a:rPr lang="en-US" dirty="0"/>
                  <a:t> form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2)</m:t>
                        </m:r>
                      </m:e>
                      <m:sup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  <m:r>
                      <a:rPr lang="en-US" sz="2800" b="0" i="0" dirty="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^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clausal normal form</a:t>
                </a:r>
              </a:p>
              <a:p>
                <a:endParaRPr lang="en-US" dirty="0"/>
              </a:p>
              <a:p>
                <a:r>
                  <a:rPr lang="en-US" dirty="0"/>
                  <a:t>Resolution process</a:t>
                </a:r>
              </a:p>
              <a:p>
                <a:r>
                  <a:rPr lang="en-US" dirty="0"/>
                  <a:t>The set of clauses: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                                             C2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C3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AD03C-CCEF-47D7-ABAF-CB73E7499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513347"/>
                <a:ext cx="10351650" cy="5257491"/>
              </a:xfrm>
              <a:blipFill>
                <a:blip r:embed="rId2"/>
                <a:stretch>
                  <a:fillRect l="-942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1F1F-A6DD-493A-A40A-D39B33FE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39E8-4573-4096-BA6F-37EC715F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701C-EB15-4F2B-A155-6C83DBA5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9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420E6-FDCA-4E01-B99C-96FDC6A32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355600"/>
                <a:ext cx="10653776" cy="6000750"/>
              </a:xfrm>
            </p:spPr>
            <p:txBody>
              <a:bodyPr/>
              <a:lstStyle/>
              <a:p>
                <a:r>
                  <a:rPr lang="en-US" dirty="0"/>
                  <a:t>The resolvents:</a:t>
                </a:r>
              </a:p>
              <a:p>
                <a:r>
                  <a:rPr lang="en-US" dirty="0"/>
                  <a:t>C4=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sup>
                    </m:sSubSup>
                  </m:oMath>
                </a14:m>
                <a:r>
                  <a:rPr lang="en-US" dirty="0"/>
                  <a:t>(C1,C3)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C5=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sup>
                    </m:sSubSup>
                  </m:oMath>
                </a14:m>
                <a:r>
                  <a:rPr lang="en-US" dirty="0"/>
                  <a:t>(C1,C2) =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b="0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S1 = {C4, C5}</a:t>
                </a:r>
              </a:p>
              <a:p>
                <a:pPr marL="0" indent="0">
                  <a:buNone/>
                </a:pPr>
                <a:r>
                  <a:rPr lang="en-US" dirty="0"/>
                  <a:t>S2 = 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∅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The set of clauses is consistent =&gt; U2 is not a logical consequence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420E6-FDCA-4E01-B99C-96FDC6A32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355600"/>
                <a:ext cx="10653776" cy="6000750"/>
              </a:xfrm>
              <a:blipFill>
                <a:blip r:embed="rId2"/>
                <a:stretch>
                  <a:fillRect l="-1144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9F67-B6E1-40CC-82A6-B211E42A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D4A3-A769-49D2-B2C6-81C52A41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169D-23F5-44C9-A381-E19DD05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1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65A5-94AF-4F3A-8E93-4644AA6E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26E14-070B-43FA-9049-EE88EF92B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Using a refinement of predicate resolution prove:</a:t>
                </a: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Font typeface="Times New Roman" panose="02020603050405020304" pitchFamily="18" charset="0"/>
                  <a:buAutoNum type="arabicPeriod"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the semi distributivity of  ‘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’ over ‘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’: </a:t>
                </a:r>
              </a:p>
              <a:p>
                <a:pPr marL="0" marR="0" indent="226695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⥂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)→(∀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⥂</m:t>
                      </m:r>
                      <m:acc>
                        <m:accPr>
                          <m:chr m:val="̸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))→(∀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)∨(∀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26E14-070B-43FA-9049-EE88EF92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D344-2797-4A03-917B-0D6A250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6D44-D7E4-4074-93BC-F93E5E09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9F32-0AFD-4742-8676-A952903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5F3225D-CA9F-4BB9-9C24-B8860D6D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D78-D482-41EE-8309-D530F8B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br>
              <a:rPr lang="en-US" dirty="0"/>
            </a:br>
            <a:r>
              <a:rPr lang="en-US" sz="4400" b="1" dirty="0" err="1"/>
              <a:t>Prenex</a:t>
            </a:r>
            <a:r>
              <a:rPr lang="en-US" sz="4400" b="1" dirty="0"/>
              <a:t> normal form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750C-3086-4029-A9C6-B54C946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EAE0-ADE5-453F-AA7E-3334217E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6294-FB28-4489-81C1-B0020BD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367D3A-40E0-4509-AF2A-20435A43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7896" y="793202"/>
            <a:ext cx="7069256" cy="4735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736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179E-D81D-4980-BEDE-F017A32E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Skolem</a:t>
            </a:r>
            <a:r>
              <a:rPr lang="en-US" sz="4400" b="1" dirty="0"/>
              <a:t> and clausal normal forms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90DB-2D81-4D57-BD1C-B5BAEF6A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8676-3EE3-4954-BC68-34AC372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854EC-1C5E-49D7-A873-DB851CCA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6108C3-0912-4F3A-A8E8-A082DCD20E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7437" y="808215"/>
            <a:ext cx="6683299" cy="4559634"/>
          </a:xfrm>
          <a:noFill/>
        </p:spPr>
      </p:pic>
    </p:spTree>
    <p:extLst>
      <p:ext uri="{BB962C8B-B14F-4D97-AF65-F5344CB8AC3E}">
        <p14:creationId xmlns:p14="http://schemas.microsoft.com/office/powerpoint/2010/main" val="52836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013-E1F7-47F8-B1C8-3D6C5AEC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Theoretical 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8610-D7A9-4B79-BC51-BCABED24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145C-9BA2-4FA9-A445-A47720F0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59FB-4484-496A-9B3C-F5D037A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9B060B-CCE5-4A92-948A-E9F70497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47" y="803869"/>
            <a:ext cx="7137705" cy="46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F55E-10DA-4D04-A4FF-6946416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0ED08-F418-4F56-B4CD-0506002AC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799" y="1527048"/>
                <a:ext cx="7106653" cy="3931920"/>
              </a:xfrm>
            </p:spPr>
            <p:txBody>
              <a:bodyPr/>
              <a:lstStyle/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</a:pPr>
                <a:r>
                  <a:rPr lang="en-US" sz="2800" dirty="0">
                    <a:effectLst/>
                    <a:ea typeface="Times New Roman" panose="02020603050405020304" pitchFamily="18" charset="0"/>
                  </a:rPr>
                  <a:t>Prove the semi distributivity of  ‘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</a:rPr>
                  <a:t>’ over ‘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</a:rPr>
                  <a:t>’: </a:t>
                </a:r>
              </a:p>
              <a:p>
                <a:pPr marL="0" marR="0" indent="226695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20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⥂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)→(∀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GB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⥂</m:t>
                      </m:r>
                      <m:acc>
                        <m:accPr>
                          <m:chr m:val="̸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)∨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))→(∀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)∨(∀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0ED08-F418-4F56-B4CD-0506002AC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799" y="1527048"/>
                <a:ext cx="7106653" cy="3931920"/>
              </a:xfrm>
              <a:blipFill>
                <a:blip r:embed="rId2"/>
                <a:stretch>
                  <a:fillRect l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8309-1BF9-48EA-B58F-D0C0368B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49C2-3F3F-44EC-BB0D-9D94419B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DC51-9E9D-4BF8-8A2C-E6BF3DE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4D0F-9461-45F4-947A-7E160B20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 the predicate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7049C-AF79-4584-8198-2AE0F0D21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226695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U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1= 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)→(∀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GB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U2 = 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))→(∀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E7049C-AF79-4584-8198-2AE0F0D21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7"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8DA1-42A3-4487-99AA-E03A2BE9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2D75-4201-4CB1-AC88-1CE89433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6632-7097-4688-BEFE-91642C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04DB-BF8C-406E-AF1D-910A5624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12B7-8208-443B-BC8B-40EA5267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C7E4-23B3-49E1-BE3A-52BDED90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FBBF8E6-B75C-4DCA-8083-41337BC7E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70157" r="25085" b="-32"/>
          <a:stretch/>
        </p:blipFill>
        <p:spPr>
          <a:xfrm>
            <a:off x="1159028" y="1620254"/>
            <a:ext cx="10748306" cy="3144252"/>
          </a:xfrm>
          <a:noFill/>
        </p:spPr>
      </p:pic>
    </p:spTree>
    <p:extLst>
      <p:ext uri="{BB962C8B-B14F-4D97-AF65-F5344CB8AC3E}">
        <p14:creationId xmlns:p14="http://schemas.microsoft.com/office/powerpoint/2010/main" val="234714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11A9-1309-4164-9B99-1065D45C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E3643-AF3C-4D8F-8CB2-19E9998C6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776" y="1411705"/>
                <a:ext cx="11158728" cy="53097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)→(∀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GB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Infinitary </a:t>
                </a:r>
                <a:r>
                  <a:rPr lang="en-US" dirty="0" err="1">
                    <a:ea typeface="Times New Roman" panose="02020603050405020304" pitchFamily="18" charset="0"/>
                    <a:cs typeface="Calibri" panose="020F0502020204030204" pitchFamily="34" charset="0"/>
                  </a:rPr>
                  <a:t>DeMorgan’s</a:t>
                </a:r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 law is applied</a:t>
                </a:r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ea typeface="Times New Roman" panose="02020603050405020304" pitchFamily="18" charset="0"/>
                    <a:cs typeface="Calibri" panose="020F0502020204030204" pitchFamily="34" charset="0"/>
                  </a:rPr>
                  <a:t>Rename the bound variables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)∨(∀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^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)^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E3643-AF3C-4D8F-8CB2-19E9998C6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76" y="1411705"/>
                <a:ext cx="11158728" cy="5309770"/>
              </a:xfrm>
              <a:blipFill>
                <a:blip r:embed="rId2"/>
                <a:stretch>
                  <a:fillRect l="-983" t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E098-0F5B-46CD-8083-56C5BE4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807F-607E-4C71-BBDF-154F2E85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D110-32CD-4AB5-877A-6CBC9E3F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266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DEF3D2-5426-447B-ADE0-F14B7EDCB4BD}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313</TotalTime>
  <Words>944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Times New Roman</vt:lpstr>
      <vt:lpstr>Tw Cen MT</vt:lpstr>
      <vt:lpstr>ShapesVTI</vt:lpstr>
      <vt:lpstr>Predicate Resolution Exercise 4.1</vt:lpstr>
      <vt:lpstr>Exercise statement</vt:lpstr>
      <vt:lpstr>Theory Prenex normal form</vt:lpstr>
      <vt:lpstr>Skolem and clausal normal forms</vt:lpstr>
      <vt:lpstr>Theoretical results</vt:lpstr>
      <vt:lpstr>Solution</vt:lpstr>
      <vt:lpstr>We consider the predicate formulas</vt:lpstr>
      <vt:lpstr>PowerPoint Presentation</vt:lpstr>
      <vt:lpstr>Normal forms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Resolution Exercise 4.1</dc:title>
  <dc:creator>Dan-Nicolai Badea</dc:creator>
  <cp:lastModifiedBy>DAN-NICOLAI BADEA</cp:lastModifiedBy>
  <cp:revision>5</cp:revision>
  <dcterms:created xsi:type="dcterms:W3CDTF">2021-11-18T08:40:16Z</dcterms:created>
  <dcterms:modified xsi:type="dcterms:W3CDTF">2021-12-07T15:38:49Z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