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ink/ink1.xml" ContentType="application/inkml+xml"/>
  <Override PartName="/ppt/theme/theme1.xml" ContentType="application/vnd.openxmlformats-officedocument.theme+xml"/>
  <Override PartName="/ppt/ink/ink11.xml" ContentType="application/inkml+xml"/>
  <Override PartName="/ppt/ink/ink2.xml" ContentType="application/inkml+xml"/>
  <Override PartName="/ppt/ink/ink3.xml" ContentType="application/inkml+xml"/>
  <Override PartName="/ppt/ink/ink12.xml" ContentType="application/inkml+xml"/>
  <Override PartName="/ppt/ink/ink4.xml" ContentType="application/inkml+xml"/>
  <Override PartName="/ppt/ink/ink13.xml" ContentType="application/inkml+xml"/>
  <Override PartName="/ppt/ink/ink7.xml" ContentType="application/inkml+xml"/>
  <Override PartName="/ppt/ink/ink6.xml" ContentType="application/inkml+xml"/>
  <Override PartName="/ppt/ink/ink5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02:14:27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24575,'2522'0'0,"-2508"-1"-341,-1 0 0,1 0-1,23-6 1,-18 2-6485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09:27:20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24575,'1003'0'0,"-961"-4"-1365,-27-1-5461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09:28:17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24575,'1072'0'-1365,"-1052"0"-5461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09:28:24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24575,'1004'0'0,"-983"-1"0,1-1 0,27-6 0,-27 3 0,0 2 0,27-1 0,-26 3-1365,-3 2-5461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10:11:1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24575,'1399'0'-1365,"-1379"0"-5461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10:04:25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24575,'1306'0'0,"-1290"1"34,-1 0-1,0 2 0,16 3 0,32 5-1531,-44-10-5328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10:04:30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24575,'1352'0'-1365,"-1332"0"-5461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10:04:35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24575,'56'0'0,"-1"-1"0,-1 2 0,86 13 0,-104-9-455,-1-2 0,56-1 0,-71-2-6371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03:46:48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24575,'764'0'0,"-739"1"0,1 2 0,27 6 0,-26-4 0,42 2 0,3-7-1365,-51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03:46:57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24575,'0'-1'0,"0"0"0,0 1 0,1-1 0,-1 0 0,1 0 0,-1 1 0,1-1 0,-1 0 0,1 1 0,-1-1 0,1 1 0,-1-1 0,1 1 0,0-1 0,-1 1 0,1-1 0,0 1 0,0-1 0,-1 1 0,1 0 0,0 0 0,0-1 0,0 1 0,1 0 0,23-6 0,-22 6 0,17-2 0,1 1 0,-1 1 0,0 1 0,1 1 0,25 6 0,49 3 0,33-12 0,50 2 0,-96 11 0,-51-7 0,53 3 0,152-9-1365,-210 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03:47:02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24575,'454'0'-1365,"-427"1"-5461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04T03:55:28.1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0,'6277'3338,"-6260"-3329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09:27:16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24575,'1049'0'-1365,"-1029"0"-5461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54AC0-EA69-4D71-B991-DFA698CDF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2DE48-AEE0-4AEA-9323-6FB463375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F9AF0-9D13-4F03-8D67-AFA02BC2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CE72-2E76-449C-AED9-FC174E32713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AFC73-E1F3-4CD3-A66D-EE8850ED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BC000-4BF1-4312-B34E-4A4965E4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FE15-9FD4-488B-B0A5-18F0D6F72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5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2B73-6A52-4524-8A0F-1B08C4ED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FC93E-EB74-4854-AA69-2FC7B2B37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BFD5E-82C1-414F-9B24-C591B937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CE72-2E76-449C-AED9-FC174E32713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60036-5179-4777-98A2-C243FE26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2AD2E-7B86-44DF-830B-29D9336F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FE15-9FD4-488B-B0A5-18F0D6F72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1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ED9F6-2962-4C8A-9586-CBA88CC02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232DB-5E83-4A5E-95FB-E7EA31494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A433B-7680-41C9-89AA-012A100C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CE72-2E76-449C-AED9-FC174E32713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6D976-1E0E-496C-AD92-09B87E3F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48F17-E51D-4A30-98BC-7449A4E5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FE15-9FD4-488B-B0A5-18F0D6F72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0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D839-15D0-4632-A4DA-7EA3270B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DC1E0-3A63-4216-A4A0-3347B4E69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E726A-E433-4DEE-80ED-7B54E82F9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CE72-2E76-449C-AED9-FC174E32713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3A2CC-679D-4ABD-A3D8-9ADB1AA0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46012-6912-4A3E-98FB-B67F49E3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FE15-9FD4-488B-B0A5-18F0D6F72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7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F44B-478C-4127-B5A6-C65533D0C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B5E1D-99AC-48ED-B472-96B81624E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23C13-993B-4A6B-A41C-9ACF7B8D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CE72-2E76-449C-AED9-FC174E32713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4B5AC-704D-47BF-B50F-3980922A8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89681-9942-48C0-8693-4A05BB43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FE15-9FD4-488B-B0A5-18F0D6F72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6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A439-92A7-4904-BC7C-34C9728B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F40F2-C841-463A-B055-8225C9368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497CC-4E61-4A20-AE82-C5F8293A9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F962F-F096-4060-8971-84943CDF9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CE72-2E76-449C-AED9-FC174E32713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9D431-AA0E-4B71-8986-AFBC96A9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BEB85-D71C-405B-A44D-313809E4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FE15-9FD4-488B-B0A5-18F0D6F72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7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D82F-C500-43FE-9C2D-61A2F7891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99BA3-D4B4-416C-B090-04C8E6D71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768A8-EA13-4995-AEB8-989615615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422EA-1981-41B3-9B2B-EE30B88B9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64C64D-7C6B-467A-950C-1FF545F7D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7727EC-A3C1-43D0-96D2-823469B11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CE72-2E76-449C-AED9-FC174E32713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CE1F65-F184-4C24-ACF4-4089F6DF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44242-62EA-4CED-8AA9-83740416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FE15-9FD4-488B-B0A5-18F0D6F72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9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466C-CEB7-4BBE-A8F2-751533F6B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CA166F-0263-48B9-BCE0-CBBB084E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CE72-2E76-449C-AED9-FC174E32713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FBD23-2479-4DE0-ABFC-944E9F94B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66D26-52FC-4416-9C7A-CA6C61E7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FE15-9FD4-488B-B0A5-18F0D6F72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7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EEA12E-F544-4481-BB45-74B875F7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CE72-2E76-449C-AED9-FC174E32713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840DC-8098-4654-A250-150241932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9FDA8-4D29-42CE-8F18-77348818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FE15-9FD4-488B-B0A5-18F0D6F72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6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E6B7A-7061-49CC-B9B1-1764DE76B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7BE6B-170F-4DE9-BB8E-71C893618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D4C91-1DB2-4390-831C-0DACD85D8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B90AB-C1E0-4A0A-AC3B-6614E404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CE72-2E76-449C-AED9-FC174E32713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99F20-CE4C-443D-8756-BC909262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7B202-E6F9-4571-87B2-D799AECB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FE15-9FD4-488B-B0A5-18F0D6F72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7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469F-38A1-4BF6-8959-3891C84CE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D8E7C8-9D07-4544-8FE6-2B712AFD2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AE99A-37CE-4094-92B8-855A93CC6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6E7D3-22C0-4EE4-8BC1-93A08F16E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CE72-2E76-449C-AED9-FC174E32713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E7F6B-0B42-41BA-80F1-50391A4B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9CD9B-5916-46B0-B298-74C54E39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FE15-9FD4-488B-B0A5-18F0D6F72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5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F2AB0-B607-4AEF-BD2B-E600EC3D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E36EF-FE43-403A-BB8B-730AC4DA5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A8BC2-958C-4D94-B42B-EE34625ED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ECE72-2E76-449C-AED9-FC174E32713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AADC0-0C43-4921-A121-CA8A9D1AB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2A523-8C48-472E-AD16-536F52A3F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AFE15-9FD4-488B-B0A5-18F0D6F72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9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4" Type="http://schemas.openxmlformats.org/officeDocument/2006/relationships/customXml" Target="../ink/ink2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package" Target="../embeddings/Microsoft_Excel_Worksheet.xlsx"/><Relationship Id="rId7" Type="http://schemas.openxmlformats.org/officeDocument/2006/relationships/customXml" Target="../ink/ink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image" Target="../media/image7.jpeg"/><Relationship Id="rId5" Type="http://schemas.openxmlformats.org/officeDocument/2006/relationships/customXml" Target="../ink/ink5.xml"/><Relationship Id="rId10" Type="http://schemas.openxmlformats.org/officeDocument/2006/relationships/image" Target="../media/image8.png"/><Relationship Id="rId4" Type="http://schemas.openxmlformats.org/officeDocument/2006/relationships/image" Target="../media/image6.emf"/><Relationship Id="rId9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customXml" Target="../ink/ink8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customXml" Target="../ink/ink13.xml"/><Relationship Id="rId4" Type="http://schemas.openxmlformats.org/officeDocument/2006/relationships/customXml" Target="../ink/ink10.xml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8DF1-D6E7-49BB-9801-A724D2800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2598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</a:rPr>
              <a:t>Quine’s simplification </a:t>
            </a:r>
            <a:br>
              <a:rPr lang="en-US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</a:rPr>
            </a:b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95520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2E519E-845C-4A44-A488-7C877F773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580" y="1907168"/>
            <a:ext cx="6311537" cy="31778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A45473-A3BF-4119-8EC4-471133A3D898}"/>
              </a:ext>
            </a:extLst>
          </p:cNvPr>
          <p:cNvSpPr txBox="1"/>
          <p:nvPr/>
        </p:nvSpPr>
        <p:spPr>
          <a:xfrm>
            <a:off x="700247" y="770883"/>
            <a:ext cx="10129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this method helps us simplify functions given in the Disjunctive Canonical 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D3B8C-D55D-4381-8AAF-16B4FA1121B1}"/>
              </a:ext>
            </a:extLst>
          </p:cNvPr>
          <p:cNvSpPr txBox="1"/>
          <p:nvPr/>
        </p:nvSpPr>
        <p:spPr>
          <a:xfrm>
            <a:off x="6790654" y="1999191"/>
            <a:ext cx="49287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Schoolbook" panose="02040604050505020304" pitchFamily="18" charset="0"/>
              </a:rPr>
              <a:t>steps: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entury Schoolbook" panose="02040604050505020304" pitchFamily="18" charset="0"/>
              </a:rPr>
              <a:t>order the support set of f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entury Schoolbook" panose="02040604050505020304" pitchFamily="18" charset="0"/>
              </a:rPr>
              <a:t> group </a:t>
            </a:r>
            <a:r>
              <a:rPr lang="en-US" dirty="0" err="1">
                <a:latin typeface="Century Schoolbook" panose="02040604050505020304" pitchFamily="18" charset="0"/>
              </a:rPr>
              <a:t>minterms</a:t>
            </a:r>
            <a:r>
              <a:rPr lang="en-US" dirty="0">
                <a:latin typeface="Century Schoolbook" panose="02040604050505020304" pitchFamily="18" charset="0"/>
              </a:rPr>
              <a:t> in a tableau by the number of 1’s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entury Schoolbook" panose="02040604050505020304" pitchFamily="18" charset="0"/>
              </a:rPr>
              <a:t>extend the tableau by factorizing 2 neighbor </a:t>
            </a:r>
            <a:r>
              <a:rPr lang="en-US" dirty="0" err="1">
                <a:latin typeface="Century Schoolbook" panose="02040604050505020304" pitchFamily="18" charset="0"/>
              </a:rPr>
              <a:t>monoms</a:t>
            </a:r>
            <a:endParaRPr lang="en-US" dirty="0">
              <a:latin typeface="Century Schoolbook" panose="020406040505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Century Schoolbook" panose="02040604050505020304" pitchFamily="18" charset="0"/>
              </a:rPr>
              <a:t>use another tableau to find the central </a:t>
            </a:r>
            <a:r>
              <a:rPr lang="en-US" dirty="0" err="1">
                <a:latin typeface="Century Schoolbook" panose="02040604050505020304" pitchFamily="18" charset="0"/>
              </a:rPr>
              <a:t>monoms</a:t>
            </a:r>
            <a:endParaRPr lang="en-US" dirty="0">
              <a:latin typeface="Century Schoolbook" panose="02040604050505020304" pitchFamily="18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entury Schoolbook" panose="02040604050505020304" pitchFamily="18" charset="0"/>
              </a:rPr>
              <a:t>main goal: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-    cover all </a:t>
            </a:r>
            <a:r>
              <a:rPr lang="en-US" dirty="0" err="1">
                <a:latin typeface="Century Schoolbook" panose="02040604050505020304" pitchFamily="18" charset="0"/>
              </a:rPr>
              <a:t>minterms</a:t>
            </a:r>
            <a:r>
              <a:rPr lang="en-US" dirty="0">
                <a:latin typeface="Century Schoolbook" panose="02040604050505020304" pitchFamily="18" charset="0"/>
              </a:rPr>
              <a:t> with the </a:t>
            </a:r>
            <a:r>
              <a:rPr lang="en-US" u="sng" dirty="0">
                <a:latin typeface="Century Schoolbook" panose="02040604050505020304" pitchFamily="18" charset="0"/>
              </a:rPr>
              <a:t>least</a:t>
            </a:r>
            <a:r>
              <a:rPr lang="en-US" dirty="0">
                <a:latin typeface="Century Schoolbook" panose="02040604050505020304" pitchFamily="18" charset="0"/>
              </a:rPr>
              <a:t> number of max </a:t>
            </a:r>
            <a:r>
              <a:rPr lang="en-US" dirty="0" err="1">
                <a:latin typeface="Century Schoolbook" panose="02040604050505020304" pitchFamily="18" charset="0"/>
              </a:rPr>
              <a:t>monoms</a:t>
            </a:r>
            <a:endParaRPr lang="en-US" dirty="0">
              <a:latin typeface="Century Schoolbook" panose="02040604050505020304" pitchFamily="18" charset="0"/>
            </a:endParaRPr>
          </a:p>
          <a:p>
            <a:r>
              <a:rPr lang="en-US" dirty="0">
                <a:latin typeface="Century Schoolbook" panose="02040604050505020304" pitchFamily="18" charset="0"/>
              </a:rPr>
              <a:t>-    avoid overlapping</a:t>
            </a:r>
          </a:p>
          <a:p>
            <a:endParaRPr lang="en-US" dirty="0">
              <a:latin typeface="Century Schoolbook" panose="02040604050505020304" pitchFamily="18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11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CEE75-FF1D-49DB-A31B-835C75557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81" y="653771"/>
            <a:ext cx="10756037" cy="5844683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Exercise 5.1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latin typeface="Century Schoolbook" panose="02040604050505020304" pitchFamily="18" charset="0"/>
              </a:rPr>
              <a:t>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sing Quine’s method, simplify the following Boolean functions given by their values 0.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457200"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f1(0,1,0) = f1(0,1,1) = f1(1,0,1) = 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 =&gt;f1(0,0,0)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f1(0,0,1) = f1(1,0,0) = f1(1,1,0) = f1(1,1,1) = 1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24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DCF (Disjunctive Canonical Form):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f1(x1,x2,x3)</a:t>
            </a:r>
            <a:r>
              <a:rPr lang="en-US" sz="200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x1x2x3 v x1x2x3 v x1x2x3 v x1x2x3 v x1x2x3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 pitchFamily="18" charset="0"/>
              <a:ea typeface="+mn-ea"/>
              <a:cs typeface="+mn-cs"/>
            </a:endParaRPr>
          </a:p>
          <a:p>
            <a:pPr marL="0" indent="0" algn="l">
              <a:buNone/>
            </a:pPr>
            <a:endParaRPr lang="en-US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entury Schoolbook" panose="02040604050505020304" pitchFamily="18" charset="0"/>
              </a:rPr>
              <a:t>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rdering the support set (ascending by number of 1’s):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{ (0, 0, 0), (0, 0, 1), (1, 0, 0), (1, 1, 0), (1, 1, 1) 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695200-4A6F-408B-AB2B-AB770B368D8E}"/>
                  </a:ext>
                </a:extLst>
              </p14:cNvPr>
              <p14:cNvContentPartPr/>
              <p14:nvPr/>
            </p14:nvContentPartPr>
            <p14:xfrm>
              <a:off x="2443696" y="4228420"/>
              <a:ext cx="943200" cy="57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695200-4A6F-408B-AB2B-AB770B368D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4696" y="4219420"/>
                <a:ext cx="96084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53DD7F5-3816-489F-AAF6-3ECDA0BB4E5E}"/>
                  </a:ext>
                </a:extLst>
              </p14:cNvPr>
              <p14:cNvContentPartPr/>
              <p14:nvPr/>
            </p14:nvContentPartPr>
            <p14:xfrm>
              <a:off x="3589950" y="4219289"/>
              <a:ext cx="527760" cy="9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53DD7F5-3816-489F-AAF6-3ECDA0BB4E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81310" y="4210649"/>
                <a:ext cx="5454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6F31D4F-7CCD-403A-B41D-777EF717AD52}"/>
                  </a:ext>
                </a:extLst>
              </p14:cNvPr>
              <p14:cNvContentPartPr/>
              <p14:nvPr/>
            </p14:nvContentPartPr>
            <p14:xfrm>
              <a:off x="4999350" y="4219289"/>
              <a:ext cx="49428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6F31D4F-7CCD-403A-B41D-777EF717AD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90710" y="4210649"/>
                <a:ext cx="5119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0F7E562-E0C6-40EE-994C-333B0595E3F4}"/>
                  </a:ext>
                </a:extLst>
              </p14:cNvPr>
              <p14:cNvContentPartPr/>
              <p14:nvPr/>
            </p14:nvContentPartPr>
            <p14:xfrm>
              <a:off x="6425670" y="4202009"/>
              <a:ext cx="175680" cy="9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0F7E562-E0C6-40EE-994C-333B0595E3F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16670" y="4193369"/>
                <a:ext cx="193320" cy="2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2344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719D5-FDC7-4252-8C8D-7C7BFC8A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678" y="383459"/>
            <a:ext cx="6521388" cy="692730"/>
          </a:xfrm>
        </p:spPr>
        <p:txBody>
          <a:bodyPr>
            <a:noAutofit/>
          </a:bodyPr>
          <a:lstStyle/>
          <a:p>
            <a:pPr marL="0" indent="0"/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{ (0, 0, 0), (0, 0, 1), (1, 0, 0), (1, 1, 0), (1, 1, 1) }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0F7CD97E-AA5D-4258-842E-A9389653A971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6197597"/>
              </p:ext>
            </p:extLst>
          </p:nvPr>
        </p:nvGraphicFramePr>
        <p:xfrm>
          <a:off x="1873189" y="807537"/>
          <a:ext cx="6873389" cy="4811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3" imgW="2628794" imgH="1836389" progId="Excel.Sheet.12">
                  <p:embed/>
                </p:oleObj>
              </mc:Choice>
              <mc:Fallback>
                <p:oleObj name="Worksheet" r:id="rId3" imgW="2628794" imgH="183638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3189" y="807537"/>
                        <a:ext cx="6873389" cy="48116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FF6304B-4ACE-4102-B931-76880E0CA54F}"/>
              </a:ext>
            </a:extLst>
          </p:cNvPr>
          <p:cNvSpPr txBox="1"/>
          <p:nvPr/>
        </p:nvSpPr>
        <p:spPr>
          <a:xfrm>
            <a:off x="8948692" y="1796779"/>
            <a:ext cx="5854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m1</a:t>
            </a:r>
          </a:p>
          <a:p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72D8E0-9CDB-4815-957F-A78136BCD847}"/>
              </a:ext>
            </a:extLst>
          </p:cNvPr>
          <p:cNvSpPr txBox="1"/>
          <p:nvPr/>
        </p:nvSpPr>
        <p:spPr>
          <a:xfrm>
            <a:off x="8948692" y="1291100"/>
            <a:ext cx="585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5C714A-81C5-4432-A8DC-D08CB66405F4}"/>
              </a:ext>
            </a:extLst>
          </p:cNvPr>
          <p:cNvSpPr txBox="1"/>
          <p:nvPr/>
        </p:nvSpPr>
        <p:spPr>
          <a:xfrm>
            <a:off x="8938570" y="2254153"/>
            <a:ext cx="585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DD6745-7D33-4B65-8B22-F7EA5300B872}"/>
              </a:ext>
            </a:extLst>
          </p:cNvPr>
          <p:cNvSpPr txBox="1"/>
          <p:nvPr/>
        </p:nvSpPr>
        <p:spPr>
          <a:xfrm>
            <a:off x="8977399" y="3198698"/>
            <a:ext cx="585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C17F2E-AF32-4898-888A-A221345B7B88}"/>
              </a:ext>
            </a:extLst>
          </p:cNvPr>
          <p:cNvSpPr txBox="1"/>
          <p:nvPr/>
        </p:nvSpPr>
        <p:spPr>
          <a:xfrm>
            <a:off x="8977399" y="3711966"/>
            <a:ext cx="2699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m0 v m1 = x1x2 = max1</a:t>
            </a:r>
          </a:p>
          <a:p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A9B885-96D4-4C51-83F8-902A59EABE25}"/>
              </a:ext>
            </a:extLst>
          </p:cNvPr>
          <p:cNvSpPr txBox="1"/>
          <p:nvPr/>
        </p:nvSpPr>
        <p:spPr>
          <a:xfrm>
            <a:off x="8948692" y="4213051"/>
            <a:ext cx="2699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m0 v m4 = x2x3 = max2</a:t>
            </a:r>
          </a:p>
          <a:p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951323-7808-4F38-B7B1-F0E5C6449DC5}"/>
              </a:ext>
            </a:extLst>
          </p:cNvPr>
          <p:cNvSpPr txBox="1"/>
          <p:nvPr/>
        </p:nvSpPr>
        <p:spPr>
          <a:xfrm>
            <a:off x="8977399" y="4666060"/>
            <a:ext cx="26204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m4 v m6 = x1x3 = max3</a:t>
            </a:r>
          </a:p>
          <a:p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AFD82D-D4BF-432A-83D0-424A2E81EB7C}"/>
              </a:ext>
            </a:extLst>
          </p:cNvPr>
          <p:cNvSpPr txBox="1"/>
          <p:nvPr/>
        </p:nvSpPr>
        <p:spPr>
          <a:xfrm>
            <a:off x="8977399" y="5175382"/>
            <a:ext cx="2678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m6 v m7 = x1x2 = max4 </a:t>
            </a:r>
          </a:p>
          <a:p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667F0E2-44C7-4B98-9506-89885A3647E7}"/>
                  </a:ext>
                </a:extLst>
              </p14:cNvPr>
              <p14:cNvContentPartPr/>
              <p14:nvPr/>
            </p14:nvContentPartPr>
            <p14:xfrm>
              <a:off x="10244601" y="3763522"/>
              <a:ext cx="380880" cy="9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667F0E2-44C7-4B98-9506-89885A3647E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35601" y="3754522"/>
                <a:ext cx="39852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31E882A-B0B5-44BB-BBB4-88AF2871030F}"/>
                  </a:ext>
                </a:extLst>
              </p14:cNvPr>
              <p14:cNvContentPartPr/>
              <p14:nvPr/>
            </p14:nvContentPartPr>
            <p14:xfrm>
              <a:off x="10235601" y="4261762"/>
              <a:ext cx="379080" cy="17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31E882A-B0B5-44BB-BBB4-88AF2871030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26961" y="4252762"/>
                <a:ext cx="39672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B5A34FE-4CDA-4FA9-9599-C0DC0DEFC056}"/>
                  </a:ext>
                </a:extLst>
              </p14:cNvPr>
              <p14:cNvContentPartPr/>
              <p14:nvPr/>
            </p14:nvContentPartPr>
            <p14:xfrm>
              <a:off x="10484361" y="4748842"/>
              <a:ext cx="1731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B5A34FE-4CDA-4FA9-9599-C0DC0DEFC05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75361" y="4744342"/>
                <a:ext cx="190800" cy="918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C0B87E78-8D98-4CE5-AF8B-DD3BC9D60FB0}"/>
              </a:ext>
            </a:extLst>
          </p:cNvPr>
          <p:cNvSpPr txBox="1"/>
          <p:nvPr/>
        </p:nvSpPr>
        <p:spPr>
          <a:xfrm>
            <a:off x="852257" y="6050463"/>
            <a:ext cx="4367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M(f) = {max1, max2, max3, max4}</a:t>
            </a:r>
          </a:p>
        </p:txBody>
      </p:sp>
      <p:pic>
        <p:nvPicPr>
          <p:cNvPr id="1026" name="Picture 2" descr="Bmw m6 Logos">
            <a:extLst>
              <a:ext uri="{FF2B5EF4-FFF2-40B4-BE49-F238E27FC236}">
                <a16:creationId xmlns:a16="http://schemas.microsoft.com/office/drawing/2014/main" id="{D7344D49-40E5-45E7-8FEB-4E1EB8450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441" y="2838666"/>
            <a:ext cx="923331" cy="46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19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C114-C6E1-4C41-8B90-1FF3A5B5A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23" y="14567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M(f) = {max1, max2, max3, max4}</a:t>
            </a:r>
            <a:br>
              <a:rPr lang="en-US" sz="3200" dirty="0"/>
            </a:br>
            <a:endParaRPr lang="en-US" sz="32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4908FEE-B15A-417B-91C3-499B8AF137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604611"/>
              </p:ext>
            </p:extLst>
          </p:nvPr>
        </p:nvGraphicFramePr>
        <p:xfrm>
          <a:off x="1703814" y="1338386"/>
          <a:ext cx="8113712" cy="357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Worksheet" r:id="rId3" imgW="3352800" imgH="1476305" progId="Excel.Sheet.12">
                  <p:embed/>
                </p:oleObj>
              </mc:Choice>
              <mc:Fallback>
                <p:oleObj name="Worksheet" r:id="rId3" imgW="3352800" imgH="147630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3814" y="1338386"/>
                        <a:ext cx="8113712" cy="357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1C85CC-3FC2-425E-9227-7A355B08ACC1}"/>
              </a:ext>
            </a:extLst>
          </p:cNvPr>
          <p:cNvSpPr txBox="1"/>
          <p:nvPr/>
        </p:nvSpPr>
        <p:spPr>
          <a:xfrm>
            <a:off x="1789420" y="2070980"/>
            <a:ext cx="1189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minterms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ED817B-C312-46AB-97BD-F79E8A961639}"/>
              </a:ext>
            </a:extLst>
          </p:cNvPr>
          <p:cNvSpPr txBox="1"/>
          <p:nvPr/>
        </p:nvSpPr>
        <p:spPr>
          <a:xfrm rot="1656509">
            <a:off x="2474761" y="1610285"/>
            <a:ext cx="1594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max </a:t>
            </a:r>
            <a:r>
              <a:rPr lang="en-US" sz="2000" dirty="0" err="1"/>
              <a:t>monoms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E8208CD-932D-41B6-9D9F-DE1FEE8B8326}"/>
                  </a:ext>
                </a:extLst>
              </p14:cNvPr>
              <p14:cNvContentPartPr/>
              <p14:nvPr/>
            </p14:nvContentPartPr>
            <p14:xfrm>
              <a:off x="1703814" y="1367699"/>
              <a:ext cx="2266200" cy="1205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E8208CD-932D-41B6-9D9F-DE1FEE8B83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94814" y="1358699"/>
                <a:ext cx="2283840" cy="12229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7ECA9C7-B1E1-4E30-96AA-9F15022CC5FE}"/>
              </a:ext>
            </a:extLst>
          </p:cNvPr>
          <p:cNvSpPr txBox="1"/>
          <p:nvPr/>
        </p:nvSpPr>
        <p:spPr>
          <a:xfrm>
            <a:off x="948227" y="5547205"/>
            <a:ext cx="10281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there are 2 unique ‘ * ‘ on different rows =&gt; max1 and max4 are central </a:t>
            </a:r>
            <a:r>
              <a:rPr lang="en-US" sz="2400" dirty="0" err="1"/>
              <a:t>monoms</a:t>
            </a:r>
            <a:r>
              <a:rPr lang="en-US" sz="2400" dirty="0"/>
              <a:t> </a:t>
            </a:r>
          </a:p>
          <a:p>
            <a:r>
              <a:rPr lang="en-US" sz="2400" dirty="0"/>
              <a:t>=&gt; C(f) = { max1, max4 }  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D8FE51-E806-4E94-B367-36203F0B4382}"/>
              </a:ext>
            </a:extLst>
          </p:cNvPr>
          <p:cNvSpPr/>
          <p:nvPr/>
        </p:nvSpPr>
        <p:spPr>
          <a:xfrm>
            <a:off x="4429440" y="2954520"/>
            <a:ext cx="548640" cy="548640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F9D068-FCD8-4639-AA3E-A4D7EF764C67}"/>
              </a:ext>
            </a:extLst>
          </p:cNvPr>
          <p:cNvSpPr/>
          <p:nvPr/>
        </p:nvSpPr>
        <p:spPr>
          <a:xfrm>
            <a:off x="8858880" y="4322520"/>
            <a:ext cx="548640" cy="548640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920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E943B-A8ED-4C4F-AF6E-B134A024E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951" y="1102936"/>
            <a:ext cx="9576453" cy="2386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M(f) = { max1, max2, max3, max4 }</a:t>
            </a:r>
          </a:p>
          <a:p>
            <a:pPr marL="0" indent="0">
              <a:buNone/>
            </a:pPr>
            <a:r>
              <a:rPr lang="en-US" sz="2000" dirty="0"/>
              <a:t>C(f) = { max1, max4 }</a:t>
            </a:r>
          </a:p>
          <a:p>
            <a:pPr marL="0" indent="0">
              <a:buNone/>
            </a:pPr>
            <a:r>
              <a:rPr lang="en-US" sz="2000" dirty="0"/>
              <a:t>M(f)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≠</a:t>
            </a:r>
            <a:r>
              <a:rPr lang="en-US" sz="2000" dirty="0"/>
              <a:t> C(f) and C(f)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≠ </a:t>
            </a:r>
            <a:r>
              <a:rPr lang="en-US" sz="20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∅ =&gt; </a:t>
            </a:r>
            <a:r>
              <a:rPr lang="en-US" sz="2000" b="0" i="1" dirty="0">
                <a:solidFill>
                  <a:srgbClr val="202122"/>
                </a:solidFill>
                <a:effectLst/>
                <a:latin typeface="Century Schoolbook" panose="02040604050505020304" pitchFamily="18" charset="0"/>
              </a:rPr>
              <a:t>2</a:t>
            </a:r>
            <a:r>
              <a:rPr lang="en-US" sz="2000" b="0" i="1" baseline="30000" dirty="0">
                <a:solidFill>
                  <a:srgbClr val="202122"/>
                </a:solidFill>
                <a:effectLst/>
                <a:latin typeface="Century Schoolbook" panose="02040604050505020304" pitchFamily="18" charset="0"/>
              </a:rPr>
              <a:t>nd</a:t>
            </a:r>
            <a:r>
              <a:rPr lang="en-US" sz="2000" b="0" i="1" dirty="0">
                <a:solidFill>
                  <a:srgbClr val="202122"/>
                </a:solidFill>
                <a:effectLst/>
                <a:latin typeface="Century Schoolbook" panose="02040604050505020304" pitchFamily="18" charset="0"/>
              </a:rPr>
              <a:t> case of simpli</a:t>
            </a:r>
            <a:r>
              <a:rPr lang="en-US" sz="2000" i="1" dirty="0">
                <a:solidFill>
                  <a:srgbClr val="202122"/>
                </a:solidFill>
                <a:latin typeface="Century Schoolbook" panose="02040604050505020304" pitchFamily="18" charset="0"/>
              </a:rPr>
              <a:t>fication algorithm</a:t>
            </a:r>
          </a:p>
          <a:p>
            <a:pPr marL="0" indent="0">
              <a:buNone/>
            </a:pPr>
            <a:endParaRPr lang="en-US" sz="2000" i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g(x1,x2,x3) = max1 v max4</a:t>
            </a:r>
            <a:r>
              <a:rPr lang="en-US" sz="2000" i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= x1x2 v  x1x2</a:t>
            </a:r>
            <a:endParaRPr lang="en-US" sz="2000" b="1" dirty="0">
              <a:solidFill>
                <a:srgbClr val="202122"/>
              </a:solidFill>
              <a:effectLst/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3750D1-CFD9-4D9A-B99A-9A50B022AFE1}"/>
              </a:ext>
            </a:extLst>
          </p:cNvPr>
          <p:cNvSpPr txBox="1"/>
          <p:nvPr/>
        </p:nvSpPr>
        <p:spPr>
          <a:xfrm>
            <a:off x="683283" y="3506674"/>
            <a:ext cx="11115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simplified form </a:t>
            </a:r>
            <a:r>
              <a:rPr lang="en-US" dirty="0">
                <a:sym typeface="Wingdings" panose="05000000000000000000" pitchFamily="2" charset="2"/>
              </a:rPr>
              <a:t> all </a:t>
            </a:r>
            <a:r>
              <a:rPr lang="en-US" dirty="0" err="1">
                <a:sym typeface="Wingdings" panose="05000000000000000000" pitchFamily="2" charset="2"/>
              </a:rPr>
              <a:t>minterms</a:t>
            </a:r>
            <a:r>
              <a:rPr lang="en-US" dirty="0">
                <a:sym typeface="Wingdings" panose="05000000000000000000" pitchFamily="2" charset="2"/>
              </a:rPr>
              <a:t> are covered  m4 is covered  max2 or max3 as h (h covers Sf-Sg) -&gt; 2 simplified</a:t>
            </a:r>
          </a:p>
          <a:p>
            <a:r>
              <a:rPr lang="en-US" dirty="0">
                <a:sym typeface="Wingdings" panose="05000000000000000000" pitchFamily="2" charset="2"/>
              </a:rPr>
              <a:t>forms: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E2AB4-2107-4CED-9EC8-09E5F55C67A1}"/>
              </a:ext>
            </a:extLst>
          </p:cNvPr>
          <p:cNvSpPr txBox="1"/>
          <p:nvPr/>
        </p:nvSpPr>
        <p:spPr>
          <a:xfrm>
            <a:off x="1275127" y="4513277"/>
            <a:ext cx="561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 f(x1,x2,x3) = max1 v max4 v max2 = x1x2 v x1x2 v x2x3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D7E7DE-3599-40AF-BD22-D04BA5F73615}"/>
              </a:ext>
            </a:extLst>
          </p:cNvPr>
          <p:cNvSpPr txBox="1"/>
          <p:nvPr/>
        </p:nvSpPr>
        <p:spPr>
          <a:xfrm>
            <a:off x="1301575" y="5385732"/>
            <a:ext cx="556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 f(x1,x2,x3) = max1 v max4 v max3 = x1x2 v x1x2 v x1x3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7371ABC-71FF-44A8-8381-1844090261BD}"/>
                  </a:ext>
                </a:extLst>
              </p14:cNvPr>
              <p14:cNvContentPartPr/>
              <p14:nvPr/>
            </p14:nvContentPartPr>
            <p14:xfrm>
              <a:off x="4957590" y="4571729"/>
              <a:ext cx="38520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7371ABC-71FF-44A8-8381-1844090261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48950" y="4562729"/>
                <a:ext cx="402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795906D-B899-4C0A-9EFE-47CEA959468D}"/>
                  </a:ext>
                </a:extLst>
              </p14:cNvPr>
              <p14:cNvContentPartPr/>
              <p14:nvPr/>
            </p14:nvContentPartPr>
            <p14:xfrm>
              <a:off x="6240990" y="4568489"/>
              <a:ext cx="381960" cy="36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795906D-B899-4C0A-9EFE-47CEA95946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32350" y="4559489"/>
                <a:ext cx="3996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1C4E333-BCAD-46F3-9585-EAEE69AB2E17}"/>
                  </a:ext>
                </a:extLst>
              </p14:cNvPr>
              <p14:cNvContentPartPr/>
              <p14:nvPr/>
            </p14:nvContentPartPr>
            <p14:xfrm>
              <a:off x="6240990" y="5427449"/>
              <a:ext cx="39384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1C4E333-BCAD-46F3-9585-EAEE69AB2E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32350" y="5418449"/>
                <a:ext cx="411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6C911FB-21DE-41DB-AF44-863CF70598CD}"/>
                  </a:ext>
                </a:extLst>
              </p14:cNvPr>
              <p14:cNvContentPartPr/>
              <p14:nvPr/>
            </p14:nvContentPartPr>
            <p14:xfrm>
              <a:off x="4948950" y="5427089"/>
              <a:ext cx="443880" cy="90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6C911FB-21DE-41DB-AF44-863CF70598C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40310" y="5418089"/>
                <a:ext cx="4615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DDA310E-F73A-4D3B-9916-FD5E9432E3EA}"/>
                  </a:ext>
                </a:extLst>
              </p14:cNvPr>
              <p14:cNvContentPartPr/>
              <p14:nvPr/>
            </p14:nvContentPartPr>
            <p14:xfrm>
              <a:off x="4227870" y="2684249"/>
              <a:ext cx="51120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DDA310E-F73A-4D3B-9916-FD5E9432E3E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18870" y="2675249"/>
                <a:ext cx="5288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895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7B1EF-82A1-4B41-AF79-A743F2367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9080" y="2487539"/>
            <a:ext cx="1712053" cy="1480453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thank</a:t>
            </a:r>
          </a:p>
        </p:txBody>
      </p:sp>
    </p:spTree>
    <p:extLst>
      <p:ext uri="{BB962C8B-B14F-4D97-AF65-F5344CB8AC3E}">
        <p14:creationId xmlns:p14="http://schemas.microsoft.com/office/powerpoint/2010/main" val="1599139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87772A-C77A-4239-812F-F178D429ABCD}"/>
</file>

<file path=customXml/itemProps2.xml><?xml version="1.0" encoding="utf-8"?>
<ds:datastoreItem xmlns:ds="http://schemas.openxmlformats.org/officeDocument/2006/customXml" ds:itemID="{B7B96256-1889-49D2-8AFD-6D52DBE46F7C}"/>
</file>

<file path=customXml/itemProps3.xml><?xml version="1.0" encoding="utf-8"?>
<ds:datastoreItem xmlns:ds="http://schemas.openxmlformats.org/officeDocument/2006/customXml" ds:itemID="{436268EA-D993-4FF5-B9D9-674BB2D371D7}"/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455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</vt:lpstr>
      <vt:lpstr>Calibri</vt:lpstr>
      <vt:lpstr>Calibri Light</vt:lpstr>
      <vt:lpstr>Century Schoolbook</vt:lpstr>
      <vt:lpstr>Comic Sans MS</vt:lpstr>
      <vt:lpstr>Office Theme</vt:lpstr>
      <vt:lpstr>Worksheet</vt:lpstr>
      <vt:lpstr>Microsoft Excel Worksheet</vt:lpstr>
      <vt:lpstr>Quine’s simplification  method</vt:lpstr>
      <vt:lpstr>PowerPoint Presentation</vt:lpstr>
      <vt:lpstr>PowerPoint Presentation</vt:lpstr>
      <vt:lpstr>Sf = { (0, 0, 0), (0, 0, 1), (1, 0, 0), (1, 1, 0), (1, 1, 1) }  </vt:lpstr>
      <vt:lpstr>M(f) = {max1, max2, max3, max4} </vt:lpstr>
      <vt:lpstr>PowerPoint Presentation</vt:lpstr>
      <vt:lpstr>thank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</dc:creator>
  <cp:lastModifiedBy>Adrian</cp:lastModifiedBy>
  <cp:revision>3</cp:revision>
  <dcterms:created xsi:type="dcterms:W3CDTF">2022-01-01T07:04:54Z</dcterms:created>
  <dcterms:modified xsi:type="dcterms:W3CDTF">2022-01-04T10:20:40Z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