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29"/>
  </p:notesMasterIdLst>
  <p:sldIdLst>
    <p:sldId id="256" r:id="rId2"/>
    <p:sldId id="257" r:id="rId3"/>
    <p:sldId id="261" r:id="rId4"/>
    <p:sldId id="349" r:id="rId5"/>
    <p:sldId id="258" r:id="rId6"/>
    <p:sldId id="260" r:id="rId7"/>
    <p:sldId id="262" r:id="rId8"/>
    <p:sldId id="263" r:id="rId9"/>
    <p:sldId id="362" r:id="rId10"/>
    <p:sldId id="363" r:id="rId11"/>
    <p:sldId id="264" r:id="rId12"/>
    <p:sldId id="291" r:id="rId13"/>
    <p:sldId id="353" r:id="rId14"/>
    <p:sldId id="292" r:id="rId15"/>
    <p:sldId id="350" r:id="rId16"/>
    <p:sldId id="351" r:id="rId17"/>
    <p:sldId id="354" r:id="rId18"/>
    <p:sldId id="355" r:id="rId19"/>
    <p:sldId id="275" r:id="rId20"/>
    <p:sldId id="356" r:id="rId21"/>
    <p:sldId id="357" r:id="rId22"/>
    <p:sldId id="358" r:id="rId23"/>
    <p:sldId id="359" r:id="rId24"/>
    <p:sldId id="269" r:id="rId25"/>
    <p:sldId id="360" r:id="rId26"/>
    <p:sldId id="361" r:id="rId27"/>
    <p:sldId id="28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CB780-E87D-4AA7-B13B-6CE71B609B0B}">
  <a:tblStyle styleId="{1BFCB780-E87D-4AA7-B13B-6CE71B609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B87D1B-AC9D-4A0D-A368-919A141D314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603CA0-7233-4D04-9A27-1817A17ECF73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216691-A12E-4FB6-8C62-40B6FF85E7D7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16D43D-56A2-409F-B1D7-141E2CF6B9B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EB992B-E434-4467-8E59-35F54FD0F3BE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9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8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76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9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40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6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71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9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25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71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c6a01074ef_0_18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c6a01074ef_0_18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11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7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4" r:id="rId9"/>
    <p:sldLayoutId id="2147483665" r:id="rId10"/>
    <p:sldLayoutId id="2147483675" r:id="rId11"/>
    <p:sldLayoutId id="2147483677" r:id="rId12"/>
    <p:sldLayoutId id="2147483680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LOGIC CIRCUITS 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Exercise 4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B1AED-8D29-458A-9E76-D4B6FF95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58" y="0"/>
            <a:ext cx="60698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10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22871-112B-4127-BC5A-52916ECA06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478654" y="782366"/>
            <a:ext cx="4186686" cy="265625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60B966-05FE-49ED-8965-89E59A650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640"/>
              </p:ext>
            </p:extLst>
          </p:nvPr>
        </p:nvGraphicFramePr>
        <p:xfrm>
          <a:off x="1874157" y="102870"/>
          <a:ext cx="5395685" cy="493776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79137">
                  <a:extLst>
                    <a:ext uri="{9D8B030D-6E8A-4147-A177-3AD203B41FA5}">
                      <a16:colId xmlns:a16="http://schemas.microsoft.com/office/drawing/2014/main" val="1756017879"/>
                    </a:ext>
                  </a:extLst>
                </a:gridCol>
                <a:gridCol w="1079137">
                  <a:extLst>
                    <a:ext uri="{9D8B030D-6E8A-4147-A177-3AD203B41FA5}">
                      <a16:colId xmlns:a16="http://schemas.microsoft.com/office/drawing/2014/main" val="1678624999"/>
                    </a:ext>
                  </a:extLst>
                </a:gridCol>
                <a:gridCol w="1079137">
                  <a:extLst>
                    <a:ext uri="{9D8B030D-6E8A-4147-A177-3AD203B41FA5}">
                      <a16:colId xmlns:a16="http://schemas.microsoft.com/office/drawing/2014/main" val="3312517498"/>
                    </a:ext>
                  </a:extLst>
                </a:gridCol>
                <a:gridCol w="1079137">
                  <a:extLst>
                    <a:ext uri="{9D8B030D-6E8A-4147-A177-3AD203B41FA5}">
                      <a16:colId xmlns:a16="http://schemas.microsoft.com/office/drawing/2014/main" val="3614596814"/>
                    </a:ext>
                  </a:extLst>
                </a:gridCol>
                <a:gridCol w="1079137">
                  <a:extLst>
                    <a:ext uri="{9D8B030D-6E8A-4147-A177-3AD203B41FA5}">
                      <a16:colId xmlns:a16="http://schemas.microsoft.com/office/drawing/2014/main" val="2149378175"/>
                    </a:ext>
                  </a:extLst>
                </a:gridCol>
              </a:tblGrid>
              <a:tr h="2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Inputs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81929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05358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78299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40812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66806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43965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1685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60169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9572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90542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40130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02985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7214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24909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3868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17595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4288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330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30730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0" name="Google Shape;2181;p99">
            <a:extLst>
              <a:ext uri="{FF2B5EF4-FFF2-40B4-BE49-F238E27FC236}">
                <a16:creationId xmlns:a16="http://schemas.microsoft.com/office/drawing/2014/main" id="{14B481E8-4C9B-4B03-98E7-97AE38642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Veitch Diagram</a:t>
            </a:r>
            <a:endParaRPr dirty="0"/>
          </a:p>
        </p:txBody>
      </p:sp>
      <p:sp>
        <p:nvSpPr>
          <p:cNvPr id="21" name="Google Shape;2181;p99">
            <a:extLst>
              <a:ext uri="{FF2B5EF4-FFF2-40B4-BE49-F238E27FC236}">
                <a16:creationId xmlns:a16="http://schemas.microsoft.com/office/drawing/2014/main" id="{E0CDA131-87E7-4210-9097-9D4CAE2CCF1E}"/>
              </a:ext>
            </a:extLst>
          </p:cNvPr>
          <p:cNvSpPr txBox="1">
            <a:spLocks/>
          </p:cNvSpPr>
          <p:nvPr/>
        </p:nvSpPr>
        <p:spPr>
          <a:xfrm>
            <a:off x="713249" y="37192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1400" b="0" dirty="0"/>
              <a:t>used to simplify the results’ formula into DCF</a:t>
            </a:r>
          </a:p>
        </p:txBody>
      </p:sp>
    </p:spTree>
    <p:extLst>
      <p:ext uri="{BB962C8B-B14F-4D97-AF65-F5344CB8AC3E}">
        <p14:creationId xmlns:p14="http://schemas.microsoft.com/office/powerpoint/2010/main" val="31565700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55305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0" name="Google Shape;2181;p99">
            <a:extLst>
              <a:ext uri="{FF2B5EF4-FFF2-40B4-BE49-F238E27FC236}">
                <a16:creationId xmlns:a16="http://schemas.microsoft.com/office/drawing/2014/main" id="{14B481E8-4C9B-4B03-98E7-97AE38642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Veitch Diagram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2" name="Google Shape;2181;p99">
            <a:extLst>
              <a:ext uri="{FF2B5EF4-FFF2-40B4-BE49-F238E27FC236}">
                <a16:creationId xmlns:a16="http://schemas.microsoft.com/office/drawing/2014/main" id="{EC520832-7712-469F-9B2C-BD1754419D81}"/>
              </a:ext>
            </a:extLst>
          </p:cNvPr>
          <p:cNvSpPr txBox="1">
            <a:spLocks/>
          </p:cNvSpPr>
          <p:nvPr/>
        </p:nvSpPr>
        <p:spPr>
          <a:xfrm>
            <a:off x="846287" y="421984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sz="1000" b="0" dirty="0"/>
              <a:t>					         _</a:t>
            </a:r>
          </a:p>
          <a:p>
            <a:r>
              <a:rPr lang="en-US" sz="1400" b="0" dirty="0"/>
              <a:t>max1 = m11 ∨ m9 ∨ m1 ∨ m3 = bd</a:t>
            </a:r>
          </a:p>
        </p:txBody>
      </p:sp>
      <p:sp>
        <p:nvSpPr>
          <p:cNvPr id="14" name="Google Shape;2181;p99">
            <a:extLst>
              <a:ext uri="{FF2B5EF4-FFF2-40B4-BE49-F238E27FC236}">
                <a16:creationId xmlns:a16="http://schemas.microsoft.com/office/drawing/2014/main" id="{9428D43D-38D5-4DB2-AD20-004DFD8B5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Double Factorizations</a:t>
            </a: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1B35D3-4F2E-4F9B-8647-31E2750233B3}"/>
              </a:ext>
            </a:extLst>
          </p:cNvPr>
          <p:cNvSpPr/>
          <p:nvPr/>
        </p:nvSpPr>
        <p:spPr>
          <a:xfrm>
            <a:off x="2705725" y="2765685"/>
            <a:ext cx="3732550" cy="374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69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33237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3" name="Google Shape;2181;p99">
            <a:extLst>
              <a:ext uri="{FF2B5EF4-FFF2-40B4-BE49-F238E27FC236}">
                <a16:creationId xmlns:a16="http://schemas.microsoft.com/office/drawing/2014/main" id="{B8D7B709-A95D-40AA-80CE-B6F6EABAE92D}"/>
              </a:ext>
            </a:extLst>
          </p:cNvPr>
          <p:cNvSpPr txBox="1">
            <a:spLocks/>
          </p:cNvSpPr>
          <p:nvPr/>
        </p:nvSpPr>
        <p:spPr>
          <a:xfrm>
            <a:off x="846287" y="421984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sz="1000" b="0" dirty="0"/>
              <a:t>				                                        _</a:t>
            </a:r>
          </a:p>
          <a:p>
            <a:r>
              <a:rPr lang="en-US" sz="1400" b="0" dirty="0"/>
              <a:t>max2 = m5 ∨ m7 ∨ m1 ∨ m3 = ad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FB56030-2BFF-462D-A117-97E681F774AE}"/>
              </a:ext>
            </a:extLst>
          </p:cNvPr>
          <p:cNvSpPr/>
          <p:nvPr/>
        </p:nvSpPr>
        <p:spPr>
          <a:xfrm rot="5400000">
            <a:off x="5406209" y="970233"/>
            <a:ext cx="345883" cy="17482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60EB8DF-F6E3-4958-86D5-1FF92871CA6B}"/>
              </a:ext>
            </a:extLst>
          </p:cNvPr>
          <p:cNvSpPr/>
          <p:nvPr/>
        </p:nvSpPr>
        <p:spPr>
          <a:xfrm rot="16200000">
            <a:off x="5406209" y="2079156"/>
            <a:ext cx="345883" cy="17482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894469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2" name="Google Shape;2181;p99">
            <a:extLst>
              <a:ext uri="{FF2B5EF4-FFF2-40B4-BE49-F238E27FC236}">
                <a16:creationId xmlns:a16="http://schemas.microsoft.com/office/drawing/2014/main" id="{EC520832-7712-469F-9B2C-BD1754419D81}"/>
              </a:ext>
            </a:extLst>
          </p:cNvPr>
          <p:cNvSpPr txBox="1">
            <a:spLocks/>
          </p:cNvSpPr>
          <p:nvPr/>
        </p:nvSpPr>
        <p:spPr>
          <a:xfrm>
            <a:off x="846287" y="421984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sz="1000" b="0" dirty="0"/>
              <a:t>				                         </a:t>
            </a:r>
          </a:p>
          <a:p>
            <a:r>
              <a:rPr lang="en-US" sz="1400" b="0" dirty="0"/>
              <a:t>max3 = m15 ∨ m7 = </a:t>
            </a:r>
            <a:r>
              <a:rPr lang="en-US" sz="1400" b="0" dirty="0" err="1"/>
              <a:t>bcd</a:t>
            </a:r>
            <a:endParaRPr lang="en-US" sz="1400" b="0" dirty="0"/>
          </a:p>
        </p:txBody>
      </p:sp>
      <p:sp>
        <p:nvSpPr>
          <p:cNvPr id="14" name="Google Shape;2181;p99">
            <a:extLst>
              <a:ext uri="{FF2B5EF4-FFF2-40B4-BE49-F238E27FC236}">
                <a16:creationId xmlns:a16="http://schemas.microsoft.com/office/drawing/2014/main" id="{9428D43D-38D5-4DB2-AD20-004DFD8B5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II. Simple Factorization</a:t>
            </a:r>
            <a:endParaRPr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01E55A46-331C-41AF-8548-558CB5574A67}"/>
              </a:ext>
            </a:extLst>
          </p:cNvPr>
          <p:cNvSpPr/>
          <p:nvPr/>
        </p:nvSpPr>
        <p:spPr>
          <a:xfrm>
            <a:off x="2945567" y="1686393"/>
            <a:ext cx="266075" cy="33089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B0A8426B-8D93-4F01-A3C5-6BE1ED1B0783}"/>
              </a:ext>
            </a:extLst>
          </p:cNvPr>
          <p:cNvSpPr/>
          <p:nvPr/>
        </p:nvSpPr>
        <p:spPr>
          <a:xfrm rot="10800000">
            <a:off x="5932360" y="1686393"/>
            <a:ext cx="266075" cy="33089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01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37409-2011-4E0A-82EE-8E4523634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316"/>
              </p:ext>
            </p:extLst>
          </p:nvPr>
        </p:nvGraphicFramePr>
        <p:xfrm>
          <a:off x="1524000" y="944484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FC508B-9646-4077-8E15-42C019C3EBC9}"/>
              </a:ext>
            </a:extLst>
          </p:cNvPr>
          <p:cNvSpPr txBox="1"/>
          <p:nvPr/>
        </p:nvSpPr>
        <p:spPr>
          <a:xfrm>
            <a:off x="3421505" y="944484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6BF3F-A9A3-493B-9A39-09356D80085C}"/>
              </a:ext>
            </a:extLst>
          </p:cNvPr>
          <p:cNvSpPr txBox="1"/>
          <p:nvPr/>
        </p:nvSpPr>
        <p:spPr>
          <a:xfrm>
            <a:off x="5452047" y="725636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235C8-370C-437A-A63B-18D8E816A643}"/>
              </a:ext>
            </a:extLst>
          </p:cNvPr>
          <p:cNvSpPr txBox="1"/>
          <p:nvPr/>
        </p:nvSpPr>
        <p:spPr>
          <a:xfrm>
            <a:off x="4438962" y="2646304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6998C-3B1A-4995-AD3D-F94ABABF529C}"/>
              </a:ext>
            </a:extLst>
          </p:cNvPr>
          <p:cNvSpPr txBox="1"/>
          <p:nvPr/>
        </p:nvSpPr>
        <p:spPr>
          <a:xfrm>
            <a:off x="1886886" y="2057004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E5D77-02E6-4D11-A3EC-1ED736E911B7}"/>
              </a:ext>
            </a:extLst>
          </p:cNvPr>
          <p:cNvSpPr txBox="1"/>
          <p:nvPr/>
        </p:nvSpPr>
        <p:spPr>
          <a:xfrm>
            <a:off x="6961059" y="1665020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B82B37C-CF61-4FFF-906D-72EC34F5177F}"/>
              </a:ext>
            </a:extLst>
          </p:cNvPr>
          <p:cNvSpPr/>
          <p:nvPr/>
        </p:nvSpPr>
        <p:spPr>
          <a:xfrm>
            <a:off x="2945567" y="1334124"/>
            <a:ext cx="266075" cy="330896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B1B3E38-C59B-4C51-B667-4D63F4C53B98}"/>
              </a:ext>
            </a:extLst>
          </p:cNvPr>
          <p:cNvSpPr/>
          <p:nvPr/>
        </p:nvSpPr>
        <p:spPr>
          <a:xfrm rot="10800000">
            <a:off x="5932360" y="1334124"/>
            <a:ext cx="266075" cy="330896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4AD8D4-DFF2-4076-867E-12B40E264BD0}"/>
              </a:ext>
            </a:extLst>
          </p:cNvPr>
          <p:cNvSpPr/>
          <p:nvPr/>
        </p:nvSpPr>
        <p:spPr>
          <a:xfrm>
            <a:off x="2705725" y="2413416"/>
            <a:ext cx="3732550" cy="374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2181;p99">
            <a:extLst>
              <a:ext uri="{FF2B5EF4-FFF2-40B4-BE49-F238E27FC236}">
                <a16:creationId xmlns:a16="http://schemas.microsoft.com/office/drawing/2014/main" id="{CC13E6BF-E597-4F4E-AED5-4F9362CFC998}"/>
              </a:ext>
            </a:extLst>
          </p:cNvPr>
          <p:cNvSpPr txBox="1">
            <a:spLocks/>
          </p:cNvSpPr>
          <p:nvPr/>
        </p:nvSpPr>
        <p:spPr>
          <a:xfrm>
            <a:off x="713250" y="3559164"/>
            <a:ext cx="7717500" cy="123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1400" b="0" dirty="0"/>
              <a:t>M(result) = {max1, max2, max3}</a:t>
            </a:r>
          </a:p>
          <a:p>
            <a:r>
              <a:rPr lang="en-US" sz="1400" b="0" dirty="0"/>
              <a:t>C(result) = {max1, max2, max3}</a:t>
            </a:r>
          </a:p>
          <a:p>
            <a:r>
              <a:rPr lang="en-US" sz="1400" b="0" dirty="0"/>
              <a:t>M(result) = C(result) =&gt; 1</a:t>
            </a:r>
            <a:r>
              <a:rPr lang="en-US" sz="1400" b="0" baseline="30000" dirty="0"/>
              <a:t>st</a:t>
            </a:r>
            <a:r>
              <a:rPr lang="en-US" sz="1400" b="0" dirty="0"/>
              <a:t> case of the </a:t>
            </a:r>
            <a:r>
              <a:rPr lang="en-US" sz="1400" b="0" dirty="0" err="1"/>
              <a:t>simplifaction</a:t>
            </a:r>
            <a:r>
              <a:rPr lang="en-US" sz="1400" b="0" dirty="0"/>
              <a:t> algorithm</a:t>
            </a:r>
          </a:p>
          <a:p>
            <a:r>
              <a:rPr lang="en-US" sz="1000" b="0" dirty="0"/>
              <a:t>	     _           _                </a:t>
            </a:r>
          </a:p>
          <a:p>
            <a:r>
              <a:rPr lang="en-US" sz="1400" b="0" dirty="0"/>
              <a:t>The function result(</a:t>
            </a:r>
            <a:r>
              <a:rPr lang="en-US" sz="1400" b="0" dirty="0" err="1"/>
              <a:t>a,b,c,d</a:t>
            </a:r>
            <a:r>
              <a:rPr lang="en-US" sz="1400" b="0" dirty="0"/>
              <a:t>) = max1 ∨ max2 ∨ max3 = bd ∨ ad ∨ </a:t>
            </a:r>
            <a:r>
              <a:rPr lang="en-US" sz="1400" b="0" dirty="0" err="1"/>
              <a:t>bcd</a:t>
            </a:r>
            <a:r>
              <a:rPr lang="en-US" sz="1400" b="0" dirty="0"/>
              <a:t> in a disjunctive simplified form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68E2541-0C9C-487F-BCCE-0E504913A057}"/>
              </a:ext>
            </a:extLst>
          </p:cNvPr>
          <p:cNvSpPr/>
          <p:nvPr/>
        </p:nvSpPr>
        <p:spPr>
          <a:xfrm rot="5400000">
            <a:off x="5406209" y="617968"/>
            <a:ext cx="345883" cy="174822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F7FFD9F9-5537-44C5-9EF8-EEF5FCEAAA30}"/>
              </a:ext>
            </a:extLst>
          </p:cNvPr>
          <p:cNvSpPr/>
          <p:nvPr/>
        </p:nvSpPr>
        <p:spPr>
          <a:xfrm rot="16200000">
            <a:off x="5406209" y="1726891"/>
            <a:ext cx="345883" cy="174822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56698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614663" y="1681672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138C2645-5858-4897-BE04-AC1F8838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68148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40" name="Google Shape;2181;p99">
            <a:extLst>
              <a:ext uri="{FF2B5EF4-FFF2-40B4-BE49-F238E27FC236}">
                <a16:creationId xmlns:a16="http://schemas.microsoft.com/office/drawing/2014/main" id="{AC66B5F7-0E3A-4434-BFCB-36BC4100A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Veitch Diagram</a:t>
            </a:r>
            <a:endParaRPr dirty="0"/>
          </a:p>
        </p:txBody>
      </p:sp>
      <p:sp>
        <p:nvSpPr>
          <p:cNvPr id="41" name="Google Shape;2181;p99">
            <a:extLst>
              <a:ext uri="{FF2B5EF4-FFF2-40B4-BE49-F238E27FC236}">
                <a16:creationId xmlns:a16="http://schemas.microsoft.com/office/drawing/2014/main" id="{9C946384-E6C6-4A6B-B0A9-8C3B10D51AE0}"/>
              </a:ext>
            </a:extLst>
          </p:cNvPr>
          <p:cNvSpPr txBox="1">
            <a:spLocks/>
          </p:cNvSpPr>
          <p:nvPr/>
        </p:nvSpPr>
        <p:spPr>
          <a:xfrm>
            <a:off x="713249" y="37192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1400" b="0" dirty="0"/>
              <a:t>used to simplify the results’ formula into CCF this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428170"/>
            <a:ext cx="7717500" cy="716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Problem statement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3376-AFED-458E-AAFA-7D659EFF8D7D}"/>
              </a:ext>
            </a:extLst>
          </p:cNvPr>
          <p:cNvSpPr txBox="1"/>
          <p:nvPr/>
        </p:nvSpPr>
        <p:spPr>
          <a:xfrm>
            <a:off x="1830615" y="2282245"/>
            <a:ext cx="54827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Write a Boolean function of 4 variables given by its table of values, simplify it and draw the logic circuits corresponding to all its simplified forms.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614663" y="1681672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E91B46F-A271-421F-BFBD-0D6444974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53308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B5B000-5214-4D9B-A728-549F333707A2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CF801-817A-490D-9D4D-F96FE0AB3ECA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D2BCE-5C7C-43E6-9F5B-4DED6B0CF91A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B913E-5985-4950-8447-3421279A8A92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B282B-6964-4C61-AE86-5F0CD0E53711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15" name="Google Shape;2181;p99">
            <a:extLst>
              <a:ext uri="{FF2B5EF4-FFF2-40B4-BE49-F238E27FC236}">
                <a16:creationId xmlns:a16="http://schemas.microsoft.com/office/drawing/2014/main" id="{9DF21C35-508A-4ED5-A5EE-18F0625A1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Veitch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8314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614663" y="1681672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81;p99">
            <a:extLst>
              <a:ext uri="{FF2B5EF4-FFF2-40B4-BE49-F238E27FC236}">
                <a16:creationId xmlns:a16="http://schemas.microsoft.com/office/drawing/2014/main" id="{93A0FE27-9B1D-497A-84E2-03B648E23C4B}"/>
              </a:ext>
            </a:extLst>
          </p:cNvPr>
          <p:cNvSpPr txBox="1">
            <a:spLocks/>
          </p:cNvSpPr>
          <p:nvPr/>
        </p:nvSpPr>
        <p:spPr>
          <a:xfrm>
            <a:off x="846287" y="421984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sz="1000" b="0" dirty="0"/>
              <a:t>					         	                _</a:t>
            </a:r>
          </a:p>
          <a:p>
            <a:r>
              <a:rPr lang="en-US" sz="1400" b="0" dirty="0"/>
              <a:t>max1_d = M14 ∧ M12 ∧ M4 ∧ M6 ∧ M10 ∧ M8 ∧ M0 ∧ M2 = d</a:t>
            </a:r>
          </a:p>
        </p:txBody>
      </p:sp>
      <p:sp>
        <p:nvSpPr>
          <p:cNvPr id="23" name="Google Shape;2181;p99">
            <a:extLst>
              <a:ext uri="{FF2B5EF4-FFF2-40B4-BE49-F238E27FC236}">
                <a16:creationId xmlns:a16="http://schemas.microsoft.com/office/drawing/2014/main" id="{8F92C6CA-4EAA-4C98-A422-83F031C1E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Triple Factorization</a:t>
            </a:r>
            <a:endParaRPr dirty="0"/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5DBAF5D5-81EC-4788-A0F7-DAADAB4D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56496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E304E12-0BAE-4126-8A3E-859DF21AB8A5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55BA2-7B2B-47DC-994A-81F8D8C4BBC5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F1DE8-873C-436A-A3DE-94AF98BC5D19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81ED1-CE77-41FB-AA3C-776EBD1F5E1B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ABEDD-254F-4A43-813E-378023ACFE65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348546-C8D5-4BF5-B07B-D66FE9F221EE}"/>
              </a:ext>
            </a:extLst>
          </p:cNvPr>
          <p:cNvSpPr/>
          <p:nvPr/>
        </p:nvSpPr>
        <p:spPr>
          <a:xfrm>
            <a:off x="2706914" y="2017289"/>
            <a:ext cx="3758295" cy="749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564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614663" y="1681672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81;p99">
            <a:extLst>
              <a:ext uri="{FF2B5EF4-FFF2-40B4-BE49-F238E27FC236}">
                <a16:creationId xmlns:a16="http://schemas.microsoft.com/office/drawing/2014/main" id="{93A0FE27-9B1D-497A-84E2-03B648E23C4B}"/>
              </a:ext>
            </a:extLst>
          </p:cNvPr>
          <p:cNvSpPr txBox="1">
            <a:spLocks/>
          </p:cNvSpPr>
          <p:nvPr/>
        </p:nvSpPr>
        <p:spPr>
          <a:xfrm>
            <a:off x="846287" y="421984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sz="1000" b="0" dirty="0"/>
              <a:t>					           _	             </a:t>
            </a:r>
          </a:p>
          <a:p>
            <a:r>
              <a:rPr lang="en-US" sz="1400" b="0" dirty="0"/>
              <a:t>max2_d = M13 ∧ M12 = a ∨ b ∨ c</a:t>
            </a:r>
          </a:p>
        </p:txBody>
      </p:sp>
      <p:sp>
        <p:nvSpPr>
          <p:cNvPr id="23" name="Google Shape;2181;p99">
            <a:extLst>
              <a:ext uri="{FF2B5EF4-FFF2-40B4-BE49-F238E27FC236}">
                <a16:creationId xmlns:a16="http://schemas.microsoft.com/office/drawing/2014/main" id="{8F92C6CA-4EAA-4C98-A422-83F031C1E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II. Simple Factorization</a:t>
            </a:r>
            <a:endParaRPr dirty="0"/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5DBAF5D5-81EC-4788-A0F7-DAADAB4D348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E304E12-0BAE-4126-8A3E-859DF21AB8A5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55BA2-7B2B-47DC-994A-81F8D8C4BBC5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F1DE8-873C-436A-A3DE-94AF98BC5D19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81ED1-CE77-41FB-AA3C-776EBD1F5E1B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ABEDD-254F-4A43-813E-378023ACFE65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89C853-8D29-4A97-B637-10BB7A14CE61}"/>
              </a:ext>
            </a:extLst>
          </p:cNvPr>
          <p:cNvSpPr/>
          <p:nvPr/>
        </p:nvSpPr>
        <p:spPr>
          <a:xfrm>
            <a:off x="3687580" y="1661886"/>
            <a:ext cx="751382" cy="747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183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614663" y="1681672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5DBAF5D5-81EC-4788-A0F7-DAADAB4D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5088"/>
              </p:ext>
            </p:extLst>
          </p:nvPr>
        </p:nvGraphicFramePr>
        <p:xfrm>
          <a:off x="1524000" y="1296753"/>
          <a:ext cx="6096000" cy="2225040"/>
        </p:xfrm>
        <a:graphic>
          <a:graphicData uri="http://schemas.openxmlformats.org/drawingml/2006/table">
            <a:tbl>
              <a:tblPr firstRow="1" bandRow="1">
                <a:tableStyleId>{1BFCB780-E87D-4AA7-B13B-6CE71B609B0B}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086524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4123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743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2813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6475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34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1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70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52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E304E12-0BAE-4126-8A3E-859DF21AB8A5}"/>
              </a:ext>
            </a:extLst>
          </p:cNvPr>
          <p:cNvSpPr txBox="1"/>
          <p:nvPr/>
        </p:nvSpPr>
        <p:spPr>
          <a:xfrm>
            <a:off x="3421505" y="1296753"/>
            <a:ext cx="266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55BA2-7B2B-47DC-994A-81F8D8C4BBC5}"/>
              </a:ext>
            </a:extLst>
          </p:cNvPr>
          <p:cNvSpPr txBox="1"/>
          <p:nvPr/>
        </p:nvSpPr>
        <p:spPr>
          <a:xfrm>
            <a:off x="5452047" y="1077905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F1DE8-873C-436A-A3DE-94AF98BC5D19}"/>
              </a:ext>
            </a:extLst>
          </p:cNvPr>
          <p:cNvSpPr txBox="1"/>
          <p:nvPr/>
        </p:nvSpPr>
        <p:spPr>
          <a:xfrm>
            <a:off x="4438962" y="29985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81ED1-CE77-41FB-AA3C-776EBD1F5E1B}"/>
              </a:ext>
            </a:extLst>
          </p:cNvPr>
          <p:cNvSpPr txBox="1"/>
          <p:nvPr/>
        </p:nvSpPr>
        <p:spPr>
          <a:xfrm>
            <a:off x="1886886" y="2409273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ABEDD-254F-4A43-813E-378023ACFE65}"/>
              </a:ext>
            </a:extLst>
          </p:cNvPr>
          <p:cNvSpPr txBox="1"/>
          <p:nvPr/>
        </p:nvSpPr>
        <p:spPr>
          <a:xfrm>
            <a:off x="6961059" y="2017289"/>
            <a:ext cx="26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89C853-8D29-4A97-B637-10BB7A14CE61}"/>
              </a:ext>
            </a:extLst>
          </p:cNvPr>
          <p:cNvSpPr/>
          <p:nvPr/>
        </p:nvSpPr>
        <p:spPr>
          <a:xfrm>
            <a:off x="3687580" y="1661886"/>
            <a:ext cx="751382" cy="747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722476-A28F-4AA2-B3C8-F57639FAC24A}"/>
              </a:ext>
            </a:extLst>
          </p:cNvPr>
          <p:cNvSpPr/>
          <p:nvPr/>
        </p:nvSpPr>
        <p:spPr>
          <a:xfrm>
            <a:off x="2706914" y="2017289"/>
            <a:ext cx="3758295" cy="749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181;p99">
            <a:extLst>
              <a:ext uri="{FF2B5EF4-FFF2-40B4-BE49-F238E27FC236}">
                <a16:creationId xmlns:a16="http://schemas.microsoft.com/office/drawing/2014/main" id="{6D597985-BB34-4A3B-9379-B3651DABFC7F}"/>
              </a:ext>
            </a:extLst>
          </p:cNvPr>
          <p:cNvSpPr txBox="1">
            <a:spLocks/>
          </p:cNvSpPr>
          <p:nvPr/>
        </p:nvSpPr>
        <p:spPr>
          <a:xfrm>
            <a:off x="713250" y="3559164"/>
            <a:ext cx="7717500" cy="123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1400" b="0" dirty="0" err="1"/>
              <a:t>M_d</a:t>
            </a:r>
            <a:r>
              <a:rPr lang="en-US" sz="1400" b="0" dirty="0"/>
              <a:t>(result) = {max1_d, max2_d}</a:t>
            </a:r>
          </a:p>
          <a:p>
            <a:r>
              <a:rPr lang="en-US" sz="1400" b="0" dirty="0" err="1"/>
              <a:t>C_d</a:t>
            </a:r>
            <a:r>
              <a:rPr lang="en-US" sz="1400" b="0" dirty="0"/>
              <a:t>(result) = {max1_d, max2_d}</a:t>
            </a:r>
          </a:p>
          <a:p>
            <a:r>
              <a:rPr lang="en-US" sz="1400" b="0" dirty="0" err="1"/>
              <a:t>M_d</a:t>
            </a:r>
            <a:r>
              <a:rPr lang="en-US" sz="1400" b="0" dirty="0"/>
              <a:t>(result) = </a:t>
            </a:r>
            <a:r>
              <a:rPr lang="en-US" sz="1400" b="0" dirty="0" err="1"/>
              <a:t>C_d</a:t>
            </a:r>
            <a:r>
              <a:rPr lang="en-US" sz="1400" b="0" dirty="0"/>
              <a:t>(result) =&gt; 1</a:t>
            </a:r>
            <a:r>
              <a:rPr lang="en-US" sz="1400" b="0" baseline="30000" dirty="0"/>
              <a:t>st</a:t>
            </a:r>
            <a:r>
              <a:rPr lang="en-US" sz="1400" b="0" dirty="0"/>
              <a:t> case of the </a:t>
            </a:r>
            <a:r>
              <a:rPr lang="en-US" sz="1400" b="0" dirty="0" err="1"/>
              <a:t>simplifaction</a:t>
            </a:r>
            <a:r>
              <a:rPr lang="en-US" sz="1400" b="0" dirty="0"/>
              <a:t> algorithm</a:t>
            </a:r>
          </a:p>
          <a:p>
            <a:r>
              <a:rPr lang="en-US" sz="1000" b="0" dirty="0"/>
              <a:t>	            _                              _</a:t>
            </a:r>
          </a:p>
          <a:p>
            <a:r>
              <a:rPr lang="en-US" sz="1400" b="0" dirty="0"/>
              <a:t>The function result(</a:t>
            </a:r>
            <a:r>
              <a:rPr lang="en-US" sz="1400" b="0" dirty="0" err="1"/>
              <a:t>a,b,c,d</a:t>
            </a:r>
            <a:r>
              <a:rPr lang="en-US" sz="1400" b="0" dirty="0"/>
              <a:t>) = max1_d ∧ max2_d = d ∧ ( a ∨ b ∨ c ) in a conjunctive simplified form</a:t>
            </a:r>
          </a:p>
        </p:txBody>
      </p:sp>
    </p:spTree>
    <p:extLst>
      <p:ext uri="{BB962C8B-B14F-4D97-AF65-F5344CB8AC3E}">
        <p14:creationId xmlns:p14="http://schemas.microsoft.com/office/powerpoint/2010/main" val="16244628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234099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Circuits</a:t>
            </a:r>
            <a:endParaRPr dirty="0"/>
          </a:p>
        </p:txBody>
      </p:sp>
      <p:grpSp>
        <p:nvGrpSpPr>
          <p:cNvPr id="9" name="Google Shape;926;p35">
            <a:extLst>
              <a:ext uri="{FF2B5EF4-FFF2-40B4-BE49-F238E27FC236}">
                <a16:creationId xmlns:a16="http://schemas.microsoft.com/office/drawing/2014/main" id="{C5B7256D-A7FF-46ED-BE38-49D9305E4940}"/>
              </a:ext>
            </a:extLst>
          </p:cNvPr>
          <p:cNvGrpSpPr/>
          <p:nvPr/>
        </p:nvGrpSpPr>
        <p:grpSpPr>
          <a:xfrm>
            <a:off x="4164000" y="1726646"/>
            <a:ext cx="815999" cy="816000"/>
            <a:chOff x="2245915" y="1644323"/>
            <a:chExt cx="930000" cy="930000"/>
          </a:xfrm>
        </p:grpSpPr>
        <p:sp>
          <p:nvSpPr>
            <p:cNvPr id="10" name="Google Shape;927;p35">
              <a:extLst>
                <a:ext uri="{FF2B5EF4-FFF2-40B4-BE49-F238E27FC236}">
                  <a16:creationId xmlns:a16="http://schemas.microsoft.com/office/drawing/2014/main" id="{C13EE066-2620-427F-9D78-C1E7B25C3D77}"/>
                </a:ext>
              </a:extLst>
            </p:cNvPr>
            <p:cNvSpPr/>
            <p:nvPr/>
          </p:nvSpPr>
          <p:spPr>
            <a:xfrm>
              <a:off x="2245915" y="1644323"/>
              <a:ext cx="930000" cy="9300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9;p35">
              <a:extLst>
                <a:ext uri="{FF2B5EF4-FFF2-40B4-BE49-F238E27FC236}">
                  <a16:creationId xmlns:a16="http://schemas.microsoft.com/office/drawing/2014/main" id="{E9E25924-0E58-40C8-BBB1-9B7E3CE6B54F}"/>
                </a:ext>
              </a:extLst>
            </p:cNvPr>
            <p:cNvSpPr/>
            <p:nvPr/>
          </p:nvSpPr>
          <p:spPr>
            <a:xfrm>
              <a:off x="2700294" y="2362027"/>
              <a:ext cx="21626" cy="2162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0"/>
                  </a:moveTo>
                  <a:cubicBezTo>
                    <a:pt x="133" y="0"/>
                    <a:pt x="0" y="133"/>
                    <a:pt x="0" y="295"/>
                  </a:cubicBezTo>
                  <a:cubicBezTo>
                    <a:pt x="0" y="457"/>
                    <a:pt x="133" y="590"/>
                    <a:pt x="295" y="590"/>
                  </a:cubicBezTo>
                  <a:cubicBezTo>
                    <a:pt x="457" y="590"/>
                    <a:pt x="590" y="457"/>
                    <a:pt x="590" y="295"/>
                  </a:cubicBezTo>
                  <a:cubicBezTo>
                    <a:pt x="590" y="133"/>
                    <a:pt x="457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3EABF-40AA-4CD7-B5C3-FA463994E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80" b="-5510"/>
          <a:stretch/>
        </p:blipFill>
        <p:spPr>
          <a:xfrm>
            <a:off x="4221142" y="1969996"/>
            <a:ext cx="726834" cy="37132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3432A56-36B0-4579-8FE3-03515BDA4F29}"/>
              </a:ext>
            </a:extLst>
          </p:cNvPr>
          <p:cNvSpPr/>
          <p:nvPr/>
        </p:nvSpPr>
        <p:spPr>
          <a:xfrm>
            <a:off x="4506686" y="2340990"/>
            <a:ext cx="130628" cy="104667"/>
          </a:xfrm>
          <a:prstGeom prst="ellipse">
            <a:avLst/>
          </a:prstGeom>
          <a:solidFill>
            <a:srgbClr val="EDECDF"/>
          </a:solidFill>
          <a:ln>
            <a:solidFill>
              <a:srgbClr val="ED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D7D754-8222-468C-A9FD-1973A550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13760" y="-1312085"/>
            <a:ext cx="4316480" cy="7190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E918BC-575C-4527-8316-57F0D6A79928}"/>
              </a:ext>
            </a:extLst>
          </p:cNvPr>
          <p:cNvSpPr txBox="1"/>
          <p:nvPr/>
        </p:nvSpPr>
        <p:spPr>
          <a:xfrm>
            <a:off x="2050143" y="4530856"/>
            <a:ext cx="50437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I. Circuit for DCF 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884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DAF26C-80F2-4F3B-B060-D023E319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93C03B-3122-4201-991A-410E7E0A769E}"/>
              </a:ext>
            </a:extLst>
          </p:cNvPr>
          <p:cNvSpPr txBox="1"/>
          <p:nvPr/>
        </p:nvSpPr>
        <p:spPr>
          <a:xfrm>
            <a:off x="2050143" y="4530856"/>
            <a:ext cx="50437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II. Circuit for CCF 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925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83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83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83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83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83"/>
          <p:cNvSpPr txBox="1"/>
          <p:nvPr/>
        </p:nvSpPr>
        <p:spPr>
          <a:xfrm>
            <a:off x="4748575" y="993318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Ask homework to:</a:t>
            </a:r>
            <a:endParaRPr sz="2200" b="1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36" name="Google Shape;1936;p83"/>
          <p:cNvSpPr txBox="1"/>
          <p:nvPr/>
        </p:nvSpPr>
        <p:spPr>
          <a:xfrm>
            <a:off x="4748575" y="1703088"/>
            <a:ext cx="3309000" cy="22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1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2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3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4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5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" name="Google Shape;2483;p117">
            <a:extLst>
              <a:ext uri="{FF2B5EF4-FFF2-40B4-BE49-F238E27FC236}">
                <a16:creationId xmlns:a16="http://schemas.microsoft.com/office/drawing/2014/main" id="{7DFC3401-EF2A-4176-8432-137B052026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5083" y="1794478"/>
            <a:ext cx="3432203" cy="19214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your attention!</a:t>
            </a:r>
            <a:endParaRPr sz="60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0C701-64F3-470F-9B2C-8BA7540C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19474" y="838769"/>
            <a:ext cx="3505052" cy="3465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95F2AB-93CB-4501-B103-0596BE398269}"/>
              </a:ext>
            </a:extLst>
          </p:cNvPr>
          <p:cNvSpPr/>
          <p:nvPr/>
        </p:nvSpPr>
        <p:spPr>
          <a:xfrm>
            <a:off x="3265714" y="4071257"/>
            <a:ext cx="58057" cy="79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B6F19-A926-4236-9189-C8E9DAE81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395539" y="1193934"/>
            <a:ext cx="435292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05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98297A-F84B-4275-A12D-C279ABF0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07" y="878115"/>
            <a:ext cx="5968186" cy="35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FF6257-C2EA-4D48-A545-F13EC9A7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74" y="297543"/>
            <a:ext cx="6575651" cy="41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812862-45E0-41F6-99AD-E5E1DB38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1546794"/>
            <a:ext cx="4626749" cy="25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9FB62-9C47-44CA-AEE1-588B494EFC8B}"/>
              </a:ext>
            </a:extLst>
          </p:cNvPr>
          <p:cNvSpPr txBox="1"/>
          <p:nvPr/>
        </p:nvSpPr>
        <p:spPr>
          <a:xfrm>
            <a:off x="1698170" y="757207"/>
            <a:ext cx="4942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Basic Gates – IEEE Standards  </a:t>
            </a:r>
            <a:endParaRPr 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64EDD73-C4A2-4F67-AB61-3CF40542A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10" y="1409076"/>
            <a:ext cx="5753379" cy="31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5E815B-FBD0-4D17-B39E-5BF36C83E545}"/>
              </a:ext>
            </a:extLst>
          </p:cNvPr>
          <p:cNvSpPr txBox="1"/>
          <p:nvPr/>
        </p:nvSpPr>
        <p:spPr>
          <a:xfrm>
            <a:off x="1426910" y="779692"/>
            <a:ext cx="4942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Derived Gates: XOR, NAND, NOR, NXOR</a:t>
            </a:r>
            <a:endParaRPr 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E513E-FF9B-493E-9B35-9B4C6CE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44" y="0"/>
            <a:ext cx="59859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95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E5F05B-11A3-4634-8E1F-4E24902EB04D}"/>
</file>

<file path=customXml/itemProps2.xml><?xml version="1.0" encoding="utf-8"?>
<ds:datastoreItem xmlns:ds="http://schemas.openxmlformats.org/officeDocument/2006/customXml" ds:itemID="{4176AA20-F089-4110-8364-7D17AF1114CF}"/>
</file>

<file path=customXml/itemProps3.xml><?xml version="1.0" encoding="utf-8"?>
<ds:datastoreItem xmlns:ds="http://schemas.openxmlformats.org/officeDocument/2006/customXml" ds:itemID="{3C22CB59-0F4E-4CA3-932F-6EACC1395EB6}"/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727</Words>
  <Application>Microsoft Office PowerPoint</Application>
  <PresentationFormat>On-screen Show (16:9)</PresentationFormat>
  <Paragraphs>381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Hammersmith One</vt:lpstr>
      <vt:lpstr>Manjari</vt:lpstr>
      <vt:lpstr>Roboto Condensed Light</vt:lpstr>
      <vt:lpstr>Times New Roman</vt:lpstr>
      <vt:lpstr>Ubuntu</vt:lpstr>
      <vt:lpstr>Elegant Education Pack for Students by Slidesgo</vt:lpstr>
      <vt:lpstr>LOGIC CIRCUITS  Exercise 4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Veitch Diagram</vt:lpstr>
      <vt:lpstr>The Veitch Diagram</vt:lpstr>
      <vt:lpstr>I. Double Factorizations</vt:lpstr>
      <vt:lpstr>PowerPoint Presentation</vt:lpstr>
      <vt:lpstr>II. Simple Factorization</vt:lpstr>
      <vt:lpstr>PowerPoint Presentation</vt:lpstr>
      <vt:lpstr>The Veitch Diagram</vt:lpstr>
      <vt:lpstr>The Veitch Diagram</vt:lpstr>
      <vt:lpstr>I. Triple Factorization</vt:lpstr>
      <vt:lpstr>II. Simple Factorization</vt:lpstr>
      <vt:lpstr>PowerPoint Presentation</vt:lpstr>
      <vt:lpstr>Circuits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cp:lastModifiedBy>IONUȚ-DENIS BIGHE</cp:lastModifiedBy>
  <cp:revision>21</cp:revision>
  <dcterms:modified xsi:type="dcterms:W3CDTF">2022-01-11T17:56:43Z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