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88825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78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5165" autoAdjust="0"/>
  </p:normalViewPr>
  <p:slideViewPr>
    <p:cSldViewPr>
      <p:cViewPr varScale="1">
        <p:scale>
          <a:sx n="85" d="100"/>
          <a:sy n="85" d="100"/>
        </p:scale>
        <p:origin x="840" y="53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5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4A4A73-A5CE-4FD1-85B6-87C39FBAFA2E}" type="datetime1">
              <a:rPr lang="ro-RO" smtClean="0">
                <a:latin typeface="Calibri" panose="020F0502020204030204" pitchFamily="34" charset="0"/>
              </a:rPr>
              <a:t>02.11.2021</a:t>
            </a:fld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ro-RO">
                <a:latin typeface="Calibri" panose="020F0502020204030204" pitchFamily="34" charset="0"/>
              </a:rPr>
              <a:t>‹#›</a:t>
            </a:fld>
            <a:endParaRPr lang="ro-RO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07DC75B-5DAD-434D-BB4E-3B200A5243B7}" type="datetime1">
              <a:rPr lang="ro-RO" smtClean="0"/>
              <a:pPr/>
              <a:t>02.11.2021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3B36274-F2B9-4C45-BBB4-0EDF4CD651A7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535E8-4CD9-479C-A72D-A51EB3BED987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07EA0D-D8F5-4978-9ECC-F9843C23FE3F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7AF02-ACC8-4FC4-BCD9-9F3AF8E94C0E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076CC-7CF5-4C69-BC39-A65DA32D3E04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D805D-4E30-4832-BC62-D1EA8848FFC2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2B041E-AD4E-412A-855D-E8A02565EA7A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325F99-134B-43AA-A69A-CA673B1D3C00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D95BF-CB22-4FAC-A32C-49490404E604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60DAE-5A57-4FA2-A43F-96D50791D69A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9" name="Substituent subsol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/>
              <a:t>Adăugați un subsol</a:t>
            </a:r>
          </a:p>
        </p:txBody>
      </p:sp>
      <p:sp>
        <p:nvSpPr>
          <p:cNvPr id="8" name="Substituent dată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67C3A-2F66-429F-B153-3B407A45FD20}" type="datetime1">
              <a:rPr lang="ro-RO" noProof="0" smtClean="0"/>
              <a:t>02.11.2021</a:t>
            </a:fld>
            <a:endParaRPr lang="ro-RO" noProof="0"/>
          </a:p>
        </p:txBody>
      </p:sp>
      <p:sp>
        <p:nvSpPr>
          <p:cNvPr id="10" name="Substituent număr diapozitiv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5" name="Dreptunghi 4"/>
          <p:cNvSpPr/>
          <p:nvPr/>
        </p:nvSpPr>
        <p:spPr>
          <a:xfrm>
            <a:off x="50276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>
              <a:latin typeface="Calibri" panose="020F0502020204030204" pitchFamily="34" charset="0"/>
            </a:endParaRPr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>
            <a:off x="54086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Dreptunghi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9" name="Dreptunghi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0" name="Dreptunghi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1" name="Dreptunghi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2" name="Dreptunghi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3" name="Dreptunghi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4" name="Dreptunghi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5" name="Dreptunghi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6" name="Dreptunghi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7" name="Dreptunghi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8" name="Dreptunghi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ro-RO" sz="2400" noProof="0">
                <a:latin typeface="굴림" pitchFamily="50" charset="-127"/>
              </a:endParaRPr>
            </a:p>
          </p:txBody>
        </p:sp>
        <p:sp>
          <p:nvSpPr>
            <p:cNvPr id="19" name="Lini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20" name="Lini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21" name="Lini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22" name="Lini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23" name="Lini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24" name="Lini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25" name="Lini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26" name="Lini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27" name="Linia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30" name="Lini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  <p:sp>
          <p:nvSpPr>
            <p:cNvPr id="31" name="Lini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ro-RO" noProof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o-RO" dirty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44CB6615-86A3-4FC9-AA66-1054A6827D1C}" type="datetime1">
              <a:rPr lang="ro-RO" smtClean="0"/>
              <a:pPr/>
              <a:t>02.11.2021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E5137D0E-4A4F-4307-8994-C1891D747D59}" type="slidenum">
              <a:rPr lang="ro-RO" smtClean="0"/>
              <a:pPr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2413" y="692696"/>
            <a:ext cx="9144000" cy="3505200"/>
          </a:xfrm>
        </p:spPr>
        <p:txBody>
          <a:bodyPr rtlCol="0"/>
          <a:lstStyle/>
          <a:p>
            <a:pPr rtl="0"/>
            <a:r>
              <a:rPr lang="en-GB" sz="6000" dirty="0"/>
              <a:t>HOMEWORK-Predicate Logic</a:t>
            </a:r>
            <a:endParaRPr lang="ro-RO" sz="6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2413" y="5631904"/>
            <a:ext cx="8229600" cy="1066800"/>
          </a:xfrm>
        </p:spPr>
        <p:txBody>
          <a:bodyPr rtlCol="0"/>
          <a:lstStyle/>
          <a:p>
            <a:pPr rtl="0"/>
            <a:r>
              <a:rPr lang="en-GB" dirty="0"/>
              <a:t>Bogdan Teodora- Group 911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41D9C0-9410-46A2-A362-AC672B7A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5.1 – Predicate Logic</a:t>
            </a:r>
          </a:p>
        </p:txBody>
      </p: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821184BC-3D0A-41A1-9CA8-A8E69634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1114991D-B755-4C7E-BA84-4A205206F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t="31309" r="23107" b="32609"/>
          <a:stretch/>
        </p:blipFill>
        <p:spPr>
          <a:xfrm>
            <a:off x="693811" y="2204864"/>
            <a:ext cx="10801201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8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8DA65F-2F90-4C9C-B1F6-11BFE980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results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0699A25-C78D-4DBD-BA1A-307FA3E4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BE86FEF-FC8F-489C-A8A8-EA04ACF6B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2" t="42647" r="26370" b="7767"/>
          <a:stretch/>
        </p:blipFill>
        <p:spPr>
          <a:xfrm>
            <a:off x="1522414" y="1828800"/>
            <a:ext cx="9252518" cy="42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97189A-DB7E-4094-9CF3-8042CF4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00DA27F-2E09-4A75-AB33-7F0F599B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6F5A9A37-05F0-4867-8ACE-7F255240D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4" t="5889" r="24597" b="62603"/>
          <a:stretch/>
        </p:blipFill>
        <p:spPr>
          <a:xfrm>
            <a:off x="1065211" y="1710860"/>
            <a:ext cx="10596266" cy="30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B24C2C-C06F-459E-96D0-7FFCA246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A7F9E7-AC43-468B-8C27-68B1F2179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6D7CA18C-7453-4A75-BE79-3B762D3D1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6" t="37397" r="19280" b="7408"/>
          <a:stretch/>
        </p:blipFill>
        <p:spPr>
          <a:xfrm>
            <a:off x="1350867" y="1299955"/>
            <a:ext cx="9944293" cy="47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CBD255-1E89-4EA6-B0B5-FE2E7DDD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76" y="116632"/>
            <a:ext cx="9601200" cy="1143000"/>
          </a:xfrm>
        </p:spPr>
        <p:txBody>
          <a:bodyPr/>
          <a:lstStyle/>
          <a:p>
            <a:r>
              <a:rPr lang="en-GB" dirty="0"/>
              <a:t>Exercise 5.1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CDA6AC2C-3C17-46A5-BC2F-E3A407FAC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812" y="1333500"/>
                <a:ext cx="10873208" cy="425574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given interpretations evaluate the following formulas: </a:t>
                </a:r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U=(</a:t>
                </a:r>
                <a:r>
                  <a:rPr lang="en-GB" b="1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∃x</a:t>
                </a:r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)A(x) ˄ (</a:t>
                </a:r>
                <a:r>
                  <a:rPr lang="en-GB" b="1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∃x</a:t>
                </a:r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)B(x) → (ꓯx)(A(x) </a:t>
                </a:r>
                <a:r>
                  <a:rPr lang="en-GB" b="1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 B(x)</a:t>
                </a:r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 I=&lt;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D,m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&gt;, where: D=the set of all straight lines of a plane P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d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constant straight line belonging to the interpretation domain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en-GB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m(A):D→{T, F}, m(A)(x):” x</a:t>
                </a:r>
                <a14:m>
                  <m:oMath xmlns:m="http://schemas.openxmlformats.org/officeDocument/2006/math">
                    <m:r>
                      <a:rPr lang="en-GB" b="1" i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GB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buNone/>
                </a:pPr>
                <a:r>
                  <a:rPr lang="en-GB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m(B):D →{T, F}, m(B)(x):” x || d  ”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GB" sz="19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sz="1900" i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GB" sz="19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GB" sz="1800" dirty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GB" sz="1900" dirty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GB" sz="1900" i="1" baseline="30000" dirty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((</a:t>
                </a:r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∃x</a:t>
                </a:r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)A(x) ˄ (</a:t>
                </a:r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∃x</a:t>
                </a:r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)B(x)) </a:t>
                </a:r>
                <a:r>
                  <a:rPr lang="en-GB" sz="2200" dirty="0"/>
                  <a:t>→</a:t>
                </a:r>
                <a:r>
                  <a:rPr lang="en-GB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900" i="1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0" i="1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sz="1900" i="1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CC0066"/>
                    </a:solidFill>
                    <a:latin typeface="Times New Roman" pitchFamily="18" charset="0"/>
                    <a:cs typeface="Times New Roman" pitchFamily="18" charset="0"/>
                  </a:rPr>
                  <a:t> ( (ꓯx)(A(x)  ∨  B(x)) )</a:t>
                </a:r>
              </a:p>
              <a:p>
                <a:pPr>
                  <a:buNone/>
                </a:pPr>
                <a:r>
                  <a:rPr lang="en-GB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GB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sz="2200" i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GB" sz="22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GB" sz="18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GB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GB" sz="1800" i="1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GB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 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∃x)A(x)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GB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GB" b="0" i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19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GB" sz="1900" i="1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GB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(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∃x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)B(x) )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/>
                  <a:t>→ 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9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sz="19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GB" sz="26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 (ꓯx) (A(x)  ∨  B(x)) )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GB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)=</a:t>
                </a:r>
                <a:r>
                  <a:rPr lang="en-GB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∃x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GB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⊥</m:t>
                    </m:r>
                  </m:oMath>
                </a14:m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d)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^ 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∃x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x || d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GB" dirty="0"/>
                  <a:t>→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(ꓯx)(x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⊥</m:t>
                    </m:r>
                  </m:oMath>
                </a14:m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  ∨  x || d )</a:t>
                </a:r>
              </a:p>
            </p:txBody>
          </p:sp>
        </mc:Choice>
        <mc:Fallback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CDA6AC2C-3C17-46A5-BC2F-E3A407FAC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812" y="1333500"/>
                <a:ext cx="10873208" cy="4255740"/>
              </a:xfrm>
              <a:blipFill>
                <a:blip r:embed="rId2"/>
                <a:stretch>
                  <a:fillRect l="-617" t="-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54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CC141643-E6E1-4815-9E2C-F06EB0D62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3812" y="1196752"/>
                <a:ext cx="9601200" cy="4191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(ꓯx)(x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⊥</m:t>
                    </m:r>
                  </m:oMath>
                </a14:m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 ∨ x || d ) is True if and only 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(x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⊥</m:t>
                    </m:r>
                  </m:oMath>
                </a14:m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 ∨ x || d ) is True for any x</a:t>
                </a:r>
              </a:p>
              <a:p>
                <a:pPr>
                  <a:buNone/>
                </a:pP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∃x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GB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⊥</m:t>
                    </m:r>
                  </m:oMath>
                </a14:m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d)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and 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∃x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x || d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 are True if and only if V</a:t>
                </a:r>
                <a:r>
                  <a:rPr lang="en-GB" i="1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( 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∃x)A(x)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GB" b="0" i="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nd</m:t>
                    </m:r>
                    <m:r>
                      <a:rPr lang="en-GB" b="0" i="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V</a:t>
                </a:r>
                <a:r>
                  <a:rPr lang="en-GB" i="1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( 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</a:rPr>
                  <a:t>∃x</a:t>
                </a:r>
                <a:r>
                  <a:rPr lang="en-GB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)B(x) )  are True for a x</a:t>
                </a:r>
                <a:endParaRPr lang="en-GB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) =</a:t>
                </a:r>
                <a:r>
                  <a:rPr lang="en-GB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rgbClr val="FFC000"/>
                    </a:solidFill>
                    <a:latin typeface="Times New Roman" pitchFamily="18" charset="0"/>
                    <a:cs typeface="Times New Roman" pitchFamily="18" charset="0"/>
                  </a:rPr>
                  <a:t>T ^ T </a:t>
                </a:r>
                <a:r>
                  <a:rPr lang="en-GB" dirty="0"/>
                  <a:t>→ </a:t>
                </a:r>
                <a:r>
                  <a:rPr lang="en-GB" dirty="0">
                    <a:solidFill>
                      <a:srgbClr val="FF0000"/>
                    </a:solidFill>
                  </a:rPr>
                  <a:t>F            </a:t>
                </a:r>
                <a:endParaRPr lang="en-US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GB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 = T </a:t>
                </a: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→ F  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GB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 = F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92278F"/>
                    </a:solidFill>
                    <a:latin typeface="Copperplate Gothic Bold" panose="020E0705020206020404" pitchFamily="34" charset="0"/>
                  </a:rPr>
                  <a:t>Conclusion</a:t>
                </a:r>
                <a:r>
                  <a:rPr lang="en-US" sz="2000" dirty="0">
                    <a:solidFill>
                      <a:srgbClr val="92278F"/>
                    </a:solidFill>
                    <a:latin typeface="Copperplate Gothic Bold" panose="020E0705020206020404" pitchFamily="34" charset="0"/>
                  </a:rPr>
                  <a:t> : -&gt;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GB" sz="2000" i="1" baseline="30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GB" sz="2400" i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) = F, U is evaluated as False under the interpretation I. =&gt; I is an </a:t>
                </a:r>
                <a:r>
                  <a:rPr lang="en-GB" sz="24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anti-model 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of U</a:t>
                </a: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92278F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</a:t>
                </a:r>
                <a:r>
                  <a:rPr lang="en-US" sz="2400" dirty="0">
                    <a:solidFill>
                      <a:srgbClr val="92278F"/>
                    </a:solidFill>
                    <a:latin typeface="Copperplate Gothic Bold" panose="020E0705020206020404" pitchFamily="34" charset="0"/>
                  </a:rPr>
                  <a:t>-&gt;</a:t>
                </a:r>
                <a:r>
                  <a:rPr lang="en-GB" sz="2400" dirty="0">
                    <a:solidFill>
                      <a:srgbClr val="92278F"/>
                    </a:solidFill>
                    <a:latin typeface="Times New Roman" pitchFamily="18" charset="0"/>
                    <a:cs typeface="Times New Roman" pitchFamily="18" charset="0"/>
                  </a:rPr>
                  <a:t> U is inconsistent(unsatisfiable)</a:t>
                </a:r>
                <a:endParaRPr lang="en-GB" dirty="0">
                  <a:solidFill>
                    <a:srgbClr val="92278F"/>
                  </a:solidFill>
                  <a:latin typeface="Copperplate Gothic Bold" panose="020E0705020206020404" pitchFamily="34" charset="0"/>
                </a:endParaRPr>
              </a:p>
            </p:txBody>
          </p:sp>
        </mc:Choice>
        <mc:Fallback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CC141643-E6E1-4815-9E2C-F06EB0D62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812" y="1196752"/>
                <a:ext cx="9601200" cy="4191000"/>
              </a:xfrm>
              <a:blipFill>
                <a:blip r:embed="rId2"/>
                <a:stretch>
                  <a:fillRect l="-825" t="-2180" r="-1333" b="-1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Șablon formă orizontală și verticală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192_TF03460606" id="{7E7E13D9-B760-4AF6-B53A-A7FF83A37042}" vid="{1C87C811-D1A1-4124-A4F4-FA5834935977}"/>
    </a:ext>
  </a:extLst>
</a:theme>
</file>

<file path=ppt/theme/theme2.xml><?xml version="1.0" encoding="utf-8"?>
<a:theme xmlns:a="http://schemas.openxmlformats.org/drawingml/2006/main" name="Temă Off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ți un document nou." ma:contentTypeScope="" ma:versionID="6de01385bea0b71deb46127d93a5a5f3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20bba913acd3a3511e262dd4dbe4083c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3AE7C0-B532-4C81-83EA-36A5405F2360}"/>
</file>

<file path=customXml/itemProps2.xml><?xml version="1.0" encoding="utf-8"?>
<ds:datastoreItem xmlns:ds="http://schemas.openxmlformats.org/officeDocument/2006/customXml" ds:itemID="{5E8ADF92-EC58-4B13-87DA-8DACAE0AFBB8}"/>
</file>

<file path=customXml/itemProps3.xml><?xml version="1.0" encoding="utf-8"?>
<ds:datastoreItem xmlns:ds="http://schemas.openxmlformats.org/officeDocument/2006/customXml" ds:itemID="{2999C9CE-42A7-4167-9125-6A2FA7344640}"/>
</file>

<file path=docProps/app.xml><?xml version="1.0" encoding="utf-8"?>
<Properties xmlns="http://schemas.openxmlformats.org/officeDocument/2006/extended-properties" xmlns:vt="http://schemas.openxmlformats.org/officeDocument/2006/docPropsVTypes">
  <Template>Diapozitive cu proiectare orizontală și verticală</Template>
  <TotalTime>814</TotalTime>
  <Words>398</Words>
  <Application>Microsoft Office PowerPoint</Application>
  <PresentationFormat>Particularizare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5" baseType="lpstr">
      <vt:lpstr>굴림</vt:lpstr>
      <vt:lpstr>Arial</vt:lpstr>
      <vt:lpstr>Calibri</vt:lpstr>
      <vt:lpstr>Cambria Math</vt:lpstr>
      <vt:lpstr>Copperplate Gothic Bold</vt:lpstr>
      <vt:lpstr>times new roman</vt:lpstr>
      <vt:lpstr>times new roman</vt:lpstr>
      <vt:lpstr>Șablon formă orizontală și verticală</vt:lpstr>
      <vt:lpstr>HOMEWORK-Predicate Logic</vt:lpstr>
      <vt:lpstr>Exercise 5.1 – Predicate Logic</vt:lpstr>
      <vt:lpstr>Theoretical results</vt:lpstr>
      <vt:lpstr>Prezentare PowerPoint</vt:lpstr>
      <vt:lpstr>Prezentare PowerPoint</vt:lpstr>
      <vt:lpstr>Exercise 5.1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HOMEWORK-Predicate Logic</dc:title>
  <dc:creator>Teodora Bogdan</dc:creator>
  <cp:lastModifiedBy>Teodora Bogdan</cp:lastModifiedBy>
  <cp:revision>2</cp:revision>
  <dcterms:created xsi:type="dcterms:W3CDTF">2021-11-01T13:13:23Z</dcterms:created>
  <dcterms:modified xsi:type="dcterms:W3CDTF">2021-11-02T15:10:35Z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