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7215C-7B7D-4524-B731-FBA6B68DAB02}" v="1" dt="2022-02-15T01:46:18.090"/>
    <p1510:client id="{402EFB79-7004-470B-8D60-B38475B7AE18}" v="1055" dt="2021-12-27T13:00:53.2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A CIBU" userId="S::clara.cibu@stud.ubbcluj.ro::8d231cf6-e408-41f3-8053-40cd777775c3" providerId="AD" clId="Web-{3017215C-7B7D-4524-B731-FBA6B68DAB02}"/>
    <pc:docChg chg="modSld">
      <pc:chgData name="CLARA CIBU" userId="S::clara.cibu@stud.ubbcluj.ro::8d231cf6-e408-41f3-8053-40cd777775c3" providerId="AD" clId="Web-{3017215C-7B7D-4524-B731-FBA6B68DAB02}" dt="2022-02-15T01:46:18.090" v="0" actId="1076"/>
      <pc:docMkLst>
        <pc:docMk/>
      </pc:docMkLst>
      <pc:sldChg chg="modSp">
        <pc:chgData name="CLARA CIBU" userId="S::clara.cibu@stud.ubbcluj.ro::8d231cf6-e408-41f3-8053-40cd777775c3" providerId="AD" clId="Web-{3017215C-7B7D-4524-B731-FBA6B68DAB02}" dt="2022-02-15T01:46:18.090" v="0" actId="1076"/>
        <pc:sldMkLst>
          <pc:docMk/>
          <pc:sldMk cId="108929009" sldId="263"/>
        </pc:sldMkLst>
        <pc:spChg chg="mod">
          <ac:chgData name="CLARA CIBU" userId="S::clara.cibu@stud.ubbcluj.ro::8d231cf6-e408-41f3-8053-40cd777775c3" providerId="AD" clId="Web-{3017215C-7B7D-4524-B731-FBA6B68DAB02}" dt="2022-02-15T01:46:18.090" v="0" actId="1076"/>
          <ac:spMkLst>
            <pc:docMk/>
            <pc:sldMk cId="108929009" sldId="263"/>
            <ac:spMk id="3" creationId="{CF1F21A6-7F27-40A0-B00F-87A1AF0A94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b="1" dirty="0">
                <a:ea typeface="+mn-lt"/>
                <a:cs typeface="+mn-lt"/>
              </a:rPr>
              <a:t>Exercise 6.</a:t>
            </a:r>
            <a:endParaRPr lang="en-US" b="1" dirty="0"/>
          </a:p>
          <a:p>
            <a:pPr algn="l"/>
            <a:r>
              <a:rPr lang="en-US" dirty="0">
                <a:ea typeface="+mn-lt"/>
                <a:cs typeface="+mn-lt"/>
              </a:rPr>
              <a:t>Using Quine’s method, simplify the following Boolean functions given in DCF (disjunction of </a:t>
            </a:r>
            <a:r>
              <a:rPr lang="en-US" dirty="0" err="1">
                <a:ea typeface="+mn-lt"/>
                <a:cs typeface="+mn-lt"/>
              </a:rPr>
              <a:t>minterms</a:t>
            </a:r>
            <a:r>
              <a:rPr lang="en-US" dirty="0">
                <a:ea typeface="+mn-lt"/>
                <a:cs typeface="+mn-lt"/>
              </a:rPr>
              <a:t>):</a:t>
            </a:r>
            <a:endParaRPr lang="en-US" dirty="0"/>
          </a:p>
          <a:p>
            <a:pPr algn="l"/>
            <a:r>
              <a:rPr lang="en-US" dirty="0">
                <a:ea typeface="+mn-lt"/>
                <a:cs typeface="+mn-lt"/>
              </a:rPr>
              <a:t>8. f</a:t>
            </a:r>
            <a:r>
              <a:rPr lang="en-US" baseline="-25000" dirty="0">
                <a:ea typeface="+mn-lt"/>
                <a:cs typeface="+mn-lt"/>
              </a:rPr>
              <a:t>8</a:t>
            </a:r>
            <a:r>
              <a:rPr lang="en-US" dirty="0">
                <a:ea typeface="+mn-lt"/>
                <a:cs typeface="+mn-lt"/>
              </a:rPr>
              <a:t>(x1,x2,x3)= m0 V m2 V m3 V m4 V m5 V m6</a:t>
            </a:r>
            <a:endParaRPr lang="en-US" dirty="0"/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BDE2C-00A5-45B3-A0FD-6F1AEF08D0CA}"/>
              </a:ext>
            </a:extLst>
          </p:cNvPr>
          <p:cNvSpPr txBox="1"/>
          <p:nvPr/>
        </p:nvSpPr>
        <p:spPr>
          <a:xfrm>
            <a:off x="1699847" y="2028092"/>
            <a:ext cx="878644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dirty="0"/>
              <a:t>Boolean functions – Simplification using Quine's method</a:t>
            </a:r>
            <a:endParaRPr lang="en-US" sz="2800" u="sn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D56A-2D23-4662-94EE-F140C394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cs typeface="Calibri Light"/>
              </a:rPr>
              <a:t>Steps to follow when applying Quine's method</a:t>
            </a:r>
            <a:r>
              <a:rPr lang="en-US" sz="2800" dirty="0">
                <a:cs typeface="Calibri Light"/>
              </a:rPr>
              <a:t>: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2AF90-2E9A-45CD-96DB-3F86AE46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 Light"/>
                <a:cs typeface="Calibri" panose="020F0502020204030204"/>
              </a:rPr>
              <a:t>1. The initial function f is transformed into DCF(f)</a:t>
            </a:r>
          </a:p>
          <a:p>
            <a:pPr marL="0" indent="0">
              <a:buNone/>
            </a:pPr>
            <a:r>
              <a:rPr lang="en-US" dirty="0">
                <a:latin typeface="Calibri Light"/>
                <a:cs typeface="Calibri" panose="020F0502020204030204"/>
              </a:rPr>
              <a:t>2. Factorization process =&gt; the set of maximal </a:t>
            </a:r>
            <a:r>
              <a:rPr lang="en-US" dirty="0" err="1">
                <a:latin typeface="Calibri Light"/>
                <a:cs typeface="Calibri" panose="020F0502020204030204"/>
              </a:rPr>
              <a:t>monoms</a:t>
            </a:r>
            <a:r>
              <a:rPr lang="en-US" dirty="0">
                <a:latin typeface="Calibri Light"/>
                <a:cs typeface="Calibri" panose="020F0502020204030204"/>
              </a:rPr>
              <a:t> M(f)</a:t>
            </a:r>
          </a:p>
          <a:p>
            <a:pPr marL="0" indent="0">
              <a:buNone/>
            </a:pPr>
            <a:r>
              <a:rPr lang="en-US" dirty="0">
                <a:latin typeface="Calibri Light"/>
                <a:cs typeface="Calibri" panose="020F0502020204030204"/>
              </a:rPr>
              <a:t>3. From the set of maximal </a:t>
            </a:r>
            <a:r>
              <a:rPr lang="en-US" dirty="0" err="1">
                <a:latin typeface="Calibri Light"/>
                <a:cs typeface="Calibri" panose="020F0502020204030204"/>
              </a:rPr>
              <a:t>monoms</a:t>
            </a:r>
            <a:r>
              <a:rPr lang="en-US" dirty="0">
                <a:latin typeface="Calibri Light"/>
                <a:cs typeface="Calibri" panose="020F0502020204030204"/>
              </a:rPr>
              <a:t>, the central </a:t>
            </a:r>
            <a:r>
              <a:rPr lang="en-US" dirty="0" err="1">
                <a:latin typeface="Calibri Light"/>
                <a:cs typeface="Calibri" panose="020F0502020204030204"/>
              </a:rPr>
              <a:t>monoms</a:t>
            </a:r>
            <a:r>
              <a:rPr lang="en-US" dirty="0">
                <a:latin typeface="Calibri Light"/>
                <a:cs typeface="Calibri" panose="020F0502020204030204"/>
              </a:rPr>
              <a:t> are selected =&gt; C(f)</a:t>
            </a:r>
          </a:p>
          <a:p>
            <a:pPr marL="0" indent="0">
              <a:buNone/>
            </a:pPr>
            <a:r>
              <a:rPr lang="en-US" dirty="0">
                <a:latin typeface="Calibri Light"/>
                <a:cs typeface="Calibri" panose="020F0502020204030204"/>
              </a:rPr>
              <a:t>4. The case of the simplification algorithm is identified and all the simplified forms are obtained</a:t>
            </a:r>
          </a:p>
        </p:txBody>
      </p:sp>
    </p:spTree>
    <p:extLst>
      <p:ext uri="{BB962C8B-B14F-4D97-AF65-F5344CB8AC3E}">
        <p14:creationId xmlns:p14="http://schemas.microsoft.com/office/powerpoint/2010/main" val="69783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A7EE4D-DE75-4B3C-872D-2CD64A8D659B}"/>
              </a:ext>
            </a:extLst>
          </p:cNvPr>
          <p:cNvSpPr txBox="1"/>
          <p:nvPr/>
        </p:nvSpPr>
        <p:spPr>
          <a:xfrm>
            <a:off x="838200" y="1770185"/>
            <a:ext cx="55039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</a:t>
            </a:r>
            <a:r>
              <a:rPr lang="en-US" baseline="-25000" dirty="0">
                <a:cs typeface="Calibri"/>
              </a:rPr>
              <a:t>8</a:t>
            </a:r>
            <a:r>
              <a:rPr lang="en-US" dirty="0">
                <a:cs typeface="Calibri"/>
              </a:rPr>
              <a:t>(x1,x2,x3)= m0 V m2 V m3 V m4 V m5 V m6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182D8-9DB0-49EC-99FE-20E4F87D2989}"/>
              </a:ext>
            </a:extLst>
          </p:cNvPr>
          <p:cNvSpPr txBox="1"/>
          <p:nvPr/>
        </p:nvSpPr>
        <p:spPr>
          <a:xfrm>
            <a:off x="838200" y="931984"/>
            <a:ext cx="101814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First, we compute the table containing all the </a:t>
            </a:r>
            <a:r>
              <a:rPr lang="en-US" dirty="0" err="1"/>
              <a:t>minterms</a:t>
            </a:r>
            <a:r>
              <a:rPr lang="en-US" dirty="0"/>
              <a:t> (ordered ascendingly with respect to the number of 1s) with their corresponding binary representation: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0EEB23-7D83-4E49-82A0-5A9C7742833E}"/>
              </a:ext>
            </a:extLst>
          </p:cNvPr>
          <p:cNvSpPr txBox="1"/>
          <p:nvPr/>
        </p:nvSpPr>
        <p:spPr>
          <a:xfrm>
            <a:off x="838200" y="2512224"/>
            <a:ext cx="2743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-We put a tick mark next to the </a:t>
            </a:r>
            <a:r>
              <a:rPr lang="en-US" dirty="0" err="1">
                <a:cs typeface="Calibri"/>
              </a:rPr>
              <a:t>minterm</a:t>
            </a:r>
            <a:r>
              <a:rPr lang="en-US" dirty="0">
                <a:cs typeface="Calibri"/>
              </a:rPr>
              <a:t> which appears at least in one </a:t>
            </a:r>
            <a:r>
              <a:rPr lang="en-US" dirty="0" err="1">
                <a:cs typeface="Calibri"/>
              </a:rPr>
              <a:t>mathced</a:t>
            </a:r>
            <a:r>
              <a:rPr lang="en-US" dirty="0">
                <a:cs typeface="Calibri"/>
              </a:rPr>
              <a:t> pair(or maximal </a:t>
            </a:r>
            <a:r>
              <a:rPr lang="en-US" dirty="0" err="1">
                <a:cs typeface="Calibri"/>
              </a:rPr>
              <a:t>monom</a:t>
            </a:r>
            <a:r>
              <a:rPr lang="en-US" dirty="0">
                <a:cs typeface="Calibri"/>
              </a:rPr>
              <a:t>).</a:t>
            </a:r>
          </a:p>
          <a:p>
            <a:r>
              <a:rPr lang="en-US" dirty="0">
                <a:cs typeface="Calibri"/>
              </a:rPr>
              <a:t>-A matched pair is obtained when an element form group n differs from an element on group n+1 by only one digit in the binary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72514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6486B9-9F56-4C74-B5F9-53E077A3B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883168"/>
              </p:ext>
            </p:extLst>
          </p:nvPr>
        </p:nvGraphicFramePr>
        <p:xfrm>
          <a:off x="2031999" y="114185"/>
          <a:ext cx="8128002" cy="599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503575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738707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50173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22605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41516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68960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minterm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9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2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8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6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2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4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12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4=1+2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m0Vm2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2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m0Vm4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72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5=2+3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m2Vm3 =max1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5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m2Vm6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98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m4Vm5= max2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57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m4Vm6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22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6=4+5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m0Vm2Vm4Vm6=max3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036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77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190A74-5375-484A-86A2-331B89563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56075"/>
              </p:ext>
            </p:extLst>
          </p:nvPr>
        </p:nvGraphicFramePr>
        <p:xfrm>
          <a:off x="2032000" y="719666"/>
          <a:ext cx="8128000" cy="46740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33577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89046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95272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5973516"/>
                    </a:ext>
                  </a:extLst>
                </a:gridCol>
              </a:tblGrid>
              <a:tr h="667723">
                <a:tc>
                  <a:txBody>
                    <a:bodyPr/>
                    <a:lstStyle/>
                    <a:p>
                      <a:r>
                        <a:rPr lang="en-US" dirty="0"/>
                        <a:t>          Max </a:t>
                      </a:r>
                      <a:r>
                        <a:rPr lang="en-US" dirty="0" err="1"/>
                        <a:t>monoms</a:t>
                      </a:r>
                      <a:endParaRPr lang="en-US" dirty="0"/>
                    </a:p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minterms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max1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118208"/>
                  </a:ext>
                </a:extLst>
              </a:tr>
              <a:tr h="667723">
                <a:tc>
                  <a:txBody>
                    <a:bodyPr/>
                    <a:lstStyle/>
                    <a:p>
                      <a:r>
                        <a:rPr lang="en-US" dirty="0"/>
                        <a:t>m0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39448"/>
                  </a:ext>
                </a:extLst>
              </a:tr>
              <a:tr h="667723"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113388"/>
                  </a:ext>
                </a:extLst>
              </a:tr>
              <a:tr h="667723">
                <a:tc>
                  <a:txBody>
                    <a:bodyPr/>
                    <a:lstStyle/>
                    <a:p>
                      <a:r>
                        <a:rPr lang="en-US" dirty="0"/>
                        <a:t>m3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34357"/>
                  </a:ext>
                </a:extLst>
              </a:tr>
              <a:tr h="667723">
                <a:tc>
                  <a:txBody>
                    <a:bodyPr/>
                    <a:lstStyle/>
                    <a:p>
                      <a:r>
                        <a:rPr lang="en-US" dirty="0"/>
                        <a:t>m4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880868"/>
                  </a:ext>
                </a:extLst>
              </a:tr>
              <a:tr h="667723">
                <a:tc>
                  <a:txBody>
                    <a:bodyPr/>
                    <a:lstStyle/>
                    <a:p>
                      <a:r>
                        <a:rPr lang="en-US" dirty="0"/>
                        <a:t>m5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996201"/>
                  </a:ext>
                </a:extLst>
              </a:tr>
              <a:tr h="667723">
                <a:tc>
                  <a:txBody>
                    <a:bodyPr/>
                    <a:lstStyle/>
                    <a:p>
                      <a:r>
                        <a:rPr lang="en-US" dirty="0"/>
                        <a:t>m6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34254"/>
                  </a:ext>
                </a:extLst>
              </a:tr>
            </a:tbl>
          </a:graphicData>
        </a:graphic>
      </p:graphicFrame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296E275-D807-47E0-9663-D9960889EDE8}"/>
              </a:ext>
            </a:extLst>
          </p:cNvPr>
          <p:cNvSpPr/>
          <p:nvPr/>
        </p:nvSpPr>
        <p:spPr>
          <a:xfrm>
            <a:off x="8180173" y="1421027"/>
            <a:ext cx="222422" cy="210065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24FD184-1B1D-45EC-987E-086C1BB84AC1}"/>
              </a:ext>
            </a:extLst>
          </p:cNvPr>
          <p:cNvSpPr/>
          <p:nvPr/>
        </p:nvSpPr>
        <p:spPr>
          <a:xfrm>
            <a:off x="6141308" y="4096265"/>
            <a:ext cx="228600" cy="2286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9A27A89-BDBB-40FD-B19B-D6605FAF1D75}"/>
              </a:ext>
            </a:extLst>
          </p:cNvPr>
          <p:cNvSpPr/>
          <p:nvPr/>
        </p:nvSpPr>
        <p:spPr>
          <a:xfrm>
            <a:off x="8180173" y="4775886"/>
            <a:ext cx="222422" cy="21006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8E4C79-F1EC-4A84-9EA0-B91632C8960C}"/>
              </a:ext>
            </a:extLst>
          </p:cNvPr>
          <p:cNvSpPr/>
          <p:nvPr/>
        </p:nvSpPr>
        <p:spPr>
          <a:xfrm>
            <a:off x="4127157" y="2811162"/>
            <a:ext cx="172994" cy="1359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76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F21A6-7F27-40A0-B00F-87A1AF0A9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419" y="-205284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latin typeface="+mj-lt"/>
                  </a:rPr>
                  <a:t>From the first table, we obtain the following maximal </a:t>
                </a:r>
                <a:r>
                  <a:rPr lang="en-US" sz="1800" dirty="0" err="1">
                    <a:latin typeface="+mj-lt"/>
                  </a:rPr>
                  <a:t>monoms</a:t>
                </a:r>
                <a:r>
                  <a:rPr lang="en-US" sz="1800" dirty="0">
                    <a:latin typeface="+mj-lt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+mj-lt"/>
                  </a:rPr>
                  <a:t>max1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8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+mj-lt"/>
                  </a:rPr>
                  <a:t>max2 = x1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endParaRPr lang="en-US" sz="18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+mj-lt"/>
                  </a:rPr>
                  <a:t>max3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endParaRPr lang="en-US" sz="1800" dirty="0">
                  <a:latin typeface="+mj-lt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sz="1800" dirty="0">
                    <a:latin typeface="+mj-lt"/>
                  </a:rPr>
                  <a:t>M(f) = {max1, max2, max3}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+mj-lt"/>
                  </a:rPr>
                  <a:t>After computing the 2</a:t>
                </a:r>
                <a:r>
                  <a:rPr lang="en-US" sz="1800" baseline="30000" dirty="0">
                    <a:latin typeface="+mj-lt"/>
                  </a:rPr>
                  <a:t>nd</a:t>
                </a:r>
                <a:r>
                  <a:rPr lang="en-US" sz="1800" dirty="0">
                    <a:latin typeface="+mj-lt"/>
                  </a:rPr>
                  <a:t> table, we can conclude that all maximal </a:t>
                </a:r>
                <a:r>
                  <a:rPr lang="en-US" sz="1800" dirty="0" err="1">
                    <a:latin typeface="+mj-lt"/>
                  </a:rPr>
                  <a:t>monoms</a:t>
                </a:r>
                <a:r>
                  <a:rPr lang="en-US" sz="1800" dirty="0">
                    <a:latin typeface="+mj-lt"/>
                  </a:rPr>
                  <a:t> are central </a:t>
                </a:r>
                <a:r>
                  <a:rPr lang="en-US" sz="1800" dirty="0" err="1">
                    <a:latin typeface="+mj-lt"/>
                  </a:rPr>
                  <a:t>monoms</a:t>
                </a:r>
                <a:r>
                  <a:rPr lang="en-US" sz="1800" dirty="0">
                    <a:latin typeface="+mj-lt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+mj-lt"/>
                  </a:rPr>
                  <a:t> C(f) = M(f)=&gt;</a:t>
                </a:r>
                <a:r>
                  <a:rPr lang="en-US" sz="1800" dirty="0" err="1">
                    <a:latin typeface="+mj-lt"/>
                  </a:rPr>
                  <a:t>f</a:t>
                </a:r>
                <a:r>
                  <a:rPr lang="en-US" sz="1800" baseline="30000" dirty="0" err="1">
                    <a:latin typeface="+mj-lt"/>
                  </a:rPr>
                  <a:t>S</a:t>
                </a:r>
                <a:r>
                  <a:rPr lang="en-US" sz="1800" dirty="0">
                    <a:latin typeface="+mj-lt"/>
                  </a:rPr>
                  <a:t>(x1,x2,x3) = max1Vmax2Vmax3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/>
                      <m:t>x</m:t>
                    </m:r>
                    <m:r>
                      <m:rPr>
                        <m:nor/>
                      </m:rPr>
                      <a:rPr lang="en-US" sz="1800" dirty="0"/>
                      <m:t>1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</m:acc>
                  </m:oMath>
                </a14:m>
                <a:r>
                  <a:rPr lang="en-US" sz="1800" dirty="0">
                    <a:latin typeface="+mj-lt"/>
                  </a:rPr>
                  <a:t>V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endParaRPr lang="en-US" sz="1800" dirty="0">
                  <a:latin typeface="+mj-lt"/>
                </a:endParaRPr>
              </a:p>
              <a:p>
                <a:pPr marL="0" indent="0">
                  <a:buNone/>
                </a:pPr>
                <a:endParaRPr lang="en-GB" sz="1800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F21A6-7F27-40A0-B00F-87A1AF0A9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419" y="-205284"/>
                <a:ext cx="10515600" cy="4351338"/>
              </a:xfrm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2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86F104-0921-4BDE-ADBF-4553AD6E592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E1D157-4E03-4E04-A957-A3DB4D08B3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95531F-BBBC-4DFE-B171-1784888F92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398</Words>
  <Application>Microsoft Office PowerPoint</Application>
  <PresentationFormat>Widescreen</PresentationFormat>
  <Paragraphs>112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Steps to follow when applying Quine's method: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Bratu Lucian-Gabriel</cp:lastModifiedBy>
  <cp:revision>137</cp:revision>
  <dcterms:created xsi:type="dcterms:W3CDTF">2021-12-27T12:03:43Z</dcterms:created>
  <dcterms:modified xsi:type="dcterms:W3CDTF">2022-02-15T01:46:18Z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