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B210C-629F-444C-8C08-295BE448C285}" v="2" dt="2022-01-04T09:55:02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Ș-COSMIN BRETFELEAN" userId="S::rares.bretfelean@stud.ubbcluj.ro::fd093503-0112-4bc9-94ca-1337315c92ee" providerId="AD" clId="Web-{3CEB210C-629F-444C-8C08-295BE448C285}"/>
    <pc:docChg chg="modSld">
      <pc:chgData name="RAREȘ-COSMIN BRETFELEAN" userId="S::rares.bretfelean@stud.ubbcluj.ro::fd093503-0112-4bc9-94ca-1337315c92ee" providerId="AD" clId="Web-{3CEB210C-629F-444C-8C08-295BE448C285}" dt="2022-01-04T09:55:02.222" v="1" actId="1076"/>
      <pc:docMkLst>
        <pc:docMk/>
      </pc:docMkLst>
      <pc:sldChg chg="modSp">
        <pc:chgData name="RAREȘ-COSMIN BRETFELEAN" userId="S::rares.bretfelean@stud.ubbcluj.ro::fd093503-0112-4bc9-94ca-1337315c92ee" providerId="AD" clId="Web-{3CEB210C-629F-444C-8C08-295BE448C285}" dt="2022-01-04T09:55:02.222" v="1" actId="1076"/>
        <pc:sldMkLst>
          <pc:docMk/>
          <pc:sldMk cId="3968685410" sldId="262"/>
        </pc:sldMkLst>
        <pc:cxnChg chg="mod">
          <ac:chgData name="RAREȘ-COSMIN BRETFELEAN" userId="S::rares.bretfelean@stud.ubbcluj.ro::fd093503-0112-4bc9-94ca-1337315c92ee" providerId="AD" clId="Web-{3CEB210C-629F-444C-8C08-295BE448C285}" dt="2022-01-04T09:55:02.222" v="1" actId="1076"/>
          <ac:cxnSpMkLst>
            <pc:docMk/>
            <pc:sldMk cId="3968685410" sldId="262"/>
            <ac:cxnSpMk id="1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470025"/>
          </a:xfrm>
        </p:spPr>
        <p:txBody>
          <a:bodyPr/>
          <a:lstStyle/>
          <a:p>
            <a:r>
              <a:rPr lang="en-US" b="1" u="sng" dirty="0"/>
              <a:t>Boolean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8229600" cy="3124200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Exercise 7.1</a:t>
            </a:r>
          </a:p>
          <a:p>
            <a:r>
              <a:rPr lang="en-US" sz="3000" dirty="0">
                <a:solidFill>
                  <a:schemeClr val="tx1"/>
                </a:solidFill>
              </a:rPr>
              <a:t>Simplify the following Boolean functions of 4 variables given by their values 1, using </a:t>
            </a:r>
            <a:r>
              <a:rPr lang="en-US" sz="3000" dirty="0" err="1">
                <a:solidFill>
                  <a:schemeClr val="tx1"/>
                </a:solidFill>
              </a:rPr>
              <a:t>Quine’s</a:t>
            </a:r>
            <a:r>
              <a:rPr lang="en-US" sz="3000" dirty="0">
                <a:solidFill>
                  <a:schemeClr val="tx1"/>
                </a:solidFill>
              </a:rPr>
              <a:t> method.</a:t>
            </a:r>
          </a:p>
          <a:p>
            <a:r>
              <a:rPr lang="en-US" sz="3000" dirty="0">
                <a:solidFill>
                  <a:schemeClr val="tx1"/>
                </a:solidFill>
              </a:rPr>
              <a:t> f</a:t>
            </a:r>
            <a:r>
              <a:rPr lang="en-US" sz="3000" baseline="-25000" dirty="0">
                <a:solidFill>
                  <a:schemeClr val="tx1"/>
                </a:solidFill>
              </a:rPr>
              <a:t>1</a:t>
            </a:r>
            <a:r>
              <a:rPr lang="en-US" sz="3000" dirty="0">
                <a:solidFill>
                  <a:schemeClr val="tx1"/>
                </a:solidFill>
              </a:rPr>
              <a:t>(1,1,1,1) = f</a:t>
            </a:r>
            <a:r>
              <a:rPr lang="en-US" sz="3000" baseline="-25000" dirty="0">
                <a:solidFill>
                  <a:schemeClr val="tx1"/>
                </a:solidFill>
              </a:rPr>
              <a:t>1</a:t>
            </a:r>
            <a:r>
              <a:rPr lang="en-US" sz="3000" dirty="0">
                <a:solidFill>
                  <a:schemeClr val="tx1"/>
                </a:solidFill>
              </a:rPr>
              <a:t> (1,1,0,1) = f</a:t>
            </a:r>
            <a:r>
              <a:rPr lang="en-US" sz="3000" baseline="-25000" dirty="0">
                <a:solidFill>
                  <a:schemeClr val="tx1"/>
                </a:solidFill>
              </a:rPr>
              <a:t>1</a:t>
            </a:r>
            <a:r>
              <a:rPr lang="en-US" sz="3000" dirty="0">
                <a:solidFill>
                  <a:schemeClr val="tx1"/>
                </a:solidFill>
              </a:rPr>
              <a:t> (0,1,1,1) = f</a:t>
            </a:r>
            <a:r>
              <a:rPr lang="en-US" sz="3000" baseline="-25000" dirty="0">
                <a:solidFill>
                  <a:schemeClr val="tx1"/>
                </a:solidFill>
              </a:rPr>
              <a:t>1</a:t>
            </a:r>
            <a:r>
              <a:rPr lang="en-US" sz="3000" dirty="0">
                <a:solidFill>
                  <a:schemeClr val="tx1"/>
                </a:solidFill>
              </a:rPr>
              <a:t> (1,1,0,0) = f</a:t>
            </a:r>
            <a:r>
              <a:rPr lang="en-US" sz="3000" baseline="-25000" dirty="0">
                <a:solidFill>
                  <a:schemeClr val="tx1"/>
                </a:solidFill>
              </a:rPr>
              <a:t>1 </a:t>
            </a:r>
            <a:r>
              <a:rPr lang="en-US" sz="3000" dirty="0">
                <a:solidFill>
                  <a:schemeClr val="tx1"/>
                </a:solidFill>
              </a:rPr>
              <a:t>(0,1,0,0) = f</a:t>
            </a:r>
            <a:r>
              <a:rPr lang="en-US" sz="3000" baseline="-25000" dirty="0">
                <a:solidFill>
                  <a:schemeClr val="tx1"/>
                </a:solidFill>
              </a:rPr>
              <a:t>1</a:t>
            </a:r>
            <a:r>
              <a:rPr lang="en-US" sz="3000" dirty="0">
                <a:solidFill>
                  <a:schemeClr val="tx1"/>
                </a:solidFill>
              </a:rPr>
              <a:t> (0,0,0,0) = f</a:t>
            </a:r>
            <a:r>
              <a:rPr lang="en-US" sz="3000" baseline="-25000" dirty="0">
                <a:solidFill>
                  <a:schemeClr val="tx1"/>
                </a:solidFill>
              </a:rPr>
              <a:t>1</a:t>
            </a:r>
            <a:r>
              <a:rPr lang="en-US" sz="3000" dirty="0">
                <a:solidFill>
                  <a:schemeClr val="tx1"/>
                </a:solidFill>
              </a:rPr>
              <a:t> (0,0,0,1) = f</a:t>
            </a:r>
            <a:r>
              <a:rPr lang="en-US" sz="3000" baseline="-25000" dirty="0">
                <a:solidFill>
                  <a:schemeClr val="tx1"/>
                </a:solidFill>
              </a:rPr>
              <a:t>1</a:t>
            </a:r>
            <a:r>
              <a:rPr lang="en-US" sz="3000" dirty="0">
                <a:solidFill>
                  <a:schemeClr val="tx1"/>
                </a:solidFill>
              </a:rPr>
              <a:t> (0,0,1,1)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Quine’s</a:t>
            </a:r>
            <a:r>
              <a:rPr lang="en-US" dirty="0"/>
              <a:t> Method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642" y="1828800"/>
            <a:ext cx="7530352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771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609600"/>
            <a:ext cx="8324539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80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8398435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773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091580"/>
            <a:ext cx="7677150" cy="46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17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We find the support set of the function f and order it with respect to the number of “1” values in each n-</a:t>
            </a:r>
            <a:r>
              <a:rPr lang="en-US" dirty="0" err="1"/>
              <a:t>uple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baseline="-25000" dirty="0" err="1"/>
              <a:t>f</a:t>
            </a:r>
            <a:r>
              <a:rPr lang="en-US" dirty="0"/>
              <a:t>={(1,1,1,1), (0,1,1,1), (1,1,0,1 ), (0,0,1,1), (1,1,0,0),(0,0,0,1),(0,1,0,0),(0,0,0,0)}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7696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</a:t>
            </a:r>
            <a:r>
              <a:rPr lang="en-US" sz="3200" baseline="-25000" dirty="0"/>
              <a:t>1</a:t>
            </a:r>
            <a:r>
              <a:rPr lang="en-US" sz="3200" dirty="0"/>
              <a:t>(1,1,1,1) = f</a:t>
            </a:r>
            <a:r>
              <a:rPr lang="en-US" sz="3200" baseline="-25000" dirty="0"/>
              <a:t>1</a:t>
            </a:r>
            <a:r>
              <a:rPr lang="en-US" sz="3200" dirty="0"/>
              <a:t>(1,1,0,1) = f</a:t>
            </a:r>
            <a:r>
              <a:rPr lang="en-US" sz="3200" baseline="-25000" dirty="0"/>
              <a:t>1</a:t>
            </a:r>
            <a:r>
              <a:rPr lang="en-US" sz="3200" dirty="0"/>
              <a:t>(0,1,1,1) = f</a:t>
            </a:r>
            <a:r>
              <a:rPr lang="en-US" sz="3200" baseline="-25000" dirty="0"/>
              <a:t>1</a:t>
            </a:r>
            <a:r>
              <a:rPr lang="en-US" sz="3200" dirty="0"/>
              <a:t>(1,1,0,0) = f</a:t>
            </a:r>
            <a:r>
              <a:rPr lang="en-US" sz="3200" baseline="-25000" dirty="0"/>
              <a:t>1</a:t>
            </a:r>
            <a:r>
              <a:rPr lang="en-US" sz="3200" dirty="0"/>
              <a:t>(0,1,0,0) = f</a:t>
            </a:r>
            <a:r>
              <a:rPr lang="en-US" sz="3200" baseline="-25000" dirty="0"/>
              <a:t>1</a:t>
            </a:r>
            <a:r>
              <a:rPr lang="en-US" sz="3200" dirty="0"/>
              <a:t>(0,0,0,0) =               f</a:t>
            </a:r>
            <a:r>
              <a:rPr lang="en-US" sz="3200" baseline="-25000" dirty="0"/>
              <a:t>1</a:t>
            </a:r>
            <a:r>
              <a:rPr lang="en-US" sz="3200" dirty="0"/>
              <a:t>(0,0,0,1) = f</a:t>
            </a:r>
            <a:r>
              <a:rPr lang="en-US" sz="3200" baseline="-25000" dirty="0"/>
              <a:t>1</a:t>
            </a:r>
            <a:r>
              <a:rPr lang="en-US" sz="3200" dirty="0"/>
              <a:t>(0,0,1,1) = 1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36957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59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94971"/>
              </p:ext>
            </p:extLst>
          </p:nvPr>
        </p:nvGraphicFramePr>
        <p:xfrm>
          <a:off x="457198" y="228596"/>
          <a:ext cx="8382002" cy="6233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4">
                <a:tc>
                  <a:txBody>
                    <a:bodyPr/>
                    <a:lstStyle/>
                    <a:p>
                      <a:pPr algn="ctr"/>
                      <a:r>
                        <a:rPr lang="en-US" b="1" baseline="-25000" dirty="0"/>
                        <a:t>Group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en-US" baseline="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 = I+II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15</a:t>
                      </a:r>
                      <a:r>
                        <a:rPr lang="en-US" baseline="0" dirty="0"/>
                        <a:t> V m</a:t>
                      </a:r>
                      <a:r>
                        <a:rPr lang="en-US" baseline="-25000" dirty="0"/>
                        <a:t>7 </a:t>
                      </a:r>
                      <a:r>
                        <a:rPr lang="en-US" baseline="0" dirty="0"/>
                        <a:t>= 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x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= max</a:t>
                      </a:r>
                      <a:r>
                        <a:rPr lang="en-US" baseline="-25000" dirty="0"/>
                        <a:t>1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15</a:t>
                      </a:r>
                      <a:r>
                        <a:rPr lang="en-US" baseline="0" dirty="0"/>
                        <a:t> V m</a:t>
                      </a:r>
                      <a:r>
                        <a:rPr lang="en-US" baseline="-25000" dirty="0"/>
                        <a:t>13 </a:t>
                      </a:r>
                      <a:r>
                        <a:rPr lang="en-US" baseline="0" dirty="0"/>
                        <a:t>=x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= max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VII=II+III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0" dirty="0"/>
                        <a:t>V m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=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sz="1800" b="0" i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baseline="-25000" dirty="0"/>
                        <a:t> </a:t>
                      </a:r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x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=max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13</a:t>
                      </a:r>
                      <a:r>
                        <a:rPr lang="en-US" baseline="0" dirty="0"/>
                        <a:t> V m</a:t>
                      </a:r>
                      <a:r>
                        <a:rPr lang="en-US" baseline="-25000" dirty="0"/>
                        <a:t>12</a:t>
                      </a:r>
                      <a:r>
                        <a:rPr lang="en-US" baseline="0" dirty="0"/>
                        <a:t> = 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sz="1800" b="0" i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baseline="0" dirty="0"/>
                        <a:t>= max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VIII=III+IV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V m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=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sz="1800" b="0" i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sz="1800" b="0" i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= max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1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12</a:t>
                      </a:r>
                      <a:r>
                        <a:rPr lang="en-US" baseline="0" dirty="0"/>
                        <a:t> V m</a:t>
                      </a:r>
                      <a:r>
                        <a:rPr lang="en-US" baseline="-25000" dirty="0"/>
                        <a:t>4 </a:t>
                      </a:r>
                      <a:r>
                        <a:rPr lang="en-US" baseline="0" dirty="0"/>
                        <a:t>= x</a:t>
                      </a:r>
                      <a:r>
                        <a:rPr lang="en-US" baseline="-25000" dirty="0"/>
                        <a:t>2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baseline="-25000" dirty="0"/>
                        <a:t>3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= max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IX = IV</a:t>
                      </a:r>
                      <a:r>
                        <a:rPr lang="en-US" baseline="0" dirty="0"/>
                        <a:t> +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V m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=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sz="1800" b="0" i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sz="1800" b="0" i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sz="1800" b="0" i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baseline="-25000" dirty="0"/>
                        <a:t> </a:t>
                      </a:r>
                      <a:r>
                        <a:rPr lang="en-US" baseline="0" dirty="0"/>
                        <a:t>= max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1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4 </a:t>
                      </a:r>
                      <a:r>
                        <a:rPr lang="en-US" baseline="0" dirty="0"/>
                        <a:t>V m</a:t>
                      </a:r>
                      <a:r>
                        <a:rPr lang="en-US" baseline="-25000" dirty="0"/>
                        <a:t>0 </a:t>
                      </a:r>
                      <a:r>
                        <a:rPr lang="en-US" baseline="0" dirty="0"/>
                        <a:t>=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sz="1800" b="0" i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baseline="-25000" dirty="0"/>
                        <a:t>3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= max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48765" y="3686596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8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39236"/>
              </p:ext>
            </p:extLst>
          </p:nvPr>
        </p:nvGraphicFramePr>
        <p:xfrm>
          <a:off x="990599" y="838199"/>
          <a:ext cx="6477003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872" y="46482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(*) which is unique on a certain row, all the </a:t>
            </a:r>
            <a:r>
              <a:rPr lang="en-US" dirty="0" err="1"/>
              <a:t>minterms</a:t>
            </a:r>
            <a:r>
              <a:rPr lang="en-US" dirty="0"/>
              <a:t> are covered by two maximal </a:t>
            </a:r>
            <a:r>
              <a:rPr lang="en-US" dirty="0" err="1"/>
              <a:t>monoms</a:t>
            </a:r>
            <a:r>
              <a:rPr lang="en-US" dirty="0"/>
              <a:t>.</a:t>
            </a:r>
          </a:p>
          <a:p>
            <a:r>
              <a:rPr lang="en-US" dirty="0"/>
              <a:t>C(f) = </a:t>
            </a:r>
            <a:r>
              <a:rPr lang="ro-RO" dirty="0"/>
              <a:t>Ø</a:t>
            </a:r>
            <a:r>
              <a:rPr lang="en-US" dirty="0"/>
              <a:t>, third case of simplification</a:t>
            </a:r>
          </a:p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baseline="30000" dirty="0"/>
              <a:t>s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) = max</a:t>
            </a:r>
            <a:r>
              <a:rPr lang="en-US" baseline="-25000" dirty="0"/>
              <a:t>2 </a:t>
            </a:r>
            <a:r>
              <a:rPr lang="en-US" dirty="0"/>
              <a:t>V max</a:t>
            </a:r>
            <a:r>
              <a:rPr lang="en-US" baseline="-25000" dirty="0"/>
              <a:t>3</a:t>
            </a:r>
            <a:r>
              <a:rPr lang="en-US" dirty="0"/>
              <a:t> V max</a:t>
            </a:r>
            <a:r>
              <a:rPr lang="en-US" baseline="-25000" dirty="0"/>
              <a:t>6</a:t>
            </a:r>
            <a:r>
              <a:rPr lang="en-US" dirty="0"/>
              <a:t> V max</a:t>
            </a:r>
            <a:r>
              <a:rPr lang="en-US" baseline="-25000" dirty="0"/>
              <a:t>7 </a:t>
            </a:r>
            <a:r>
              <a:rPr lang="en-US" dirty="0"/>
              <a:t>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V x̄</a:t>
            </a:r>
            <a:r>
              <a:rPr lang="en-US" baseline="-25000" dirty="0"/>
              <a:t>1 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2 </a:t>
            </a:r>
            <a:r>
              <a:rPr lang="en-US" dirty="0"/>
              <a:t>x̄</a:t>
            </a:r>
            <a:r>
              <a:rPr lang="en-US" baseline="-25000" dirty="0"/>
              <a:t>3</a:t>
            </a:r>
            <a:r>
              <a:rPr lang="en-US" dirty="0"/>
              <a:t>x̄</a:t>
            </a:r>
            <a:r>
              <a:rPr lang="en-US" baseline="-25000" dirty="0"/>
              <a:t>4</a:t>
            </a:r>
            <a:r>
              <a:rPr lang="en-US" dirty="0"/>
              <a:t> V x̄</a:t>
            </a:r>
            <a:r>
              <a:rPr lang="en-US" baseline="-25000" dirty="0"/>
              <a:t>1 </a:t>
            </a:r>
            <a:r>
              <a:rPr lang="en-US" dirty="0"/>
              <a:t>x̄</a:t>
            </a:r>
            <a:r>
              <a:rPr lang="en-US" baseline="-25000" dirty="0"/>
              <a:t>2</a:t>
            </a:r>
            <a:r>
              <a:rPr lang="en-US" dirty="0"/>
              <a:t>x̄</a:t>
            </a:r>
            <a:r>
              <a:rPr lang="en-US" baseline="-25000" dirty="0"/>
              <a:t>3 </a:t>
            </a:r>
          </a:p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baseline="30000" dirty="0"/>
              <a:t>s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) = max</a:t>
            </a:r>
            <a:r>
              <a:rPr lang="en-US" baseline="-25000" dirty="0"/>
              <a:t>1</a:t>
            </a:r>
            <a:r>
              <a:rPr lang="en-US" dirty="0"/>
              <a:t> V max</a:t>
            </a:r>
            <a:r>
              <a:rPr lang="en-US" baseline="-25000" dirty="0"/>
              <a:t>4</a:t>
            </a:r>
            <a:r>
              <a:rPr lang="en-US" dirty="0"/>
              <a:t> V max</a:t>
            </a:r>
            <a:r>
              <a:rPr lang="en-US" baseline="-25000" dirty="0"/>
              <a:t>5</a:t>
            </a:r>
            <a:r>
              <a:rPr lang="en-US" dirty="0"/>
              <a:t> V max</a:t>
            </a:r>
            <a:r>
              <a:rPr lang="en-US" baseline="-25000" dirty="0"/>
              <a:t>8</a:t>
            </a:r>
            <a:r>
              <a:rPr lang="en-US" dirty="0"/>
              <a:t> = x</a:t>
            </a:r>
            <a:r>
              <a:rPr lang="en-US" baseline="-25000" dirty="0"/>
              <a:t>2 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x</a:t>
            </a:r>
            <a:r>
              <a:rPr lang="en-US" baseline="-25000" dirty="0"/>
              <a:t>4 </a:t>
            </a:r>
            <a:r>
              <a:rPr lang="en-US" dirty="0"/>
              <a:t>V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x̄</a:t>
            </a:r>
            <a:r>
              <a:rPr lang="en-US" baseline="-25000" dirty="0"/>
              <a:t>3 </a:t>
            </a:r>
            <a:r>
              <a:rPr lang="en-US" dirty="0"/>
              <a:t>V x̄</a:t>
            </a:r>
            <a:r>
              <a:rPr lang="en-US" baseline="-25000" dirty="0"/>
              <a:t>1 </a:t>
            </a:r>
            <a:r>
              <a:rPr lang="en-US" dirty="0"/>
              <a:t>x̄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 V x̄</a:t>
            </a:r>
            <a:r>
              <a:rPr lang="en-US" baseline="-25000" dirty="0"/>
              <a:t>1 </a:t>
            </a:r>
            <a:r>
              <a:rPr lang="en-US" dirty="0"/>
              <a:t>x̄</a:t>
            </a:r>
            <a:r>
              <a:rPr lang="en-US" baseline="-25000" dirty="0"/>
              <a:t>3</a:t>
            </a:r>
            <a:r>
              <a:rPr lang="en-US" dirty="0"/>
              <a:t>x̄</a:t>
            </a:r>
            <a:r>
              <a:rPr lang="en-US" baseline="-25000" dirty="0"/>
              <a:t>4</a:t>
            </a:r>
            <a:r>
              <a:rPr lang="en-US" dirty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880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5331B8-78AA-413A-BFF6-582C63E817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260C94-D0F7-4D0E-AC0B-659EF753E6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FC6B0F-1034-4157-8152-ACFE152AE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468</Words>
  <Application>Microsoft Office PowerPoint</Application>
  <PresentationFormat>On-screen Show (4:3)</PresentationFormat>
  <Paragraphs>147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Boolean functions</vt:lpstr>
      <vt:lpstr>Quine’s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functions</dc:title>
  <dc:creator>Rares Bretfelean</dc:creator>
  <cp:lastModifiedBy>Windows User</cp:lastModifiedBy>
  <cp:revision>14</cp:revision>
  <dcterms:created xsi:type="dcterms:W3CDTF">2006-08-16T00:00:00Z</dcterms:created>
  <dcterms:modified xsi:type="dcterms:W3CDTF">2022-01-04T09:55:05Z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