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INDIVIDUAL HOMEWORK</a:t>
            </a:r>
            <a:br>
              <a:rPr lang="en-US" smtClean="0"/>
            </a:b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cANCescu mihai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81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262" y="3738521"/>
            <a:ext cx="4675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Counter model of U:</a:t>
            </a:r>
          </a:p>
          <a:p>
            <a:r>
              <a:rPr lang="en-US" smtClean="0"/>
              <a:t>p:true</a:t>
            </a:r>
          </a:p>
          <a:p>
            <a:r>
              <a:rPr lang="en-US" smtClean="0"/>
              <a:t>q:true</a:t>
            </a:r>
          </a:p>
          <a:p>
            <a:r>
              <a:rPr lang="en-US" smtClean="0"/>
              <a:t>r:false</a:t>
            </a:r>
          </a:p>
          <a:p>
            <a:endParaRPr lang="ro-RO"/>
          </a:p>
        </p:txBody>
      </p:sp>
      <p:sp>
        <p:nvSpPr>
          <p:cNvPr id="9" name="TextBox 8"/>
          <p:cNvSpPr txBox="1"/>
          <p:nvPr/>
        </p:nvSpPr>
        <p:spPr>
          <a:xfrm>
            <a:off x="561975" y="333375"/>
            <a:ext cx="2838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 P Q R      (¬R ∧ P) ∧ Q</a:t>
            </a:r>
          </a:p>
          <a:p>
            <a:endParaRPr lang="pt-BR"/>
          </a:p>
          <a:p>
            <a:r>
              <a:rPr lang="pt-BR"/>
              <a:t>  1 1 1      0  0   0  </a:t>
            </a:r>
          </a:p>
          <a:p>
            <a:r>
              <a:rPr lang="pt-BR">
                <a:solidFill>
                  <a:srgbClr val="FF0000"/>
                </a:solidFill>
              </a:rPr>
              <a:t>  1 1 0      1  1   1  </a:t>
            </a:r>
          </a:p>
          <a:p>
            <a:r>
              <a:rPr lang="pt-BR"/>
              <a:t>  1 0 1      0  0   0  </a:t>
            </a:r>
          </a:p>
          <a:p>
            <a:r>
              <a:rPr lang="pt-BR"/>
              <a:t>  1 0 0      1  1   0  </a:t>
            </a:r>
          </a:p>
          <a:p>
            <a:r>
              <a:rPr lang="pt-BR"/>
              <a:t>  0 1 1      0  0   0  </a:t>
            </a:r>
          </a:p>
          <a:p>
            <a:r>
              <a:rPr lang="pt-BR"/>
              <a:t>  0 1 0      1  0   0  </a:t>
            </a:r>
          </a:p>
          <a:p>
            <a:r>
              <a:rPr lang="pt-BR"/>
              <a:t>  0 0 1      0  0   0  </a:t>
            </a:r>
          </a:p>
          <a:p>
            <a:r>
              <a:rPr lang="pt-BR"/>
              <a:t>  0 0 0      1  0   0 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93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2062" y="2603499"/>
            <a:ext cx="13376031" cy="4090377"/>
          </a:xfrm>
        </p:spPr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Write all the anti-models of the propositional formula U2 </a:t>
            </a:r>
            <a:r>
              <a:rPr lang="en-US"/>
              <a:t>= </a:t>
            </a:r>
            <a:r>
              <a:rPr lang="en-US" smtClean="0"/>
              <a:t>(p</a:t>
            </a:r>
            <a:r>
              <a:rPr lang="en-US"/>
              <a:t> </a:t>
            </a:r>
            <a:r>
              <a:rPr lang="en-US" smtClean="0"/>
              <a:t>∧ q )</a:t>
            </a:r>
            <a:r>
              <a:rPr lang="en-US"/>
              <a:t> </a:t>
            </a:r>
            <a:r>
              <a:rPr lang="en-US" smtClean="0"/>
              <a:t>∧ ¬ r → p </a:t>
            </a:r>
            <a:r>
              <a:rPr lang="en-US"/>
              <a:t> </a:t>
            </a:r>
            <a:r>
              <a:rPr lang="en-US"/>
              <a:t>∧ </a:t>
            </a:r>
            <a:r>
              <a:rPr lang="en-US" smtClean="0"/>
              <a:t>q</a:t>
            </a:r>
            <a:r>
              <a:rPr lang="en-US"/>
              <a:t> </a:t>
            </a:r>
            <a:r>
              <a:rPr lang="en-US" smtClean="0"/>
              <a:t> ∧ r using</a:t>
            </a:r>
            <a:r>
              <a:rPr lang="en-US"/>
              <a:t> the semantic</a:t>
            </a:r>
            <a:r>
              <a:rPr lang="en-US"/>
              <a:t> </a:t>
            </a:r>
            <a:endParaRPr lang="en-US" smtClean="0"/>
          </a:p>
          <a:p>
            <a:r>
              <a:rPr lang="en-US"/>
              <a:t> </a:t>
            </a:r>
            <a:r>
              <a:rPr lang="en-US" smtClean="0"/>
              <a:t>tableaux </a:t>
            </a:r>
            <a:r>
              <a:rPr lang="en-US"/>
              <a:t>method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8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build it?</a:t>
            </a:r>
            <a:br>
              <a:rPr lang="en-US" smtClean="0"/>
            </a:br>
            <a:endParaRPr lang="ro-RO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46" y="2199794"/>
            <a:ext cx="8463873" cy="46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</a:t>
            </a:r>
            <a:endParaRPr lang="ro-R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27" y="2180853"/>
            <a:ext cx="7771158" cy="44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Conjunctive formulas</a:t>
            </a:r>
            <a:br>
              <a:rPr lang="en-US" smtClean="0"/>
            </a:br>
            <a:endParaRPr lang="ro-R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388290"/>
            <a:ext cx="8877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Disjunctive formulas</a:t>
            </a:r>
            <a:br>
              <a:rPr lang="en-US" smtClean="0"/>
            </a:br>
            <a:endParaRPr lang="ro-R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09" y="2745477"/>
            <a:ext cx="8734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Disjunctive formulas</a:t>
            </a:r>
            <a:br>
              <a:rPr lang="en-US" smtClean="0"/>
            </a:br>
            <a:endParaRPr lang="ro-R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09" y="2745477"/>
            <a:ext cx="8734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069" y="3510135"/>
            <a:ext cx="8825659" cy="706964"/>
          </a:xfrm>
        </p:spPr>
        <p:txBody>
          <a:bodyPr/>
          <a:lstStyle/>
          <a:p>
            <a:r>
              <a:rPr lang="ro-RO" sz="1400">
                <a:solidFill>
                  <a:schemeClr val="tx1"/>
                </a:solidFill>
              </a:rPr>
              <a:t> P Q R  │  ((P ∧ Q) ∧ ¬R) → ((P ∧ Q) ∧ R)</a:t>
            </a:r>
            <a:br>
              <a:rPr lang="ro-RO" sz="1400">
                <a:solidFill>
                  <a:schemeClr val="tx1"/>
                </a:solidFill>
              </a:rPr>
            </a:br>
            <a:r>
              <a:rPr lang="ro-RO" sz="1400">
                <a:solidFill>
                  <a:schemeClr val="tx1"/>
                </a:solidFill>
              </a:rPr>
              <a:t>  ───────┼────────────────────────────────</a:t>
            </a:r>
            <a:br>
              <a:rPr lang="ro-RO" sz="1400">
                <a:solidFill>
                  <a:schemeClr val="tx1"/>
                </a:solidFill>
              </a:rPr>
            </a:br>
            <a:r>
              <a:rPr lang="ro-RO" sz="1400">
                <a:solidFill>
                  <a:schemeClr val="tx1"/>
                </a:solidFill>
              </a:rPr>
              <a:t>  1 1 1  │      1    0 0  1     1    1   </a:t>
            </a:r>
            <a:br>
              <a:rPr lang="ro-RO" sz="1400">
                <a:solidFill>
                  <a:schemeClr val="tx1"/>
                </a:solidFill>
              </a:rPr>
            </a:br>
            <a:r>
              <a:rPr lang="ro-RO" sz="1400">
                <a:solidFill>
                  <a:schemeClr val="tx1"/>
                </a:solidFill>
              </a:rPr>
              <a:t>  1 1 0  │      1    1 1  0     1    0   </a:t>
            </a:r>
            <a:br>
              <a:rPr lang="ro-RO" sz="1400">
                <a:solidFill>
                  <a:schemeClr val="tx1"/>
                </a:solidFill>
              </a:rPr>
            </a:br>
            <a:r>
              <a:rPr lang="ro-RO" sz="1400">
                <a:solidFill>
                  <a:schemeClr val="tx1"/>
                </a:solidFill>
              </a:rPr>
              <a:t>  1 0 1  │      0    0 0  1     0    0   </a:t>
            </a:r>
            <a:br>
              <a:rPr lang="ro-RO" sz="1400">
                <a:solidFill>
                  <a:schemeClr val="tx1"/>
                </a:solidFill>
              </a:rPr>
            </a:br>
            <a:r>
              <a:rPr lang="ro-RO" sz="1400">
                <a:solidFill>
                  <a:schemeClr val="tx1"/>
                </a:solidFill>
              </a:rPr>
              <a:t>  1 0 0  │      0    0 1  1     0    0   </a:t>
            </a:r>
            <a:br>
              <a:rPr lang="ro-RO" sz="1400">
                <a:solidFill>
                  <a:schemeClr val="tx1"/>
                </a:solidFill>
              </a:rPr>
            </a:br>
            <a:r>
              <a:rPr lang="ro-RO" sz="1400">
                <a:solidFill>
                  <a:schemeClr val="tx1"/>
                </a:solidFill>
              </a:rPr>
              <a:t>  0 1 1  │      0    0 0  1     0    0   </a:t>
            </a:r>
            <a:br>
              <a:rPr lang="ro-RO" sz="1400">
                <a:solidFill>
                  <a:schemeClr val="tx1"/>
                </a:solidFill>
              </a:rPr>
            </a:br>
            <a:r>
              <a:rPr lang="ro-RO" sz="1400">
                <a:solidFill>
                  <a:schemeClr val="tx1"/>
                </a:solidFill>
              </a:rPr>
              <a:t>  0 1 0  │      0    0 1  1     0    0   </a:t>
            </a:r>
            <a:br>
              <a:rPr lang="ro-RO" sz="1400">
                <a:solidFill>
                  <a:schemeClr val="tx1"/>
                </a:solidFill>
              </a:rPr>
            </a:br>
            <a:r>
              <a:rPr lang="ro-RO" sz="1400">
                <a:solidFill>
                  <a:schemeClr val="tx1"/>
                </a:solidFill>
              </a:rPr>
              <a:t>  0 0 1  │      0    0 0  1     0    0   </a:t>
            </a:r>
            <a:br>
              <a:rPr lang="ro-RO" sz="1400">
                <a:solidFill>
                  <a:schemeClr val="tx1"/>
                </a:solidFill>
              </a:rPr>
            </a:br>
            <a:r>
              <a:rPr lang="ro-RO" sz="1400">
                <a:solidFill>
                  <a:schemeClr val="tx1"/>
                </a:solidFill>
              </a:rPr>
              <a:t>  0 0 0  │      0    0 1  1     0    0 </a:t>
            </a:r>
          </a:p>
        </p:txBody>
      </p:sp>
    </p:spTree>
    <p:extLst>
      <p:ext uri="{BB962C8B-B14F-4D97-AF65-F5344CB8AC3E}">
        <p14:creationId xmlns:p14="http://schemas.microsoft.com/office/powerpoint/2010/main" val="12821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3534" y="86595"/>
            <a:ext cx="3331596" cy="307777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400" smtClean="0"/>
              <a:t>¬(((</a:t>
            </a:r>
            <a:r>
              <a:rPr lang="en-US" sz="1400"/>
              <a:t>p ∧ q ) ∧ </a:t>
            </a:r>
            <a:r>
              <a:rPr lang="en-US" sz="1400"/>
              <a:t>¬ </a:t>
            </a:r>
            <a:r>
              <a:rPr lang="en-US" sz="1400" smtClean="0"/>
              <a:t>r) </a:t>
            </a:r>
            <a:r>
              <a:rPr lang="en-US" sz="1400"/>
              <a:t>→ </a:t>
            </a:r>
            <a:r>
              <a:rPr lang="en-US" sz="1400"/>
              <a:t>p  </a:t>
            </a:r>
            <a:r>
              <a:rPr lang="en-US" sz="1400" smtClean="0"/>
              <a:t>∧( </a:t>
            </a:r>
            <a:r>
              <a:rPr lang="en-US" sz="1400"/>
              <a:t>q  </a:t>
            </a:r>
            <a:r>
              <a:rPr lang="en-US" sz="1400"/>
              <a:t>∧ </a:t>
            </a:r>
            <a:r>
              <a:rPr lang="en-US" sz="1400" smtClean="0"/>
              <a:t>r) )</a:t>
            </a:r>
            <a:endParaRPr lang="ro-RO" sz="1400"/>
          </a:p>
        </p:txBody>
      </p:sp>
      <p:sp>
        <p:nvSpPr>
          <p:cNvPr id="3" name="TextBox 2"/>
          <p:cNvSpPr txBox="1"/>
          <p:nvPr/>
        </p:nvSpPr>
        <p:spPr>
          <a:xfrm>
            <a:off x="8833899" y="307540"/>
            <a:ext cx="217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Initial formula</a:t>
            </a:r>
            <a:endParaRPr lang="ro-RO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595130" y="139781"/>
            <a:ext cx="906449" cy="11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896101" y="1637969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closed</a:t>
            </a:r>
            <a:endParaRPr lang="ro-RO"/>
          </a:p>
        </p:txBody>
      </p:sp>
      <p:sp>
        <p:nvSpPr>
          <p:cNvPr id="36" name="Rectangle 35"/>
          <p:cNvSpPr/>
          <p:nvPr/>
        </p:nvSpPr>
        <p:spPr>
          <a:xfrm>
            <a:off x="2369532" y="2713807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closed</a:t>
            </a:r>
            <a:endParaRPr lang="ro-RO"/>
          </a:p>
        </p:txBody>
      </p:sp>
      <p:sp>
        <p:nvSpPr>
          <p:cNvPr id="40" name="Flowchart: Summing Junction 39"/>
          <p:cNvSpPr/>
          <p:nvPr/>
        </p:nvSpPr>
        <p:spPr>
          <a:xfrm>
            <a:off x="2680582" y="1723021"/>
            <a:ext cx="236883" cy="199228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2" name="Flowchart: Summing Junction 41"/>
          <p:cNvSpPr/>
          <p:nvPr/>
        </p:nvSpPr>
        <p:spPr>
          <a:xfrm>
            <a:off x="2157144" y="2806810"/>
            <a:ext cx="236883" cy="199228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4" name="Flowchart: Summing Junction 43"/>
          <p:cNvSpPr/>
          <p:nvPr/>
        </p:nvSpPr>
        <p:spPr>
          <a:xfrm>
            <a:off x="7987456" y="1370596"/>
            <a:ext cx="236883" cy="199228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Flowchart: Summing Junction 44"/>
          <p:cNvSpPr/>
          <p:nvPr/>
        </p:nvSpPr>
        <p:spPr>
          <a:xfrm>
            <a:off x="8118324" y="3477847"/>
            <a:ext cx="236883" cy="199228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Rectangle 63"/>
          <p:cNvSpPr/>
          <p:nvPr/>
        </p:nvSpPr>
        <p:spPr>
          <a:xfrm>
            <a:off x="5835960" y="4875008"/>
            <a:ext cx="17951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800">
                <a:solidFill>
                  <a:srgbClr val="7030A0"/>
                </a:solidFill>
                <a:latin typeface="Source Sans Pro"/>
              </a:rPr>
              <a:t>β</a:t>
            </a:r>
            <a:r>
              <a:rPr lang="en-US" sz="800">
                <a:solidFill>
                  <a:srgbClr val="7030A0"/>
                </a:solidFill>
                <a:latin typeface="Source Sans Pro"/>
              </a:rPr>
              <a:t> rule</a:t>
            </a:r>
            <a:endParaRPr lang="ro-RO" sz="800">
              <a:solidFill>
                <a:srgbClr val="7030A0"/>
              </a:solidFill>
              <a:latin typeface="Source Sans Pro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74294" y="1454713"/>
            <a:ext cx="1208599" cy="817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4" name="Rectangle 73"/>
          <p:cNvSpPr/>
          <p:nvPr/>
        </p:nvSpPr>
        <p:spPr>
          <a:xfrm>
            <a:off x="2002857" y="2292051"/>
            <a:ext cx="1208599" cy="817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6" name="Rectangle 75"/>
          <p:cNvSpPr/>
          <p:nvPr/>
        </p:nvSpPr>
        <p:spPr>
          <a:xfrm>
            <a:off x="7371168" y="1193200"/>
            <a:ext cx="1208599" cy="817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7" name="Rectangle 76"/>
          <p:cNvSpPr/>
          <p:nvPr/>
        </p:nvSpPr>
        <p:spPr>
          <a:xfrm>
            <a:off x="7205475" y="3222191"/>
            <a:ext cx="1208599" cy="817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841868" y="394372"/>
            <a:ext cx="0" cy="10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93282" y="1470210"/>
            <a:ext cx="223332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(p</a:t>
            </a:r>
            <a:r>
              <a:rPr lang="en-US"/>
              <a:t> </a:t>
            </a:r>
            <a:r>
              <a:rPr lang="en-US" smtClean="0"/>
              <a:t>∧ q) ∧ </a:t>
            </a:r>
            <a:r>
              <a:rPr lang="en-US"/>
              <a:t>¬ r</a:t>
            </a:r>
            <a:r>
              <a:rPr lang="en-US" smtClean="0"/>
              <a:t> </a:t>
            </a:r>
            <a:endParaRPr lang="ro-RO"/>
          </a:p>
        </p:txBody>
      </p:sp>
      <p:sp>
        <p:nvSpPr>
          <p:cNvPr id="83" name="Rectangle 82"/>
          <p:cNvSpPr/>
          <p:nvPr/>
        </p:nvSpPr>
        <p:spPr>
          <a:xfrm>
            <a:off x="5895249" y="692440"/>
            <a:ext cx="4443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800">
                <a:solidFill>
                  <a:srgbClr val="7030A0"/>
                </a:solidFill>
                <a:latin typeface="Source Sans Pro"/>
              </a:rPr>
              <a:t>α</a:t>
            </a:r>
            <a:r>
              <a:rPr lang="en-US" sz="800" smtClean="0">
                <a:solidFill>
                  <a:srgbClr val="7030A0"/>
                </a:solidFill>
                <a:latin typeface="Source Sans Pro"/>
              </a:rPr>
              <a:t> </a:t>
            </a:r>
            <a:r>
              <a:rPr lang="en-US" sz="800">
                <a:solidFill>
                  <a:srgbClr val="7030A0"/>
                </a:solidFill>
                <a:latin typeface="Source Sans Pro"/>
              </a:rPr>
              <a:t>rule</a:t>
            </a:r>
            <a:endParaRPr lang="ro-RO" sz="800">
              <a:solidFill>
                <a:srgbClr val="7030A0"/>
              </a:solidFill>
              <a:latin typeface="Source Sans Pro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5709944" y="1823463"/>
            <a:ext cx="9525" cy="73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730341" y="2553999"/>
            <a:ext cx="1838325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¬(p ∧ (q ∧ r) )</a:t>
            </a:r>
            <a:endParaRPr lang="ro-RO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706176" y="2946539"/>
            <a:ext cx="3768" cy="53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168936" y="3577461"/>
            <a:ext cx="1288773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smtClean="0"/>
              <a:t> </a:t>
            </a:r>
            <a:r>
              <a:rPr lang="en-US"/>
              <a:t>∧</a:t>
            </a:r>
            <a:r>
              <a:rPr lang="en-US" smtClean="0"/>
              <a:t> q</a:t>
            </a:r>
            <a:endParaRPr lang="ro-RO"/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5706176" y="3995640"/>
            <a:ext cx="14286" cy="35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32293" y="4438650"/>
            <a:ext cx="685132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¬r</a:t>
            </a:r>
            <a:endParaRPr lang="ro-RO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5498968" y="4807982"/>
            <a:ext cx="131485" cy="36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689343" y="4807982"/>
            <a:ext cx="239989" cy="3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124205" y="5172075"/>
            <a:ext cx="685132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¬p</a:t>
            </a:r>
            <a:endParaRPr lang="ro-RO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5300808" y="5625999"/>
            <a:ext cx="131485" cy="36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983421" y="6033264"/>
            <a:ext cx="685132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endParaRPr lang="ro-RO"/>
          </a:p>
        </p:txBody>
      </p:sp>
      <p:sp>
        <p:nvSpPr>
          <p:cNvPr id="106" name="TextBox 105"/>
          <p:cNvSpPr txBox="1"/>
          <p:nvPr/>
        </p:nvSpPr>
        <p:spPr>
          <a:xfrm>
            <a:off x="5929331" y="5154939"/>
            <a:ext cx="897275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¬(q^r)</a:t>
            </a:r>
            <a:endParaRPr lang="ro-RO"/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6257925" y="5468588"/>
            <a:ext cx="48" cy="3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096000" y="5809069"/>
            <a:ext cx="46067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endParaRPr lang="ro-RO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6244618" y="6217930"/>
            <a:ext cx="1330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082891" y="6439563"/>
            <a:ext cx="46067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q</a:t>
            </a:r>
            <a:endParaRPr lang="ro-RO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6557210" y="5990092"/>
            <a:ext cx="919915" cy="6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3"/>
          </p:cNvCxnSpPr>
          <p:nvPr/>
        </p:nvCxnSpPr>
        <p:spPr>
          <a:xfrm>
            <a:off x="6543565" y="6624229"/>
            <a:ext cx="1051565" cy="3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477124" y="5786943"/>
            <a:ext cx="667483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¬</a:t>
            </a:r>
            <a:r>
              <a:rPr lang="en-US" smtClean="0"/>
              <a:t>p</a:t>
            </a:r>
            <a:endParaRPr lang="ro-RO"/>
          </a:p>
        </p:txBody>
      </p:sp>
      <p:sp>
        <p:nvSpPr>
          <p:cNvPr id="121" name="TextBox 120"/>
          <p:cNvSpPr txBox="1"/>
          <p:nvPr/>
        </p:nvSpPr>
        <p:spPr>
          <a:xfrm>
            <a:off x="7592298" y="6439563"/>
            <a:ext cx="46067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¬</a:t>
            </a:r>
            <a:r>
              <a:rPr lang="en-US" smtClean="0"/>
              <a:t>r</a:t>
            </a:r>
            <a:endParaRPr lang="ro-RO"/>
          </a:p>
        </p:txBody>
      </p:sp>
      <p:sp>
        <p:nvSpPr>
          <p:cNvPr id="123" name="Flowchart: Summing Junction 122"/>
          <p:cNvSpPr/>
          <p:nvPr/>
        </p:nvSpPr>
        <p:spPr>
          <a:xfrm>
            <a:off x="8316047" y="5848448"/>
            <a:ext cx="263720" cy="24632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4" name="Flowchart: Summing Junction 123"/>
          <p:cNvSpPr/>
          <p:nvPr/>
        </p:nvSpPr>
        <p:spPr>
          <a:xfrm>
            <a:off x="5102830" y="6500087"/>
            <a:ext cx="263720" cy="24632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5" name="Flowchart: Connector 124"/>
          <p:cNvSpPr/>
          <p:nvPr/>
        </p:nvSpPr>
        <p:spPr>
          <a:xfrm>
            <a:off x="8236765" y="6463499"/>
            <a:ext cx="277240" cy="31949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6" name="Flowchart: Connector 125"/>
          <p:cNvSpPr/>
          <p:nvPr/>
        </p:nvSpPr>
        <p:spPr>
          <a:xfrm flipH="1">
            <a:off x="8338857" y="6570437"/>
            <a:ext cx="76458" cy="1056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7" name="TextBox 126"/>
          <p:cNvSpPr txBox="1"/>
          <p:nvPr/>
        </p:nvSpPr>
        <p:spPr>
          <a:xfrm>
            <a:off x="9014561" y="5699917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/>
            </a:r>
            <a:br>
              <a:rPr lang="ro-RO"/>
            </a:b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17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ți un document nou." ma:contentTypeScope="" ma:versionID="6de01385bea0b71deb46127d93a5a5f3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20bba913acd3a3511e262dd4dbe4083c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322CE9-CC77-482B-B116-6E4B497EC7C2}"/>
</file>

<file path=customXml/itemProps2.xml><?xml version="1.0" encoding="utf-8"?>
<ds:datastoreItem xmlns:ds="http://schemas.openxmlformats.org/officeDocument/2006/customXml" ds:itemID="{6402401A-EE7A-40D4-AC11-679BB21D89F1}"/>
</file>

<file path=customXml/itemProps3.xml><?xml version="1.0" encoding="utf-8"?>
<ds:datastoreItem xmlns:ds="http://schemas.openxmlformats.org/officeDocument/2006/customXml" ds:itemID="{09CE071F-CE48-4DEA-A0AA-F47500A25B63}"/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176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Source Sans Pro</vt:lpstr>
      <vt:lpstr>Wingdings 3</vt:lpstr>
      <vt:lpstr>Ion Boardroom</vt:lpstr>
      <vt:lpstr>INDIVIDUAL HOMEWORK </vt:lpstr>
      <vt:lpstr>Problem Statement</vt:lpstr>
      <vt:lpstr>How to build it? </vt:lpstr>
      <vt:lpstr>Definitions</vt:lpstr>
      <vt:lpstr>Conjunctive formulas </vt:lpstr>
      <vt:lpstr>Disjunctive formulas </vt:lpstr>
      <vt:lpstr>Disjunctive formulas </vt:lpstr>
      <vt:lpstr> P Q R  │  ((P ∧ Q) ∧ ¬R) → ((P ∧ Q) ∧ R)   ───────┼────────────────────────────────   1 1 1  │      1    0 0  1     1    1      1 1 0  │      1    1 1  0     1    0      1 0 1  │      0    0 0  1     0    0      1 0 0  │      0    0 1  1     0    0      0 1 1  │      0    0 0  1     0    0      0 1 0  │      0    0 1  1     0    0      0 0 1  │      0    0 0  1     0    0      0 0 0  │      0    0 1  1     0    0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2021-11-09T16:11:03Z</dcterms:created>
  <dcterms:modified xsi:type="dcterms:W3CDTF">2021-11-09T16:11:06Z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