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4905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53297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384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24559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40819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455008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January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January 9, 2022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5655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white and grey weave">
            <a:extLst>
              <a:ext uri="{FF2B5EF4-FFF2-40B4-BE49-F238E27FC236}">
                <a16:creationId xmlns:a16="http://schemas.microsoft.com/office/drawing/2014/main" id="{09DA6E75-8EED-4145-A728-9F3031188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3F3FC-1C16-4AD2-9995-94C7AAFDD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Logic </a:t>
            </a:r>
            <a:r>
              <a:rPr lang="ro-RO" dirty="0"/>
              <a:t>c</a:t>
            </a:r>
            <a:r>
              <a:rPr lang="en-US" dirty="0" err="1"/>
              <a:t>ircuits</a:t>
            </a:r>
            <a:br>
              <a:rPr lang="en-US" dirty="0"/>
            </a:br>
            <a:r>
              <a:rPr lang="en-US" dirty="0"/>
              <a:t>exercise 4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778C-0E32-4241-8052-DEC8ADDE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err="1"/>
              <a:t>Ciurc</a:t>
            </a:r>
            <a:r>
              <a:rPr lang="ro-RO" dirty="0"/>
              <a:t>ău Leonardo-iulian</a:t>
            </a:r>
          </a:p>
          <a:p>
            <a:r>
              <a:rPr lang="ro-RO" dirty="0"/>
              <a:t>Group 911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07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4B4C-F055-439A-AAD6-FE06B37E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268541"/>
            <a:ext cx="9404723" cy="905565"/>
          </a:xfrm>
        </p:spPr>
        <p:txBody>
          <a:bodyPr/>
          <a:lstStyle/>
          <a:p>
            <a:pPr algn="ctr"/>
            <a:r>
              <a:rPr lang="en-US" sz="2800" dirty="0"/>
              <a:t>Conclusion</a:t>
            </a:r>
            <a:br>
              <a:rPr lang="en-US" sz="2800" dirty="0"/>
            </a:br>
            <a:r>
              <a:rPr lang="en-US" sz="2800" dirty="0"/>
              <a:t>Logic Circuit for f</a:t>
            </a:r>
            <a:endParaRPr lang="ro-RO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80862-E671-4DC6-9D90-1F9DE3F086C0}"/>
              </a:ext>
            </a:extLst>
          </p:cNvPr>
          <p:cNvSpPr/>
          <p:nvPr/>
        </p:nvSpPr>
        <p:spPr>
          <a:xfrm>
            <a:off x="165801" y="1114284"/>
            <a:ext cx="231759" cy="23175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9918D-5C31-4ACD-8573-1001C0E092C2}"/>
              </a:ext>
            </a:extLst>
          </p:cNvPr>
          <p:cNvSpPr/>
          <p:nvPr/>
        </p:nvSpPr>
        <p:spPr>
          <a:xfrm>
            <a:off x="1575448" y="1116166"/>
            <a:ext cx="231759" cy="23175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34C64-B8EB-4E00-9ACC-8964601C5E61}"/>
              </a:ext>
            </a:extLst>
          </p:cNvPr>
          <p:cNvCxnSpPr>
            <a:cxnSpLocks/>
          </p:cNvCxnSpPr>
          <p:nvPr/>
        </p:nvCxnSpPr>
        <p:spPr>
          <a:xfrm flipV="1">
            <a:off x="3376527" y="1311710"/>
            <a:ext cx="0" cy="24286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B685F1-55DC-4630-8BFD-07D1D28F4CDE}"/>
              </a:ext>
            </a:extLst>
          </p:cNvPr>
          <p:cNvCxnSpPr>
            <a:cxnSpLocks/>
          </p:cNvCxnSpPr>
          <p:nvPr/>
        </p:nvCxnSpPr>
        <p:spPr>
          <a:xfrm>
            <a:off x="3376526" y="3740339"/>
            <a:ext cx="14798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05D73D-0BBE-46D5-B04C-7E0DE830BCF0}"/>
              </a:ext>
            </a:extLst>
          </p:cNvPr>
          <p:cNvCxnSpPr>
            <a:cxnSpLocks/>
          </p:cNvCxnSpPr>
          <p:nvPr/>
        </p:nvCxnSpPr>
        <p:spPr>
          <a:xfrm>
            <a:off x="3376526" y="1311710"/>
            <a:ext cx="14798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BAFA47BE-592F-4828-A0B1-AF963F2AAF5C}"/>
              </a:ext>
            </a:extLst>
          </p:cNvPr>
          <p:cNvSpPr/>
          <p:nvPr/>
        </p:nvSpPr>
        <p:spPr>
          <a:xfrm>
            <a:off x="4856364" y="1311710"/>
            <a:ext cx="727969" cy="2428628"/>
          </a:xfrm>
          <a:prstGeom prst="rightBracket">
            <a:avLst>
              <a:gd name="adj" fmla="val 20563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DA6DCA-6C5C-4AB1-AFF2-5E1A4ECD37C6}"/>
              </a:ext>
            </a:extLst>
          </p:cNvPr>
          <p:cNvCxnSpPr>
            <a:cxnSpLocks/>
          </p:cNvCxnSpPr>
          <p:nvPr/>
        </p:nvCxnSpPr>
        <p:spPr>
          <a:xfrm>
            <a:off x="5584333" y="2526026"/>
            <a:ext cx="16693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B1B2142-A1FE-499B-87AF-A0CE699566F5}"/>
              </a:ext>
            </a:extLst>
          </p:cNvPr>
          <p:cNvSpPr txBox="1"/>
          <p:nvPr/>
        </p:nvSpPr>
        <p:spPr>
          <a:xfrm>
            <a:off x="77010" y="744952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x1</a:t>
            </a:r>
            <a:endParaRPr lang="ro-RO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DE4F1-F42A-4D78-B000-8421B182A0FD}"/>
              </a:ext>
            </a:extLst>
          </p:cNvPr>
          <p:cNvSpPr txBox="1"/>
          <p:nvPr/>
        </p:nvSpPr>
        <p:spPr>
          <a:xfrm>
            <a:off x="1459804" y="744952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x3</a:t>
            </a:r>
            <a:endParaRPr lang="ro-RO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52305-F75F-445E-8610-BAA2E9062FBE}"/>
              </a:ext>
            </a:extLst>
          </p:cNvPr>
          <p:cNvSpPr txBox="1"/>
          <p:nvPr/>
        </p:nvSpPr>
        <p:spPr>
          <a:xfrm>
            <a:off x="5623581" y="2103720"/>
            <a:ext cx="10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x1 x3 </a:t>
            </a:r>
            <a:endParaRPr lang="ro-R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F2FE7-01C6-4029-90D2-AB5FF711A4C4}"/>
              </a:ext>
            </a:extLst>
          </p:cNvPr>
          <p:cNvSpPr txBox="1"/>
          <p:nvPr/>
        </p:nvSpPr>
        <p:spPr>
          <a:xfrm>
            <a:off x="4104497" y="1741194"/>
            <a:ext cx="463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  <a:p>
            <a:pPr algn="ctr"/>
            <a:r>
              <a:rPr lang="en-US" sz="3200" dirty="0"/>
              <a:t>N</a:t>
            </a:r>
          </a:p>
          <a:p>
            <a:pPr algn="ctr"/>
            <a:r>
              <a:rPr lang="en-US" sz="3200" dirty="0"/>
              <a:t>D</a:t>
            </a:r>
            <a:endParaRPr lang="ro-RO" sz="3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B51C5-7B1D-4523-81DB-1DFCC666721F}"/>
              </a:ext>
            </a:extLst>
          </p:cNvPr>
          <p:cNvCxnSpPr>
            <a:cxnSpLocks/>
          </p:cNvCxnSpPr>
          <p:nvPr/>
        </p:nvCxnSpPr>
        <p:spPr>
          <a:xfrm flipV="1">
            <a:off x="994580" y="4478684"/>
            <a:ext cx="2381947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A9D7A3-D832-4AE5-8C44-34A2DB29B499}"/>
              </a:ext>
            </a:extLst>
          </p:cNvPr>
          <p:cNvCxnSpPr>
            <a:cxnSpLocks/>
          </p:cNvCxnSpPr>
          <p:nvPr/>
        </p:nvCxnSpPr>
        <p:spPr>
          <a:xfrm>
            <a:off x="2458012" y="6277353"/>
            <a:ext cx="9185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D306D-0329-4A07-9BDB-79DE8CAFCB0F}"/>
              </a:ext>
            </a:extLst>
          </p:cNvPr>
          <p:cNvCxnSpPr>
            <a:cxnSpLocks/>
          </p:cNvCxnSpPr>
          <p:nvPr/>
        </p:nvCxnSpPr>
        <p:spPr>
          <a:xfrm flipV="1">
            <a:off x="3376527" y="4216676"/>
            <a:ext cx="0" cy="24286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6D18341-685D-48D9-9B99-D27E54C06762}"/>
              </a:ext>
            </a:extLst>
          </p:cNvPr>
          <p:cNvCxnSpPr>
            <a:cxnSpLocks/>
          </p:cNvCxnSpPr>
          <p:nvPr/>
        </p:nvCxnSpPr>
        <p:spPr>
          <a:xfrm>
            <a:off x="3376526" y="6645305"/>
            <a:ext cx="14798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5B8E78-ED13-47EE-AF06-5A759B6D6F76}"/>
              </a:ext>
            </a:extLst>
          </p:cNvPr>
          <p:cNvCxnSpPr>
            <a:cxnSpLocks/>
          </p:cNvCxnSpPr>
          <p:nvPr/>
        </p:nvCxnSpPr>
        <p:spPr>
          <a:xfrm>
            <a:off x="3376526" y="4216676"/>
            <a:ext cx="14798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ight Bracket 67">
            <a:extLst>
              <a:ext uri="{FF2B5EF4-FFF2-40B4-BE49-F238E27FC236}">
                <a16:creationId xmlns:a16="http://schemas.microsoft.com/office/drawing/2014/main" id="{11D0D85B-E18B-4D2A-B9AC-205E9F804B4B}"/>
              </a:ext>
            </a:extLst>
          </p:cNvPr>
          <p:cNvSpPr/>
          <p:nvPr/>
        </p:nvSpPr>
        <p:spPr>
          <a:xfrm>
            <a:off x="4856364" y="4216676"/>
            <a:ext cx="727969" cy="2428628"/>
          </a:xfrm>
          <a:prstGeom prst="rightBracket">
            <a:avLst>
              <a:gd name="adj" fmla="val 20563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F4714-9B7F-4C67-9492-8B621AE1E8B0}"/>
              </a:ext>
            </a:extLst>
          </p:cNvPr>
          <p:cNvCxnSpPr>
            <a:cxnSpLocks/>
          </p:cNvCxnSpPr>
          <p:nvPr/>
        </p:nvCxnSpPr>
        <p:spPr>
          <a:xfrm>
            <a:off x="5584333" y="5430992"/>
            <a:ext cx="16693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0ECE953-DA17-48FE-A94F-1481EA027845}"/>
              </a:ext>
            </a:extLst>
          </p:cNvPr>
          <p:cNvSpPr txBox="1"/>
          <p:nvPr/>
        </p:nvSpPr>
        <p:spPr>
          <a:xfrm>
            <a:off x="5623581" y="5008686"/>
            <a:ext cx="107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 x3 x4</a:t>
            </a:r>
            <a:endParaRPr lang="ro-RO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AEDF7A-AF9E-4F21-8A05-12EEBDBE9E54}"/>
              </a:ext>
            </a:extLst>
          </p:cNvPr>
          <p:cNvSpPr txBox="1"/>
          <p:nvPr/>
        </p:nvSpPr>
        <p:spPr>
          <a:xfrm>
            <a:off x="4104497" y="4646160"/>
            <a:ext cx="463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</a:t>
            </a:r>
          </a:p>
          <a:p>
            <a:pPr algn="ctr"/>
            <a:r>
              <a:rPr lang="en-US" sz="3200" dirty="0"/>
              <a:t>N</a:t>
            </a:r>
          </a:p>
          <a:p>
            <a:pPr algn="ctr"/>
            <a:r>
              <a:rPr lang="en-US" sz="3200" dirty="0"/>
              <a:t>D</a:t>
            </a:r>
            <a:endParaRPr lang="ro-RO" sz="3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3F33AAD-39C7-478E-A6E2-933B53D7DDEE}"/>
              </a:ext>
            </a:extLst>
          </p:cNvPr>
          <p:cNvCxnSpPr>
            <a:cxnSpLocks/>
          </p:cNvCxnSpPr>
          <p:nvPr/>
        </p:nvCxnSpPr>
        <p:spPr>
          <a:xfrm>
            <a:off x="1726296" y="5378017"/>
            <a:ext cx="165023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903CA97-3F45-4C48-88F7-2AE5CAE7B9B0}"/>
              </a:ext>
            </a:extLst>
          </p:cNvPr>
          <p:cNvSpPr/>
          <p:nvPr/>
        </p:nvSpPr>
        <p:spPr>
          <a:xfrm>
            <a:off x="807934" y="1114284"/>
            <a:ext cx="231759" cy="23175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401AE9-2533-4223-BAFE-423E7F97F272}"/>
              </a:ext>
            </a:extLst>
          </p:cNvPr>
          <p:cNvSpPr txBox="1"/>
          <p:nvPr/>
        </p:nvSpPr>
        <p:spPr>
          <a:xfrm>
            <a:off x="692290" y="734322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  <a:endParaRPr lang="ro-RO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DD254F-4433-4352-A7DE-AE158412EF80}"/>
              </a:ext>
            </a:extLst>
          </p:cNvPr>
          <p:cNvSpPr/>
          <p:nvPr/>
        </p:nvSpPr>
        <p:spPr>
          <a:xfrm>
            <a:off x="2315365" y="1116083"/>
            <a:ext cx="231759" cy="23175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9D1665-E935-4664-B916-5819F35DEEAC}"/>
              </a:ext>
            </a:extLst>
          </p:cNvPr>
          <p:cNvSpPr txBox="1"/>
          <p:nvPr/>
        </p:nvSpPr>
        <p:spPr>
          <a:xfrm>
            <a:off x="2199721" y="734322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  <a:endParaRPr lang="ro-RO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1D330E4-6B8F-4753-8A40-0C4CE74B53D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1680" y="1346043"/>
            <a:ext cx="1" cy="7273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D339110-B787-4347-ACA7-FD2F3F28F667}"/>
              </a:ext>
            </a:extLst>
          </p:cNvPr>
          <p:cNvCxnSpPr>
            <a:cxnSpLocks/>
          </p:cNvCxnSpPr>
          <p:nvPr/>
        </p:nvCxnSpPr>
        <p:spPr>
          <a:xfrm>
            <a:off x="281679" y="2103720"/>
            <a:ext cx="30948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E0442C-7C7F-4DC3-89D5-C862210F7F37}"/>
              </a:ext>
            </a:extLst>
          </p:cNvPr>
          <p:cNvCxnSpPr>
            <a:cxnSpLocks/>
          </p:cNvCxnSpPr>
          <p:nvPr/>
        </p:nvCxnSpPr>
        <p:spPr>
          <a:xfrm>
            <a:off x="1684694" y="1362923"/>
            <a:ext cx="1" cy="4897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DA43F1E-B4D2-4493-B424-D430314ADFF4}"/>
              </a:ext>
            </a:extLst>
          </p:cNvPr>
          <p:cNvCxnSpPr>
            <a:cxnSpLocks/>
          </p:cNvCxnSpPr>
          <p:nvPr/>
        </p:nvCxnSpPr>
        <p:spPr>
          <a:xfrm>
            <a:off x="1703303" y="3429000"/>
            <a:ext cx="167322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997DCB8-D6A0-495C-BCAD-D63CA5C47897}"/>
              </a:ext>
            </a:extLst>
          </p:cNvPr>
          <p:cNvSpPr txBox="1"/>
          <p:nvPr/>
        </p:nvSpPr>
        <p:spPr>
          <a:xfrm>
            <a:off x="2872751" y="1700875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x1</a:t>
            </a:r>
            <a:endParaRPr lang="ro-RO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962771-F2F0-45D1-86F1-8F7F21CE960D}"/>
              </a:ext>
            </a:extLst>
          </p:cNvPr>
          <p:cNvSpPr txBox="1"/>
          <p:nvPr/>
        </p:nvSpPr>
        <p:spPr>
          <a:xfrm>
            <a:off x="2871892" y="3025352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x3</a:t>
            </a:r>
            <a:endParaRPr lang="ro-RO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CEE2B7-E3D4-4DD4-9119-E183B72E8631}"/>
              </a:ext>
            </a:extLst>
          </p:cNvPr>
          <p:cNvCxnSpPr>
            <a:cxnSpLocks/>
          </p:cNvCxnSpPr>
          <p:nvPr/>
        </p:nvCxnSpPr>
        <p:spPr>
          <a:xfrm>
            <a:off x="1703303" y="2451049"/>
            <a:ext cx="0" cy="17656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ight Bracket 111">
            <a:extLst>
              <a:ext uri="{FF2B5EF4-FFF2-40B4-BE49-F238E27FC236}">
                <a16:creationId xmlns:a16="http://schemas.microsoft.com/office/drawing/2014/main" id="{CE2C31A2-8EBB-4756-A003-72D76A69A116}"/>
              </a:ext>
            </a:extLst>
          </p:cNvPr>
          <p:cNvSpPr/>
          <p:nvPr/>
        </p:nvSpPr>
        <p:spPr>
          <a:xfrm>
            <a:off x="1703303" y="1852628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4F017DB-E438-473F-AC9C-672166CE8D08}"/>
              </a:ext>
            </a:extLst>
          </p:cNvPr>
          <p:cNvCxnSpPr>
            <a:cxnSpLocks/>
          </p:cNvCxnSpPr>
          <p:nvPr/>
        </p:nvCxnSpPr>
        <p:spPr>
          <a:xfrm>
            <a:off x="927192" y="1356673"/>
            <a:ext cx="1" cy="4897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055B7E3-7D3C-421C-9E39-E29F514E84A7}"/>
              </a:ext>
            </a:extLst>
          </p:cNvPr>
          <p:cNvCxnSpPr>
            <a:cxnSpLocks/>
          </p:cNvCxnSpPr>
          <p:nvPr/>
        </p:nvCxnSpPr>
        <p:spPr>
          <a:xfrm>
            <a:off x="945801" y="2444799"/>
            <a:ext cx="25787" cy="2033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ight Bracket 118">
            <a:extLst>
              <a:ext uri="{FF2B5EF4-FFF2-40B4-BE49-F238E27FC236}">
                <a16:creationId xmlns:a16="http://schemas.microsoft.com/office/drawing/2014/main" id="{E074600C-6D2E-4D46-8235-304925AC5D9F}"/>
              </a:ext>
            </a:extLst>
          </p:cNvPr>
          <p:cNvSpPr/>
          <p:nvPr/>
        </p:nvSpPr>
        <p:spPr>
          <a:xfrm>
            <a:off x="945801" y="1846378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B25EF43-E37A-40F3-BA5D-35E38CB852AF}"/>
              </a:ext>
            </a:extLst>
          </p:cNvPr>
          <p:cNvSpPr txBox="1"/>
          <p:nvPr/>
        </p:nvSpPr>
        <p:spPr>
          <a:xfrm>
            <a:off x="2871892" y="4131649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</a:t>
            </a:r>
            <a:endParaRPr lang="ro-RO" dirty="0"/>
          </a:p>
        </p:txBody>
      </p:sp>
      <p:sp>
        <p:nvSpPr>
          <p:cNvPr id="130" name="Right Bracket 129">
            <a:extLst>
              <a:ext uri="{FF2B5EF4-FFF2-40B4-BE49-F238E27FC236}">
                <a16:creationId xmlns:a16="http://schemas.microsoft.com/office/drawing/2014/main" id="{18291FEA-4643-4D2A-8FA0-5BE7B1650022}"/>
              </a:ext>
            </a:extLst>
          </p:cNvPr>
          <p:cNvSpPr/>
          <p:nvPr/>
        </p:nvSpPr>
        <p:spPr>
          <a:xfrm>
            <a:off x="1726296" y="4216676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F5AABFA-1EB8-4135-A71E-D4510AB877ED}"/>
              </a:ext>
            </a:extLst>
          </p:cNvPr>
          <p:cNvCxnSpPr>
            <a:cxnSpLocks/>
            <a:stCxn id="130" idx="1"/>
          </p:cNvCxnSpPr>
          <p:nvPr/>
        </p:nvCxnSpPr>
        <p:spPr>
          <a:xfrm>
            <a:off x="1726296" y="4805422"/>
            <a:ext cx="0" cy="572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D357727-8A7F-4D48-84EE-1B17E5BF9506}"/>
              </a:ext>
            </a:extLst>
          </p:cNvPr>
          <p:cNvSpPr txBox="1"/>
          <p:nvPr/>
        </p:nvSpPr>
        <p:spPr>
          <a:xfrm>
            <a:off x="2871953" y="5027576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x3</a:t>
            </a:r>
            <a:endParaRPr lang="ro-RO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EF978E1-9B10-42B2-B204-DBE6D72C6A53}"/>
              </a:ext>
            </a:extLst>
          </p:cNvPr>
          <p:cNvCxnSpPr>
            <a:cxnSpLocks/>
          </p:cNvCxnSpPr>
          <p:nvPr/>
        </p:nvCxnSpPr>
        <p:spPr>
          <a:xfrm>
            <a:off x="2425453" y="1365661"/>
            <a:ext cx="1" cy="4897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0B5CC48F-1620-4303-BCA6-61BE2D83D093}"/>
              </a:ext>
            </a:extLst>
          </p:cNvPr>
          <p:cNvSpPr/>
          <p:nvPr/>
        </p:nvSpPr>
        <p:spPr>
          <a:xfrm>
            <a:off x="2444062" y="1855366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AFFFF32-0D9D-4B0E-B761-AECD3589D7EC}"/>
              </a:ext>
            </a:extLst>
          </p:cNvPr>
          <p:cNvCxnSpPr>
            <a:cxnSpLocks/>
          </p:cNvCxnSpPr>
          <p:nvPr/>
        </p:nvCxnSpPr>
        <p:spPr>
          <a:xfrm>
            <a:off x="2443564" y="2473052"/>
            <a:ext cx="498" cy="7097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ight Bracket 141">
            <a:extLst>
              <a:ext uri="{FF2B5EF4-FFF2-40B4-BE49-F238E27FC236}">
                <a16:creationId xmlns:a16="http://schemas.microsoft.com/office/drawing/2014/main" id="{FBA90BC1-D2B4-4023-A3D7-578B66939057}"/>
              </a:ext>
            </a:extLst>
          </p:cNvPr>
          <p:cNvSpPr/>
          <p:nvPr/>
        </p:nvSpPr>
        <p:spPr>
          <a:xfrm>
            <a:off x="2461114" y="3184244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4B80791-85AF-47FE-9966-2B0F48D7E0AD}"/>
              </a:ext>
            </a:extLst>
          </p:cNvPr>
          <p:cNvCxnSpPr>
            <a:cxnSpLocks/>
          </p:cNvCxnSpPr>
          <p:nvPr/>
        </p:nvCxnSpPr>
        <p:spPr>
          <a:xfrm>
            <a:off x="2458012" y="3791207"/>
            <a:ext cx="0" cy="4254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ight Bracket 144">
            <a:extLst>
              <a:ext uri="{FF2B5EF4-FFF2-40B4-BE49-F238E27FC236}">
                <a16:creationId xmlns:a16="http://schemas.microsoft.com/office/drawing/2014/main" id="{712A87F3-9036-4808-95C2-5DFDC3DFF4AB}"/>
              </a:ext>
            </a:extLst>
          </p:cNvPr>
          <p:cNvSpPr/>
          <p:nvPr/>
        </p:nvSpPr>
        <p:spPr>
          <a:xfrm>
            <a:off x="2455991" y="4218026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1EF4E73-1B2C-410E-823B-B070446C0938}"/>
              </a:ext>
            </a:extLst>
          </p:cNvPr>
          <p:cNvCxnSpPr>
            <a:cxnSpLocks/>
          </p:cNvCxnSpPr>
          <p:nvPr/>
        </p:nvCxnSpPr>
        <p:spPr>
          <a:xfrm>
            <a:off x="2452799" y="4798022"/>
            <a:ext cx="0" cy="4254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ight Bracket 146">
            <a:extLst>
              <a:ext uri="{FF2B5EF4-FFF2-40B4-BE49-F238E27FC236}">
                <a16:creationId xmlns:a16="http://schemas.microsoft.com/office/drawing/2014/main" id="{B7A39E07-6683-4729-AB85-C810B75CB141}"/>
              </a:ext>
            </a:extLst>
          </p:cNvPr>
          <p:cNvSpPr/>
          <p:nvPr/>
        </p:nvSpPr>
        <p:spPr>
          <a:xfrm>
            <a:off x="2450778" y="5224841"/>
            <a:ext cx="219547" cy="588746"/>
          </a:xfrm>
          <a:prstGeom prst="rightBracket">
            <a:avLst>
              <a:gd name="adj" fmla="val 6352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F218B70-DF84-4734-9D83-F8157B0B92E6}"/>
              </a:ext>
            </a:extLst>
          </p:cNvPr>
          <p:cNvCxnSpPr>
            <a:cxnSpLocks/>
          </p:cNvCxnSpPr>
          <p:nvPr/>
        </p:nvCxnSpPr>
        <p:spPr>
          <a:xfrm flipH="1">
            <a:off x="2450778" y="5813587"/>
            <a:ext cx="7234" cy="4637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9C3F23-5487-432B-9EC7-57820198D056}"/>
              </a:ext>
            </a:extLst>
          </p:cNvPr>
          <p:cNvSpPr txBox="1"/>
          <p:nvPr/>
        </p:nvSpPr>
        <p:spPr>
          <a:xfrm>
            <a:off x="2901533" y="5948225"/>
            <a:ext cx="4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x4</a:t>
            </a:r>
            <a:endParaRPr lang="ro-RO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72C049D-0B64-4311-AFA2-703D6A0B2AD5}"/>
              </a:ext>
            </a:extLst>
          </p:cNvPr>
          <p:cNvCxnSpPr>
            <a:cxnSpLocks/>
          </p:cNvCxnSpPr>
          <p:nvPr/>
        </p:nvCxnSpPr>
        <p:spPr>
          <a:xfrm flipV="1">
            <a:off x="7253654" y="2526026"/>
            <a:ext cx="0" cy="7848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24F083C-6681-4C76-8898-76E533896147}"/>
              </a:ext>
            </a:extLst>
          </p:cNvPr>
          <p:cNvCxnSpPr>
            <a:cxnSpLocks/>
          </p:cNvCxnSpPr>
          <p:nvPr/>
        </p:nvCxnSpPr>
        <p:spPr>
          <a:xfrm flipH="1" flipV="1">
            <a:off x="7253654" y="4216676"/>
            <a:ext cx="2932" cy="12143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8403237-E4FC-43BB-A29D-A328F04C32DB}"/>
              </a:ext>
            </a:extLst>
          </p:cNvPr>
          <p:cNvCxnSpPr>
            <a:cxnSpLocks/>
          </p:cNvCxnSpPr>
          <p:nvPr/>
        </p:nvCxnSpPr>
        <p:spPr>
          <a:xfrm>
            <a:off x="7253654" y="3307626"/>
            <a:ext cx="97594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B096932-7D4A-4632-B067-7BB271163C32}"/>
              </a:ext>
            </a:extLst>
          </p:cNvPr>
          <p:cNvCxnSpPr>
            <a:cxnSpLocks/>
          </p:cNvCxnSpPr>
          <p:nvPr/>
        </p:nvCxnSpPr>
        <p:spPr>
          <a:xfrm>
            <a:off x="7253654" y="4203740"/>
            <a:ext cx="91380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BA897DB6-80E9-454F-AE81-6EC90B091151}"/>
              </a:ext>
            </a:extLst>
          </p:cNvPr>
          <p:cNvSpPr/>
          <p:nvPr/>
        </p:nvSpPr>
        <p:spPr>
          <a:xfrm>
            <a:off x="184441" y="1954327"/>
            <a:ext cx="212342" cy="2317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B2282FE-E7DC-4335-95E3-771DECD18926}"/>
              </a:ext>
            </a:extLst>
          </p:cNvPr>
          <p:cNvSpPr/>
          <p:nvPr/>
        </p:nvSpPr>
        <p:spPr>
          <a:xfrm>
            <a:off x="888408" y="4362802"/>
            <a:ext cx="212342" cy="2317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5BE606E-520C-4622-9AE0-2D5AE7DDEAC6}"/>
              </a:ext>
            </a:extLst>
          </p:cNvPr>
          <p:cNvSpPr/>
          <p:nvPr/>
        </p:nvSpPr>
        <p:spPr>
          <a:xfrm>
            <a:off x="1623727" y="5259396"/>
            <a:ext cx="212342" cy="2317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393E4A-3553-4A18-B8C6-D7BE0E284A8C}"/>
              </a:ext>
            </a:extLst>
          </p:cNvPr>
          <p:cNvSpPr/>
          <p:nvPr/>
        </p:nvSpPr>
        <p:spPr>
          <a:xfrm>
            <a:off x="1605335" y="3317310"/>
            <a:ext cx="212342" cy="2317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121E74E-83FA-4B5F-8724-D7EBCF3FAE86}"/>
              </a:ext>
            </a:extLst>
          </p:cNvPr>
          <p:cNvSpPr/>
          <p:nvPr/>
        </p:nvSpPr>
        <p:spPr>
          <a:xfrm>
            <a:off x="2358561" y="6161474"/>
            <a:ext cx="212342" cy="2317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2" name="Moon 181">
            <a:extLst>
              <a:ext uri="{FF2B5EF4-FFF2-40B4-BE49-F238E27FC236}">
                <a16:creationId xmlns:a16="http://schemas.microsoft.com/office/drawing/2014/main" id="{926E1710-8C8F-41B4-8751-D69256B4002E}"/>
              </a:ext>
            </a:extLst>
          </p:cNvPr>
          <p:cNvSpPr/>
          <p:nvPr/>
        </p:nvSpPr>
        <p:spPr>
          <a:xfrm flipH="1">
            <a:off x="7665204" y="2526024"/>
            <a:ext cx="2219754" cy="2390760"/>
          </a:xfrm>
          <a:prstGeom prst="moon">
            <a:avLst>
              <a:gd name="adj" fmla="val 71416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78A95A6-2383-471A-BC9C-B4F6C8BB2690}"/>
              </a:ext>
            </a:extLst>
          </p:cNvPr>
          <p:cNvSpPr txBox="1"/>
          <p:nvPr/>
        </p:nvSpPr>
        <p:spPr>
          <a:xfrm>
            <a:off x="8681995" y="3182815"/>
            <a:ext cx="463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</a:t>
            </a:r>
          </a:p>
          <a:p>
            <a:pPr algn="ctr"/>
            <a:r>
              <a:rPr lang="en-US" sz="3200" dirty="0"/>
              <a:t>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1D7ECE9-E1FD-4E5B-B1DE-BA2570381371}"/>
              </a:ext>
            </a:extLst>
          </p:cNvPr>
          <p:cNvCxnSpPr>
            <a:cxnSpLocks/>
          </p:cNvCxnSpPr>
          <p:nvPr/>
        </p:nvCxnSpPr>
        <p:spPr>
          <a:xfrm>
            <a:off x="9884958" y="3718774"/>
            <a:ext cx="19223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B69D9C1-BD4E-4CA3-9BE5-CD3DCB75D5C9}"/>
              </a:ext>
            </a:extLst>
          </p:cNvPr>
          <p:cNvSpPr txBox="1"/>
          <p:nvPr/>
        </p:nvSpPr>
        <p:spPr>
          <a:xfrm>
            <a:off x="9940556" y="3303881"/>
            <a:ext cx="179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f(x1, x2, x3, x4)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2111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ADADA-E816-4E3F-8AE5-928F2E5C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Logic Circuits Theory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82D0AB-93DB-4270-9B46-8765CF83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87" y="1019175"/>
            <a:ext cx="7469955" cy="44259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69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C4B00-5AF9-4B43-88E5-5EBFC82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Basic Gates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35FAD4-A5E0-40E7-9ACD-5B370A0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3" y="1365491"/>
            <a:ext cx="7537932" cy="41270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37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03452-19D7-4409-90D6-801F5050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Simplification of Boolean Functions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988C9-B234-47D3-AAB4-3B32AE9A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086" y="1179507"/>
            <a:ext cx="7415782" cy="41883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486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1233C-01E3-4FCA-B03C-3F351E83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Simplification algorithm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AECFE-3936-4ED7-8634-CC9424BD8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8" y="647698"/>
            <a:ext cx="6180154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6760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EADDA-2B28-4D6E-B455-F4068C74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Veitch-Karnaugh Diagram Mehtod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40758-9952-489F-8ABA-C21BA5F9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81" y="1573430"/>
            <a:ext cx="7378400" cy="38843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569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67FD-BF42-45C3-AC8C-FE212CAD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2400"/>
              <a:t>Exercise 4</a:t>
            </a:r>
            <a:endParaRPr lang="ro-RO" sz="24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EB4312A-E6B3-475B-B168-4A3F16138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641959"/>
              </p:ext>
            </p:extLst>
          </p:nvPr>
        </p:nvGraphicFramePr>
        <p:xfrm>
          <a:off x="8055219" y="330023"/>
          <a:ext cx="3680820" cy="6367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93">
                  <a:extLst>
                    <a:ext uri="{9D8B030D-6E8A-4147-A177-3AD203B41FA5}">
                      <a16:colId xmlns:a16="http://schemas.microsoft.com/office/drawing/2014/main" val="784919622"/>
                    </a:ext>
                  </a:extLst>
                </a:gridCol>
                <a:gridCol w="525647">
                  <a:extLst>
                    <a:ext uri="{9D8B030D-6E8A-4147-A177-3AD203B41FA5}">
                      <a16:colId xmlns:a16="http://schemas.microsoft.com/office/drawing/2014/main" val="3435176018"/>
                    </a:ext>
                  </a:extLst>
                </a:gridCol>
                <a:gridCol w="610120">
                  <a:extLst>
                    <a:ext uri="{9D8B030D-6E8A-4147-A177-3AD203B41FA5}">
                      <a16:colId xmlns:a16="http://schemas.microsoft.com/office/drawing/2014/main" val="1725504247"/>
                    </a:ext>
                  </a:extLst>
                </a:gridCol>
                <a:gridCol w="610120">
                  <a:extLst>
                    <a:ext uri="{9D8B030D-6E8A-4147-A177-3AD203B41FA5}">
                      <a16:colId xmlns:a16="http://schemas.microsoft.com/office/drawing/2014/main" val="547674665"/>
                    </a:ext>
                  </a:extLst>
                </a:gridCol>
                <a:gridCol w="610120">
                  <a:extLst>
                    <a:ext uri="{9D8B030D-6E8A-4147-A177-3AD203B41FA5}">
                      <a16:colId xmlns:a16="http://schemas.microsoft.com/office/drawing/2014/main" val="2401059163"/>
                    </a:ext>
                  </a:extLst>
                </a:gridCol>
                <a:gridCol w="610120">
                  <a:extLst>
                    <a:ext uri="{9D8B030D-6E8A-4147-A177-3AD203B41FA5}">
                      <a16:colId xmlns:a16="http://schemas.microsoft.com/office/drawing/2014/main" val="3587718181"/>
                    </a:ext>
                  </a:extLst>
                </a:gridCol>
              </a:tblGrid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x1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x2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x3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x4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f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7366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012708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42601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8255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93872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1791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41683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81016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145957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26002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569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m10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335643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50421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7898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285371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m14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0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854518"/>
                  </a:ext>
                </a:extLst>
              </a:tr>
              <a:tr h="374542"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m15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861114"/>
                  </a:ext>
                </a:extLst>
              </a:tr>
            </a:tbl>
          </a:graphicData>
        </a:graphic>
      </p:graphicFrame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7BDBA5A-084E-4158-B11D-1ECAFBB3A87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6" y="1274919"/>
            <a:ext cx="6411363" cy="805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FC4C11-9876-4F7E-B158-C439185BA156}"/>
                  </a:ext>
                </a:extLst>
              </p:cNvPr>
              <p:cNvSpPr txBox="1"/>
              <p:nvPr/>
            </p:nvSpPr>
            <p:spPr>
              <a:xfrm>
                <a:off x="71022" y="3429000"/>
                <a:ext cx="7578969" cy="157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dirty="0"/>
                  <a:t>f(x1, x2, x3, x4) = </a:t>
                </a:r>
                <a:r>
                  <a:rPr lang="en-US" sz="2400" dirty="0"/>
                  <a:t>m7 </a:t>
                </a:r>
                <a:r>
                  <a:rPr lang="ro-RO" sz="2400" b="1" dirty="0"/>
                  <a:t>v </a:t>
                </a:r>
                <a:r>
                  <a:rPr lang="ro-RO" sz="2400" dirty="0"/>
                  <a:t>m10 </a:t>
                </a:r>
                <a:r>
                  <a:rPr lang="ro-RO" sz="2400" b="1" dirty="0"/>
                  <a:t>v</a:t>
                </a:r>
                <a:r>
                  <a:rPr lang="ro-RO" sz="2400" dirty="0"/>
                  <a:t> m11 </a:t>
                </a:r>
                <a:r>
                  <a:rPr lang="ro-RO" sz="2400" b="1" dirty="0"/>
                  <a:t>v</a:t>
                </a:r>
                <a:r>
                  <a:rPr lang="ro-RO" sz="2400" dirty="0"/>
                  <a:t> m14 </a:t>
                </a:r>
                <a:r>
                  <a:rPr lang="ro-RO" sz="2400" b="1" dirty="0"/>
                  <a:t>v</a:t>
                </a:r>
                <a:r>
                  <a:rPr lang="ro-RO" sz="2400" dirty="0"/>
                  <a:t> m15</a:t>
                </a:r>
              </a:p>
              <a:p>
                <a:r>
                  <a:rPr lang="ro-RO" sz="24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dirty="0"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0" dirty="0">
                            <a:ea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x2 x3 x4</a:t>
                </a:r>
                <a:r>
                  <a:rPr lang="ro-RO" sz="2400" b="1" dirty="0"/>
                  <a:t> v</a:t>
                </a:r>
                <a:r>
                  <a:rPr lang="en-US" sz="2400" dirty="0"/>
                  <a:t> </a:t>
                </a:r>
                <a:r>
                  <a:rPr lang="ro-RO" sz="2400" dirty="0"/>
                  <a:t>x1</a:t>
                </a:r>
                <a:r>
                  <a:rPr lang="ro-RO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ro-RO" sz="2400" dirty="0"/>
                  <a:t> x3</a:t>
                </a:r>
                <a14:m>
                  <m:oMath xmlns:m="http://schemas.openxmlformats.org/officeDocument/2006/math">
                    <m:r>
                      <a:rPr lang="ro-RO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ro-RO" sz="2400" dirty="0"/>
                  <a:t> </a:t>
                </a:r>
                <a:r>
                  <a:rPr lang="ro-RO" sz="2400" b="1" dirty="0"/>
                  <a:t>v</a:t>
                </a:r>
                <a:r>
                  <a:rPr lang="ro-RO" sz="2400" dirty="0"/>
                  <a:t> x1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x3 x4 </a:t>
                </a:r>
                <a:r>
                  <a:rPr lang="ro-RO" sz="2400" b="1" dirty="0"/>
                  <a:t>v</a:t>
                </a:r>
                <a:r>
                  <a:rPr lang="ro-RO" sz="2400" dirty="0"/>
                  <a:t> x1 x2 x3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ro-RO" sz="2400" b="1" dirty="0">
                    <a:cs typeface="Times New Roman" panose="02020603050405020304" pitchFamily="18" charset="0"/>
                  </a:rPr>
                  <a:t>v</a:t>
                </a:r>
                <a:r>
                  <a:rPr lang="ro-RO" sz="2400" dirty="0">
                    <a:cs typeface="Times New Roman" panose="02020603050405020304" pitchFamily="18" charset="0"/>
                  </a:rPr>
                  <a:t> x1 x2 x3 x4</a:t>
                </a:r>
                <a:endParaRPr lang="ro-RO" sz="2400" dirty="0"/>
              </a:p>
              <a:p>
                <a:endParaRPr lang="ro-RO" sz="2400" i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FC4C11-9876-4F7E-B158-C439185BA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" y="3429000"/>
                <a:ext cx="7578969" cy="1570430"/>
              </a:xfrm>
              <a:prstGeom prst="rect">
                <a:avLst/>
              </a:prstGeom>
              <a:blipFill>
                <a:blip r:embed="rId3"/>
                <a:stretch>
                  <a:fillRect l="-1287" t="-311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8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DFFC-1965-4F65-98F2-C459E11D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Veitch diagram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B4BF0-E9B4-4812-BAFD-773D7631F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55978" r="32217" b="682"/>
          <a:stretch/>
        </p:blipFill>
        <p:spPr bwMode="auto">
          <a:xfrm>
            <a:off x="6748658" y="2114271"/>
            <a:ext cx="4954808" cy="380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C209401-A117-4947-936B-CC7CA22447D8}"/>
              </a:ext>
            </a:extLst>
          </p:cNvPr>
          <p:cNvSpPr/>
          <p:nvPr/>
        </p:nvSpPr>
        <p:spPr>
          <a:xfrm>
            <a:off x="7566616" y="2574217"/>
            <a:ext cx="1085015" cy="278909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79945-4E5B-4450-9D9A-6367CAF0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55978" r="32217" b="682"/>
          <a:stretch/>
        </p:blipFill>
        <p:spPr bwMode="auto">
          <a:xfrm>
            <a:off x="393664" y="2114272"/>
            <a:ext cx="4954808" cy="380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4702F-768E-42C0-BDAF-6AC8000C4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8" t="67362" r="57647" b="27468"/>
          <a:stretch/>
        </p:blipFill>
        <p:spPr bwMode="auto">
          <a:xfrm>
            <a:off x="3696822" y="2869706"/>
            <a:ext cx="595691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DFD9F-070A-41B9-96F7-71CA3CC8B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8" t="67362" r="57647" b="27468"/>
          <a:stretch/>
        </p:blipFill>
        <p:spPr bwMode="auto">
          <a:xfrm>
            <a:off x="10050834" y="2869706"/>
            <a:ext cx="595691" cy="49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908E7929-FF4C-442E-ACEE-8E3E0F6961EC}"/>
              </a:ext>
            </a:extLst>
          </p:cNvPr>
          <p:cNvSpPr/>
          <p:nvPr/>
        </p:nvSpPr>
        <p:spPr>
          <a:xfrm>
            <a:off x="7566615" y="2758464"/>
            <a:ext cx="976185" cy="718890"/>
          </a:xfrm>
          <a:prstGeom prst="flowChartDelay">
            <a:avLst/>
          </a:prstGeom>
          <a:solidFill>
            <a:srgbClr val="0070C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820385C2-AC2D-4015-B8DF-6C28786E1063}"/>
              </a:ext>
            </a:extLst>
          </p:cNvPr>
          <p:cNvSpPr/>
          <p:nvPr/>
        </p:nvSpPr>
        <p:spPr>
          <a:xfrm rot="10800000">
            <a:off x="9971819" y="2758464"/>
            <a:ext cx="885571" cy="718890"/>
          </a:xfrm>
          <a:prstGeom prst="flowChartDelay">
            <a:avLst/>
          </a:prstGeom>
          <a:solidFill>
            <a:srgbClr val="0070C0">
              <a:alpha val="5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017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DC61-9670-40E8-86F9-94BC5DCF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Simplification of the Boolean function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F47FD-8E36-4FF4-8F97-3021005CA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392" y="2052918"/>
                <a:ext cx="11623431" cy="41954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Set of maximal </a:t>
                </a:r>
                <a:r>
                  <a:rPr lang="en-US" dirty="0" err="1"/>
                  <a:t>monoms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M(f) = {max1, max2}</a:t>
                </a:r>
              </a:p>
              <a:p>
                <a:r>
                  <a:rPr lang="en-US" dirty="0"/>
                  <a:t>max1 = </a:t>
                </a:r>
                <a:r>
                  <a:rPr lang="ro-RO" sz="2000" dirty="0"/>
                  <a:t>m10 </a:t>
                </a:r>
                <a:r>
                  <a:rPr lang="ro-RO" sz="2000" b="1" dirty="0"/>
                  <a:t>v</a:t>
                </a:r>
                <a:r>
                  <a:rPr lang="ro-RO" sz="2000" dirty="0"/>
                  <a:t> m11 </a:t>
                </a:r>
                <a:r>
                  <a:rPr lang="ro-RO" sz="2000" b="1" dirty="0"/>
                  <a:t>v</a:t>
                </a:r>
                <a:r>
                  <a:rPr lang="ro-RO" sz="2000" dirty="0"/>
                  <a:t> m14 </a:t>
                </a:r>
                <a:r>
                  <a:rPr lang="ro-RO" sz="2000" b="1" dirty="0"/>
                  <a:t>v</a:t>
                </a:r>
                <a:r>
                  <a:rPr lang="ro-RO" sz="2000" dirty="0"/>
                  <a:t> m15</a:t>
                </a:r>
                <a:r>
                  <a:rPr lang="en-US" sz="2000" dirty="0"/>
                  <a:t> = x1 x3 (double factorization)</a:t>
                </a:r>
              </a:p>
              <a:p>
                <a:r>
                  <a:rPr lang="en-US" dirty="0"/>
                  <a:t>max2 = m7 </a:t>
                </a:r>
                <a:r>
                  <a:rPr lang="ro-RO" sz="2000" b="1" dirty="0"/>
                  <a:t>v</a:t>
                </a:r>
                <a:r>
                  <a:rPr lang="en-US" sz="2000" b="1" dirty="0"/>
                  <a:t> </a:t>
                </a:r>
                <a:r>
                  <a:rPr lang="en-US" sz="2000" dirty="0"/>
                  <a:t>m15 = x2 x3 x4 (simple factorization)</a:t>
                </a:r>
              </a:p>
              <a:p>
                <a:r>
                  <a:rPr lang="en-US" sz="2000" dirty="0"/>
                  <a:t>max1 is a central </a:t>
                </a:r>
                <a:r>
                  <a:rPr lang="en-US" sz="2000" dirty="0" err="1"/>
                  <a:t>monom</a:t>
                </a:r>
                <a:r>
                  <a:rPr lang="en-US" sz="2000" dirty="0"/>
                  <a:t> because it contains at least a midterm circled only once: m10, m11</a:t>
                </a:r>
                <a:r>
                  <a:rPr lang="en-US" dirty="0"/>
                  <a:t> and </a:t>
                </a:r>
                <a:r>
                  <a:rPr lang="en-US" sz="2000" dirty="0"/>
                  <a:t>m14 </a:t>
                </a:r>
              </a:p>
              <a:p>
                <a:r>
                  <a:rPr lang="en-US" dirty="0"/>
                  <a:t>m</a:t>
                </a:r>
                <a:r>
                  <a:rPr lang="en-US" sz="2000" dirty="0"/>
                  <a:t>ax2 is a central </a:t>
                </a:r>
                <a:r>
                  <a:rPr lang="en-US" sz="2000" dirty="0" err="1"/>
                  <a:t>monom</a:t>
                </a:r>
                <a:r>
                  <a:rPr lang="en-US" sz="2000" dirty="0"/>
                  <a:t> because m7 is only circled once</a:t>
                </a:r>
              </a:p>
              <a:p>
                <a:r>
                  <a:rPr lang="en-US" dirty="0"/>
                  <a:t>=&gt; all maximal </a:t>
                </a:r>
                <a:r>
                  <a:rPr lang="en-US" dirty="0" err="1"/>
                  <a:t>monoms</a:t>
                </a:r>
                <a:r>
                  <a:rPr lang="en-US" dirty="0"/>
                  <a:t> are central </a:t>
                </a:r>
                <a:r>
                  <a:rPr lang="en-US" dirty="0" err="1"/>
                  <a:t>monoms</a:t>
                </a:r>
                <a:r>
                  <a:rPr lang="en-US" dirty="0"/>
                  <a:t> =&gt; first case of the simplification algorithm</a:t>
                </a:r>
              </a:p>
              <a:p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 is a unique simplified form of f, obtained as the disjunction of all central </a:t>
                </a:r>
                <a:r>
                  <a:rPr lang="en-US" dirty="0" err="1">
                    <a:ea typeface="Cambria Math" panose="02040503050406030204" pitchFamily="18" charset="0"/>
                    <a:cs typeface="Times New Roman" panose="02020603050405020304" pitchFamily="18" charset="0"/>
                  </a:rPr>
                  <a:t>monoms</a:t>
                </a:r>
                <a:r>
                  <a:rPr lang="en-US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= max1</a:t>
                </a:r>
                <a:r>
                  <a:rPr lang="ro-RO" b="1" dirty="0"/>
                  <a:t> v</a:t>
                </a:r>
                <a:r>
                  <a:rPr lang="en-US" b="1" dirty="0"/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max2 = x1 x3 </a:t>
                </a:r>
                <a:r>
                  <a:rPr lang="ro-RO" b="1" dirty="0"/>
                  <a:t>v</a:t>
                </a:r>
                <a:r>
                  <a:rPr lang="en-US" b="1" dirty="0"/>
                  <a:t> </a:t>
                </a:r>
                <a:r>
                  <a:rPr lang="en-US" dirty="0">
                    <a:latin typeface="Century Gothic" panose="020B0502020202020204" pitchFamily="34" charset="0"/>
                  </a:rPr>
                  <a:t>x2 x3 x4</a:t>
                </a:r>
              </a:p>
              <a:p>
                <a:endParaRPr lang="ro-RO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F47FD-8E36-4FF4-8F97-3021005CA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392" y="2052918"/>
                <a:ext cx="11623431" cy="4195481"/>
              </a:xfrm>
              <a:blipFill>
                <a:blip r:embed="rId2"/>
                <a:stretch>
                  <a:fillRect l="-262" t="-872" b="-159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0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2E5AC-BFE9-4A7F-B701-8E4E9CA5E86C}"/>
</file>

<file path=customXml/itemProps2.xml><?xml version="1.0" encoding="utf-8"?>
<ds:datastoreItem xmlns:ds="http://schemas.openxmlformats.org/officeDocument/2006/customXml" ds:itemID="{B8AC5EC1-DDF0-40BB-B135-64CE28ED8B4D}"/>
</file>

<file path=customXml/itemProps3.xml><?xml version="1.0" encoding="utf-8"?>
<ds:datastoreItem xmlns:ds="http://schemas.openxmlformats.org/officeDocument/2006/customXml" ds:itemID="{A8327C82-5A93-4D66-BD0E-CBAAB5DA6223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</TotalTime>
  <Words>339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Logic circuits exercise 4</vt:lpstr>
      <vt:lpstr>Logic Circuits Theory</vt:lpstr>
      <vt:lpstr>Basic Gates</vt:lpstr>
      <vt:lpstr>Simplification of Boolean Functions</vt:lpstr>
      <vt:lpstr>Simplification algorithm</vt:lpstr>
      <vt:lpstr>Veitch-Karnaugh Diagram Mehtod</vt:lpstr>
      <vt:lpstr>Exercise 4</vt:lpstr>
      <vt:lpstr>Veitch diagram</vt:lpstr>
      <vt:lpstr>Simplification of the Boolean function</vt:lpstr>
      <vt:lpstr>Conclusion Logic Circuit for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Ciurcau</dc:creator>
  <cp:lastModifiedBy>Leonardo Ciurcau</cp:lastModifiedBy>
  <cp:revision>94</cp:revision>
  <dcterms:created xsi:type="dcterms:W3CDTF">2022-01-08T11:19:20Z</dcterms:created>
  <dcterms:modified xsi:type="dcterms:W3CDTF">2022-01-09T11:05:02Z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