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sldIdLst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82F99-2355-4FDE-A783-4A85B4B09AC4}" v="1" dt="2022-02-14T16:39:33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CIBU" userId="S::clara.cibu@stud.ubbcluj.ro::8d231cf6-e408-41f3-8053-40cd777775c3" providerId="AD" clId="Web-{B8882F99-2355-4FDE-A783-4A85B4B09AC4}"/>
    <pc:docChg chg="modSld">
      <pc:chgData name="CLARA CIBU" userId="S::clara.cibu@stud.ubbcluj.ro::8d231cf6-e408-41f3-8053-40cd777775c3" providerId="AD" clId="Web-{B8882F99-2355-4FDE-A783-4A85B4B09AC4}" dt="2022-02-14T16:39:33.164" v="0" actId="1076"/>
      <pc:docMkLst>
        <pc:docMk/>
      </pc:docMkLst>
      <pc:sldChg chg="modSp">
        <pc:chgData name="CLARA CIBU" userId="S::clara.cibu@stud.ubbcluj.ro::8d231cf6-e408-41f3-8053-40cd777775c3" providerId="AD" clId="Web-{B8882F99-2355-4FDE-A783-4A85B4B09AC4}" dt="2022-02-14T16:39:33.164" v="0" actId="1076"/>
        <pc:sldMkLst>
          <pc:docMk/>
          <pc:sldMk cId="1028830356" sldId="264"/>
        </pc:sldMkLst>
        <pc:picChg chg="mod">
          <ac:chgData name="CLARA CIBU" userId="S::clara.cibu@stud.ubbcluj.ro::8d231cf6-e408-41f3-8053-40cd777775c3" providerId="AD" clId="Web-{B8882F99-2355-4FDE-A783-4A85B4B09AC4}" dt="2022-02-14T16:39:33.164" v="0" actId="1076"/>
          <ac:picMkLst>
            <pc:docMk/>
            <pc:sldMk cId="1028830356" sldId="264"/>
            <ac:picMk id="4" creationId="{3CCAD37E-9315-44EC-BC6C-D6E064A5FF86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1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1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361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6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3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5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0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9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9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0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1797" y="1083948"/>
            <a:ext cx="7172487" cy="5054008"/>
          </a:xfrm>
        </p:spPr>
        <p:txBody>
          <a:bodyPr anchor="ctr">
            <a:normAutofit/>
          </a:bodyPr>
          <a:lstStyle/>
          <a:p>
            <a:r>
              <a:rPr lang="ro-RO" sz="6000" dirty="0">
                <a:solidFill>
                  <a:schemeClr val="tx2"/>
                </a:solidFill>
                <a:cs typeface="Calibri Light"/>
              </a:rPr>
              <a:t>Resolution in propositional </a:t>
            </a:r>
            <a:br>
              <a:rPr lang="ro-RO" sz="6000" dirty="0">
                <a:solidFill>
                  <a:schemeClr val="tx2"/>
                </a:solidFill>
                <a:cs typeface="Calibri Light"/>
              </a:rPr>
            </a:br>
            <a:r>
              <a:rPr lang="ro-RO" sz="6000" dirty="0">
                <a:solidFill>
                  <a:schemeClr val="tx2"/>
                </a:solidFill>
                <a:cs typeface="Calibri Light"/>
              </a:rPr>
              <a:t>logic</a:t>
            </a:r>
            <a:br>
              <a:rPr lang="en-US" sz="6600" dirty="0">
                <a:solidFill>
                  <a:schemeClr val="tx2"/>
                </a:solidFill>
                <a:cs typeface="Calibri Light"/>
              </a:rPr>
            </a:br>
            <a:endParaRPr lang="en-US" sz="6600" dirty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9425" y="694751"/>
            <a:ext cx="546369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ro-RO" sz="3600" dirty="0">
                <a:solidFill>
                  <a:schemeClr val="tx1"/>
                </a:solidFill>
              </a:rPr>
              <a:t>Ciurcău Leonardo-Iulian</a:t>
            </a:r>
          </a:p>
          <a:p>
            <a:pPr algn="l"/>
            <a:r>
              <a:rPr lang="ro-RO" sz="3600" dirty="0">
                <a:solidFill>
                  <a:schemeClr val="tx1"/>
                </a:solidFill>
                <a:cs typeface="Calibri Light"/>
              </a:rPr>
              <a:t>	Group 911</a:t>
            </a:r>
            <a:endParaRPr lang="en-US" sz="3600" dirty="0">
              <a:solidFill>
                <a:schemeClr val="tx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93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60901-2F5A-4195-963D-8FEA4422C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11631" cy="4555067"/>
          </a:xfrm>
        </p:spPr>
        <p:txBody>
          <a:bodyPr>
            <a:normAutofit/>
          </a:bodyPr>
          <a:lstStyle/>
          <a:p>
            <a:r>
              <a:rPr lang="pt-BR" sz="1600" dirty="0"/>
              <a:t>C</a:t>
            </a:r>
            <a:r>
              <a:rPr lang="pt-BR" sz="1600" baseline="-25000" dirty="0"/>
              <a:t>1</a:t>
            </a:r>
            <a:r>
              <a:rPr lang="pt-BR" sz="1600" dirty="0"/>
              <a:t> = p v q v r			</a:t>
            </a:r>
            <a:r>
              <a:rPr lang="ro-RO" sz="1600" dirty="0"/>
              <a:t>	     </a:t>
            </a:r>
            <a:r>
              <a:rPr lang="pt-BR" sz="1600" dirty="0"/>
              <a:t>C</a:t>
            </a:r>
            <a:r>
              <a:rPr lang="pt-BR" sz="1600" baseline="-25000" dirty="0"/>
              <a:t>3 </a:t>
            </a:r>
            <a:r>
              <a:rPr lang="pt-BR" sz="1600" dirty="0"/>
              <a:t>= </a:t>
            </a:r>
            <a:r>
              <a:rPr lang="pt-BR" sz="1600" u="sng" dirty="0"/>
              <a:t>¬r</a:t>
            </a:r>
            <a:r>
              <a:rPr lang="pt-BR" sz="1600" dirty="0"/>
              <a:t>			</a:t>
            </a:r>
            <a:r>
              <a:rPr lang="ro-RO" sz="1600" dirty="0"/>
              <a:t>		</a:t>
            </a:r>
            <a:r>
              <a:rPr lang="pt-BR" sz="1600" dirty="0"/>
              <a:t>C</a:t>
            </a:r>
            <a:r>
              <a:rPr lang="pt-BR" sz="1600" baseline="-25000" dirty="0"/>
              <a:t>2</a:t>
            </a:r>
            <a:r>
              <a:rPr lang="pt-BR" sz="1600" dirty="0"/>
              <a:t> = ¬q v </a:t>
            </a:r>
            <a:r>
              <a:rPr lang="pt-BR" sz="1600" u="sng" dirty="0"/>
              <a:t>r</a:t>
            </a:r>
            <a:r>
              <a:rPr lang="pt-BR" sz="1600" dirty="0"/>
              <a:t>, C</a:t>
            </a:r>
            <a:r>
              <a:rPr lang="pt-BR" sz="1600" baseline="-25000" dirty="0"/>
              <a:t>1 </a:t>
            </a:r>
            <a:r>
              <a:rPr lang="pt-BR" sz="1600" dirty="0"/>
              <a:t>= p v q v r, C</a:t>
            </a:r>
            <a:r>
              <a:rPr lang="pt-BR" sz="1600" baseline="-25000" dirty="0"/>
              <a:t>4</a:t>
            </a:r>
            <a:r>
              <a:rPr lang="pt-BR" sz="1600" dirty="0"/>
              <a:t> = ¬p v r</a:t>
            </a:r>
          </a:p>
          <a:p>
            <a:r>
              <a:rPr lang="pt-BR" sz="1600" dirty="0"/>
              <a:t>C</a:t>
            </a:r>
            <a:r>
              <a:rPr lang="pt-BR" sz="1600" baseline="-25000" dirty="0"/>
              <a:t>2</a:t>
            </a:r>
            <a:r>
              <a:rPr lang="pt-BR" sz="1600" dirty="0"/>
              <a:t> = ¬q v r</a:t>
            </a:r>
          </a:p>
          <a:p>
            <a:r>
              <a:rPr lang="pt-BR" sz="1600" dirty="0"/>
              <a:t>C</a:t>
            </a:r>
            <a:r>
              <a:rPr lang="pt-BR" sz="1600" baseline="-25000" dirty="0"/>
              <a:t>3</a:t>
            </a:r>
            <a:r>
              <a:rPr lang="pt-BR" sz="1600" dirty="0"/>
              <a:t> = ¬r				</a:t>
            </a:r>
            <a:r>
              <a:rPr lang="ro-RO" sz="1600" dirty="0"/>
              <a:t>	     </a:t>
            </a:r>
            <a:r>
              <a:rPr lang="pt-BR" sz="1600" dirty="0"/>
              <a:t>C</a:t>
            </a:r>
            <a:r>
              <a:rPr lang="pt-BR" sz="1600" baseline="-25000" dirty="0"/>
              <a:t>9</a:t>
            </a:r>
            <a:r>
              <a:rPr lang="pt-BR" sz="1600" dirty="0"/>
              <a:t> = Res</a:t>
            </a:r>
            <a:r>
              <a:rPr lang="pt-BR" sz="1600" baseline="-25000" dirty="0"/>
              <a:t>r</a:t>
            </a:r>
            <a:r>
              <a:rPr lang="pt-BR" sz="1600" dirty="0"/>
              <a:t>(C</a:t>
            </a:r>
            <a:r>
              <a:rPr lang="pt-BR" sz="1600" baseline="-25000" dirty="0"/>
              <a:t>3</a:t>
            </a:r>
            <a:r>
              <a:rPr lang="pt-BR" sz="1600" dirty="0"/>
              <a:t>, C</a:t>
            </a:r>
            <a:r>
              <a:rPr lang="pt-BR" sz="1600" baseline="-25000" dirty="0"/>
              <a:t>2</a:t>
            </a:r>
            <a:r>
              <a:rPr lang="pt-BR" sz="1600" dirty="0"/>
              <a:t>) = </a:t>
            </a:r>
            <a:r>
              <a:rPr lang="pt-BR" sz="1600" u="sng" dirty="0"/>
              <a:t>¬q</a:t>
            </a:r>
            <a:r>
              <a:rPr lang="pt-BR" sz="1600" dirty="0"/>
              <a:t>		</a:t>
            </a:r>
            <a:r>
              <a:rPr lang="ro-RO" sz="1600" dirty="0"/>
              <a:t>    </a:t>
            </a:r>
            <a:r>
              <a:rPr lang="pt-BR" sz="1600" dirty="0"/>
              <a:t> C</a:t>
            </a:r>
            <a:r>
              <a:rPr lang="pt-BR" sz="1600" baseline="-25000" dirty="0"/>
              <a:t>1</a:t>
            </a:r>
            <a:r>
              <a:rPr lang="pt-BR" sz="1600" dirty="0"/>
              <a:t> = p v </a:t>
            </a:r>
            <a:r>
              <a:rPr lang="pt-BR" sz="1600" u="sng" dirty="0"/>
              <a:t>q</a:t>
            </a:r>
            <a:r>
              <a:rPr lang="pt-BR" sz="1600" dirty="0"/>
              <a:t> v r </a:t>
            </a:r>
          </a:p>
          <a:p>
            <a:r>
              <a:rPr lang="pt-BR" sz="1600" dirty="0"/>
              <a:t>C</a:t>
            </a:r>
            <a:r>
              <a:rPr lang="pt-BR" sz="1600" baseline="-25000" dirty="0"/>
              <a:t>4</a:t>
            </a:r>
            <a:r>
              <a:rPr lang="pt-BR" sz="1600" dirty="0"/>
              <a:t> = ¬p v r</a:t>
            </a:r>
          </a:p>
          <a:p>
            <a:r>
              <a:rPr lang="pt-BR" sz="1600" dirty="0"/>
              <a:t>C</a:t>
            </a:r>
            <a:r>
              <a:rPr lang="pt-BR" sz="1600" baseline="-25000" dirty="0"/>
              <a:t>9</a:t>
            </a:r>
            <a:r>
              <a:rPr lang="pt-BR" sz="1600" dirty="0"/>
              <a:t> = Res</a:t>
            </a:r>
            <a:r>
              <a:rPr lang="pt-BR" sz="1600" baseline="-25000" dirty="0"/>
              <a:t>r</a:t>
            </a:r>
            <a:r>
              <a:rPr lang="pt-BR" sz="1600" dirty="0"/>
              <a:t>(C</a:t>
            </a:r>
            <a:r>
              <a:rPr lang="pt-BR" sz="1600" baseline="-25000" dirty="0"/>
              <a:t>3</a:t>
            </a:r>
            <a:r>
              <a:rPr lang="pt-BR" sz="1600" dirty="0"/>
              <a:t>, C</a:t>
            </a:r>
            <a:r>
              <a:rPr lang="pt-BR" sz="1600" baseline="-25000" dirty="0"/>
              <a:t>2</a:t>
            </a:r>
            <a:r>
              <a:rPr lang="pt-BR" sz="1600" dirty="0"/>
              <a:t>) = ¬q			C</a:t>
            </a:r>
            <a:r>
              <a:rPr lang="pt-BR" sz="1600" baseline="-25000" dirty="0"/>
              <a:t>10</a:t>
            </a:r>
            <a:r>
              <a:rPr lang="pt-BR" sz="1600" dirty="0"/>
              <a:t> = Res</a:t>
            </a:r>
            <a:r>
              <a:rPr lang="pt-BR" sz="1600" baseline="-25000" dirty="0"/>
              <a:t>q</a:t>
            </a:r>
            <a:r>
              <a:rPr lang="pt-BR" sz="1600" dirty="0"/>
              <a:t>(C</a:t>
            </a:r>
            <a:r>
              <a:rPr lang="pt-BR" sz="1600" baseline="-25000" dirty="0"/>
              <a:t>9</a:t>
            </a:r>
            <a:r>
              <a:rPr lang="pt-BR" sz="1600" dirty="0"/>
              <a:t>, C</a:t>
            </a:r>
            <a:r>
              <a:rPr lang="pt-BR" sz="1600" baseline="-25000" dirty="0"/>
              <a:t>1</a:t>
            </a:r>
            <a:r>
              <a:rPr lang="pt-BR" sz="1600" dirty="0"/>
              <a:t>) = p v </a:t>
            </a:r>
            <a:r>
              <a:rPr lang="pt-BR" sz="1600" u="sng" dirty="0"/>
              <a:t>r</a:t>
            </a:r>
            <a:r>
              <a:rPr lang="pt-BR" sz="1600" dirty="0"/>
              <a:t>	</a:t>
            </a:r>
            <a:r>
              <a:rPr lang="ro-RO" sz="1600" dirty="0"/>
              <a:t>		</a:t>
            </a:r>
            <a:r>
              <a:rPr lang="pt-BR" sz="1600" dirty="0"/>
              <a:t>C</a:t>
            </a:r>
            <a:r>
              <a:rPr lang="pt-BR" sz="1600" baseline="-25000" dirty="0"/>
              <a:t>3</a:t>
            </a:r>
            <a:r>
              <a:rPr lang="pt-BR" sz="1600" dirty="0"/>
              <a:t> = </a:t>
            </a:r>
            <a:r>
              <a:rPr lang="pt-BR" sz="1600" u="sng" dirty="0"/>
              <a:t>¬r</a:t>
            </a:r>
            <a:r>
              <a:rPr lang="pt-BR" sz="1600" dirty="0"/>
              <a:t>, C</a:t>
            </a:r>
            <a:r>
              <a:rPr lang="pt-BR" sz="1600" baseline="-25000" dirty="0"/>
              <a:t>4</a:t>
            </a:r>
            <a:r>
              <a:rPr lang="pt-BR" sz="1600" dirty="0"/>
              <a:t> = ¬p v r 	</a:t>
            </a:r>
          </a:p>
          <a:p>
            <a:r>
              <a:rPr lang="pt-BR" sz="1600" dirty="0"/>
              <a:t>C</a:t>
            </a:r>
            <a:r>
              <a:rPr lang="pt-BR" sz="1600" baseline="-25000" dirty="0"/>
              <a:t>10</a:t>
            </a:r>
            <a:r>
              <a:rPr lang="pt-BR" sz="1600" dirty="0"/>
              <a:t> = Res</a:t>
            </a:r>
            <a:r>
              <a:rPr lang="pt-BR" sz="1600" baseline="-25000" dirty="0"/>
              <a:t>q</a:t>
            </a:r>
            <a:r>
              <a:rPr lang="pt-BR" sz="1600" dirty="0"/>
              <a:t>(C</a:t>
            </a:r>
            <a:r>
              <a:rPr lang="pt-BR" sz="1600" baseline="-25000" dirty="0"/>
              <a:t>9</a:t>
            </a:r>
            <a:r>
              <a:rPr lang="pt-BR" sz="1600" dirty="0"/>
              <a:t>, C</a:t>
            </a:r>
            <a:r>
              <a:rPr lang="pt-BR" sz="1600" baseline="-25000" dirty="0"/>
              <a:t>1</a:t>
            </a:r>
            <a:r>
              <a:rPr lang="pt-BR" sz="1600" dirty="0"/>
              <a:t>) = p v r</a:t>
            </a:r>
          </a:p>
          <a:p>
            <a:r>
              <a:rPr lang="pt-BR" sz="1600" dirty="0"/>
              <a:t>C</a:t>
            </a:r>
            <a:r>
              <a:rPr lang="pt-BR" sz="1600" baseline="-25000" dirty="0"/>
              <a:t>11</a:t>
            </a:r>
            <a:r>
              <a:rPr lang="pt-BR" sz="1600" dirty="0"/>
              <a:t> = Res</a:t>
            </a:r>
            <a:r>
              <a:rPr lang="pt-BR" sz="1600" baseline="-25000" dirty="0"/>
              <a:t>r</a:t>
            </a:r>
            <a:r>
              <a:rPr lang="pt-BR" sz="1600" dirty="0"/>
              <a:t>(C</a:t>
            </a:r>
            <a:r>
              <a:rPr lang="pt-BR" sz="1600" baseline="-25000" dirty="0"/>
              <a:t>10</a:t>
            </a:r>
            <a:r>
              <a:rPr lang="pt-BR" sz="1600" dirty="0"/>
              <a:t>, C</a:t>
            </a:r>
            <a:r>
              <a:rPr lang="pt-BR" sz="1600" baseline="-25000" dirty="0"/>
              <a:t>3</a:t>
            </a:r>
            <a:r>
              <a:rPr lang="pt-BR" sz="1600" dirty="0"/>
              <a:t>) = p			 C</a:t>
            </a:r>
            <a:r>
              <a:rPr lang="pt-BR" sz="1600" baseline="-25000" dirty="0"/>
              <a:t>11</a:t>
            </a:r>
            <a:r>
              <a:rPr lang="pt-BR" sz="1600" dirty="0"/>
              <a:t> = Res</a:t>
            </a:r>
            <a:r>
              <a:rPr lang="pt-BR" sz="1600" baseline="-25000" dirty="0"/>
              <a:t>r</a:t>
            </a:r>
            <a:r>
              <a:rPr lang="pt-BR" sz="1600" dirty="0"/>
              <a:t>(C</a:t>
            </a:r>
            <a:r>
              <a:rPr lang="pt-BR" sz="1600" baseline="-25000" dirty="0"/>
              <a:t>10</a:t>
            </a:r>
            <a:r>
              <a:rPr lang="pt-BR" sz="1600" dirty="0"/>
              <a:t>, C</a:t>
            </a:r>
            <a:r>
              <a:rPr lang="pt-BR" sz="1600" baseline="-25000" dirty="0"/>
              <a:t>3</a:t>
            </a:r>
            <a:r>
              <a:rPr lang="pt-BR" sz="1600" dirty="0"/>
              <a:t>) = </a:t>
            </a:r>
            <a:r>
              <a:rPr lang="pt-BR" sz="1600" u="sng" dirty="0"/>
              <a:t>p</a:t>
            </a:r>
            <a:r>
              <a:rPr lang="pt-BR" sz="1600" dirty="0"/>
              <a:t> 		C</a:t>
            </a:r>
            <a:r>
              <a:rPr lang="pt-BR" sz="1600" baseline="-25000" dirty="0"/>
              <a:t>4</a:t>
            </a:r>
            <a:r>
              <a:rPr lang="pt-BR" sz="1600" dirty="0"/>
              <a:t> = </a:t>
            </a:r>
            <a:r>
              <a:rPr lang="pt-BR" sz="1600" u="sng" dirty="0"/>
              <a:t>¬p</a:t>
            </a:r>
            <a:r>
              <a:rPr lang="pt-BR" sz="1600" dirty="0"/>
              <a:t> v r	</a:t>
            </a:r>
          </a:p>
          <a:p>
            <a:r>
              <a:rPr lang="pt-BR" sz="1600" dirty="0"/>
              <a:t>C</a:t>
            </a:r>
            <a:r>
              <a:rPr lang="pt-BR" sz="1600" baseline="-25000" dirty="0"/>
              <a:t>12</a:t>
            </a:r>
            <a:r>
              <a:rPr lang="pt-BR" sz="1600" dirty="0"/>
              <a:t> = Res</a:t>
            </a:r>
            <a:r>
              <a:rPr lang="pt-BR" sz="1600" baseline="-25000" dirty="0"/>
              <a:t>p</a:t>
            </a:r>
            <a:r>
              <a:rPr lang="pt-BR" sz="1600" dirty="0"/>
              <a:t>(C</a:t>
            </a:r>
            <a:r>
              <a:rPr lang="pt-BR" sz="1600" baseline="-25000" dirty="0"/>
              <a:t>11</a:t>
            </a:r>
            <a:r>
              <a:rPr lang="pt-BR" sz="1600" dirty="0"/>
              <a:t>, C</a:t>
            </a:r>
            <a:r>
              <a:rPr lang="pt-BR" sz="1600" baseline="-25000" dirty="0"/>
              <a:t>4</a:t>
            </a:r>
            <a:r>
              <a:rPr lang="pt-BR" sz="1600" dirty="0"/>
              <a:t>) = r							</a:t>
            </a:r>
          </a:p>
          <a:p>
            <a:r>
              <a:rPr lang="pt-BR" sz="1600" dirty="0"/>
              <a:t>C</a:t>
            </a:r>
            <a:r>
              <a:rPr lang="pt-BR" sz="1600" baseline="-25000" dirty="0"/>
              <a:t>13</a:t>
            </a:r>
            <a:r>
              <a:rPr lang="pt-BR" sz="1600" dirty="0"/>
              <a:t> = Res</a:t>
            </a:r>
            <a:r>
              <a:rPr lang="pt-BR" sz="1600" baseline="-25000" dirty="0"/>
              <a:t>r</a:t>
            </a:r>
            <a:r>
              <a:rPr lang="pt-BR" sz="1600" dirty="0"/>
              <a:t>(C</a:t>
            </a:r>
            <a:r>
              <a:rPr lang="pt-BR" sz="1600" baseline="-25000" dirty="0"/>
              <a:t>12</a:t>
            </a:r>
            <a:r>
              <a:rPr lang="pt-BR" sz="1600" dirty="0"/>
              <a:t>, C</a:t>
            </a:r>
            <a:r>
              <a:rPr lang="pt-BR" sz="1600" baseline="-25000" dirty="0"/>
              <a:t>3</a:t>
            </a:r>
            <a:r>
              <a:rPr lang="pt-BR" sz="1600" dirty="0"/>
              <a:t>) = □			C</a:t>
            </a:r>
            <a:r>
              <a:rPr lang="pt-BR" sz="1600" baseline="-25000" dirty="0"/>
              <a:t>12</a:t>
            </a:r>
            <a:r>
              <a:rPr lang="pt-BR" sz="1600" dirty="0"/>
              <a:t> = Res</a:t>
            </a:r>
            <a:r>
              <a:rPr lang="pt-BR" sz="1600" baseline="-25000" dirty="0"/>
              <a:t>p</a:t>
            </a:r>
            <a:r>
              <a:rPr lang="pt-BR" sz="1600" dirty="0"/>
              <a:t>(C</a:t>
            </a:r>
            <a:r>
              <a:rPr lang="pt-BR" sz="1600" baseline="-25000" dirty="0"/>
              <a:t>11</a:t>
            </a:r>
            <a:r>
              <a:rPr lang="pt-BR" sz="1600" dirty="0"/>
              <a:t>, C</a:t>
            </a:r>
            <a:r>
              <a:rPr lang="pt-BR" sz="1600" baseline="-25000" dirty="0"/>
              <a:t>4</a:t>
            </a:r>
            <a:r>
              <a:rPr lang="pt-BR" sz="1600" dirty="0"/>
              <a:t>) = r		C</a:t>
            </a:r>
            <a:r>
              <a:rPr lang="pt-BR" sz="1600" baseline="-25000" dirty="0"/>
              <a:t>3</a:t>
            </a:r>
            <a:r>
              <a:rPr lang="pt-BR" sz="1600" dirty="0"/>
              <a:t> = </a:t>
            </a:r>
            <a:r>
              <a:rPr lang="pt-BR" sz="1600" u="sng" dirty="0"/>
              <a:t>¬r</a:t>
            </a:r>
            <a:r>
              <a:rPr lang="pt-BR" sz="1600" dirty="0"/>
              <a:t>													</a:t>
            </a:r>
          </a:p>
          <a:p>
            <a:pPr marL="0" indent="0">
              <a:buNone/>
            </a:pPr>
            <a:r>
              <a:rPr lang="pt-BR" sz="1600" dirty="0"/>
              <a:t>				</a:t>
            </a:r>
            <a:r>
              <a:rPr lang="ro-RO" sz="1600" dirty="0"/>
              <a:t>				</a:t>
            </a:r>
            <a:r>
              <a:rPr lang="pt-BR" sz="1600" dirty="0"/>
              <a:t>C</a:t>
            </a:r>
            <a:r>
              <a:rPr lang="pt-BR" sz="1600" baseline="-25000" dirty="0"/>
              <a:t>13</a:t>
            </a:r>
            <a:r>
              <a:rPr lang="pt-BR" sz="1600" dirty="0"/>
              <a:t> = Res</a:t>
            </a:r>
            <a:r>
              <a:rPr lang="pt-BR" sz="1600" baseline="-25000" dirty="0"/>
              <a:t>r</a:t>
            </a:r>
            <a:r>
              <a:rPr lang="pt-BR" sz="1600" dirty="0"/>
              <a:t>(C</a:t>
            </a:r>
            <a:r>
              <a:rPr lang="pt-BR" sz="1600" baseline="-25000" dirty="0"/>
              <a:t>12</a:t>
            </a:r>
            <a:r>
              <a:rPr lang="pt-BR" sz="1600" dirty="0"/>
              <a:t>, C</a:t>
            </a:r>
            <a:r>
              <a:rPr lang="pt-BR" sz="1600" baseline="-25000" dirty="0"/>
              <a:t>3</a:t>
            </a:r>
            <a:r>
              <a:rPr lang="pt-BR" sz="1600" dirty="0"/>
              <a:t>) = □			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86049-EDD0-4860-9DCE-8403C8F36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176036"/>
            <a:ext cx="838317" cy="33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00C31-F4D8-462F-BB55-C7852593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36" y="942641"/>
            <a:ext cx="1952898" cy="400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05EF2E-2E03-4B5F-A334-B66D0E621570}"/>
              </a:ext>
            </a:extLst>
          </p:cNvPr>
          <p:cNvSpPr/>
          <p:nvPr/>
        </p:nvSpPr>
        <p:spPr>
          <a:xfrm flipH="1">
            <a:off x="4625265" y="1845734"/>
            <a:ext cx="790114" cy="31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DCCDE9-A598-4C31-8D21-175AEE0A6832}"/>
              </a:ext>
            </a:extLst>
          </p:cNvPr>
          <p:cNvSpPr/>
          <p:nvPr/>
        </p:nvSpPr>
        <p:spPr>
          <a:xfrm>
            <a:off x="7071360" y="1845734"/>
            <a:ext cx="3387633" cy="31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A6386-1733-47D2-BC87-59F7135B7718}"/>
              </a:ext>
            </a:extLst>
          </p:cNvPr>
          <p:cNvSpPr/>
          <p:nvPr/>
        </p:nvSpPr>
        <p:spPr>
          <a:xfrm>
            <a:off x="4625264" y="2646204"/>
            <a:ext cx="2077377" cy="31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E24E21-0367-4DCA-A7CF-028A96241BAA}"/>
              </a:ext>
            </a:extLst>
          </p:cNvPr>
          <p:cNvSpPr/>
          <p:nvPr/>
        </p:nvSpPr>
        <p:spPr>
          <a:xfrm>
            <a:off x="7421540" y="2639464"/>
            <a:ext cx="1269700" cy="31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42963-6DE6-4964-9CBF-5BC5C857448C}"/>
              </a:ext>
            </a:extLst>
          </p:cNvPr>
          <p:cNvSpPr/>
          <p:nvPr/>
        </p:nvSpPr>
        <p:spPr>
          <a:xfrm>
            <a:off x="4319451" y="3367312"/>
            <a:ext cx="2383190" cy="373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ACCC92-DEC9-4DFB-B624-EF9B48445865}"/>
              </a:ext>
            </a:extLst>
          </p:cNvPr>
          <p:cNvSpPr/>
          <p:nvPr/>
        </p:nvSpPr>
        <p:spPr>
          <a:xfrm flipH="1">
            <a:off x="7421536" y="3367312"/>
            <a:ext cx="1905343" cy="373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A8E2AB-6C3A-47F1-8DB2-A53A2C41AF43}"/>
              </a:ext>
            </a:extLst>
          </p:cNvPr>
          <p:cNvSpPr/>
          <p:nvPr/>
        </p:nvSpPr>
        <p:spPr>
          <a:xfrm>
            <a:off x="4394545" y="4076816"/>
            <a:ext cx="2183808" cy="31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E66AC3-0B05-4B31-A4AB-F5CE8F7581EF}"/>
              </a:ext>
            </a:extLst>
          </p:cNvPr>
          <p:cNvSpPr/>
          <p:nvPr/>
        </p:nvSpPr>
        <p:spPr>
          <a:xfrm flipH="1">
            <a:off x="7071360" y="4088420"/>
            <a:ext cx="1053737" cy="324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864E66-3900-457E-836F-4146791D40CD}"/>
              </a:ext>
            </a:extLst>
          </p:cNvPr>
          <p:cNvSpPr/>
          <p:nvPr/>
        </p:nvSpPr>
        <p:spPr>
          <a:xfrm>
            <a:off x="4625262" y="4789714"/>
            <a:ext cx="2183808" cy="362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0A8DE6-CDE7-4A39-AA9D-F51B9562AA63}"/>
              </a:ext>
            </a:extLst>
          </p:cNvPr>
          <p:cNvSpPr/>
          <p:nvPr/>
        </p:nvSpPr>
        <p:spPr>
          <a:xfrm flipH="1">
            <a:off x="7523634" y="4868337"/>
            <a:ext cx="732092" cy="28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E3C3C2-B5AF-4928-82F7-F39D90556EA9}"/>
              </a:ext>
            </a:extLst>
          </p:cNvPr>
          <p:cNvSpPr/>
          <p:nvPr/>
        </p:nvSpPr>
        <p:spPr>
          <a:xfrm>
            <a:off x="4625262" y="5488785"/>
            <a:ext cx="2263218" cy="284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A2554C-F7B4-4C03-A1CA-8815FD8AA7C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020322" y="2157274"/>
            <a:ext cx="643631" cy="48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81373C-8B72-4EBA-839F-4116FB9FD5B1}"/>
              </a:ext>
            </a:extLst>
          </p:cNvPr>
          <p:cNvCxnSpPr>
            <a:cxnSpLocks/>
          </p:cNvCxnSpPr>
          <p:nvPr/>
        </p:nvCxnSpPr>
        <p:spPr>
          <a:xfrm flipH="1">
            <a:off x="5486449" y="2957744"/>
            <a:ext cx="152907" cy="40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1D60A2-EBA1-4ED1-ABA1-303CF1178F9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486449" y="3740540"/>
            <a:ext cx="24597" cy="33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9F8523-9C52-4957-85D5-C7C4D4AD4548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486449" y="4388356"/>
            <a:ext cx="230717" cy="40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55E08B-3974-4BA3-9B7E-7E3B1C4DE13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717166" y="5152509"/>
            <a:ext cx="39705" cy="33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E3C19E-56AA-4EE4-A348-C2C8F4E3B39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663953" y="2157274"/>
            <a:ext cx="3101224" cy="48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494FC-B321-4CCF-BE72-78CC405139E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5511046" y="2951004"/>
            <a:ext cx="2545344" cy="41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37B334-A474-455D-ACA1-A728A8FC20C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486449" y="3740540"/>
            <a:ext cx="2887758" cy="33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2BF98B-4F57-462A-91B0-2022C61E8455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5717166" y="4413092"/>
            <a:ext cx="1881062" cy="37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6AF87A-44ED-4757-8913-3D754DDE012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5756871" y="5152509"/>
            <a:ext cx="2132809" cy="33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6C63317-7956-4BEA-B9E6-C47C2F88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40" y="4219272"/>
            <a:ext cx="3248478" cy="218152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7B0D51C-B45B-4C3B-87E9-671FF49D2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81" y="2654002"/>
            <a:ext cx="908927" cy="5239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28871F3-6E8C-44BB-B272-BA23C622619B}"/>
              </a:ext>
            </a:extLst>
          </p:cNvPr>
          <p:cNvCxnSpPr>
            <a:cxnSpLocks/>
            <a:stCxn id="84" idx="3"/>
            <a:endCxn id="10" idx="1"/>
          </p:cNvCxnSpPr>
          <p:nvPr/>
        </p:nvCxnSpPr>
        <p:spPr>
          <a:xfrm flipV="1">
            <a:off x="3740208" y="2801974"/>
            <a:ext cx="885056" cy="11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785EF8D-057A-4CA9-BBFC-39850973BF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740208" y="2951004"/>
            <a:ext cx="579243" cy="60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3AB595D-4FAD-42C8-8945-44CDADAC757E}"/>
              </a:ext>
            </a:extLst>
          </p:cNvPr>
          <p:cNvCxnSpPr>
            <a:cxnSpLocks/>
          </p:cNvCxnSpPr>
          <p:nvPr/>
        </p:nvCxnSpPr>
        <p:spPr>
          <a:xfrm>
            <a:off x="3295327" y="3199931"/>
            <a:ext cx="1113178" cy="108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B8F321B-F5C4-47CD-BA88-9A210F7BDB61}"/>
              </a:ext>
            </a:extLst>
          </p:cNvPr>
          <p:cNvCxnSpPr>
            <a:cxnSpLocks/>
            <a:stCxn id="84" idx="2"/>
            <a:endCxn id="16" idx="1"/>
          </p:cNvCxnSpPr>
          <p:nvPr/>
        </p:nvCxnSpPr>
        <p:spPr>
          <a:xfrm>
            <a:off x="3285745" y="3177950"/>
            <a:ext cx="1339517" cy="179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AB0F0F-6739-41B6-A11E-6C07204FC732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3285745" y="3177950"/>
            <a:ext cx="1547512" cy="231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33CDCA6-A593-4542-ABEB-F7C55A1C4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886" y="1356382"/>
            <a:ext cx="1157850" cy="3429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F19D36C-7DD5-41C6-A971-BEE6F039C446}"/>
              </a:ext>
            </a:extLst>
          </p:cNvPr>
          <p:cNvCxnSpPr>
            <a:cxnSpLocks/>
          </p:cNvCxnSpPr>
          <p:nvPr/>
        </p:nvCxnSpPr>
        <p:spPr>
          <a:xfrm>
            <a:off x="4999880" y="1632914"/>
            <a:ext cx="1111" cy="22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9B83CFD4-55EE-4BEB-8764-FFDE5B5524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195" y="2938607"/>
            <a:ext cx="1676634" cy="4667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3EF2933-E133-41A0-B0BC-F7D902E3C014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8765177" y="2157274"/>
            <a:ext cx="1821446" cy="79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4C29BDC-3E9F-4768-8399-2526CA7313D7}"/>
              </a:ext>
            </a:extLst>
          </p:cNvPr>
          <p:cNvCxnSpPr>
            <a:cxnSpLocks/>
          </p:cNvCxnSpPr>
          <p:nvPr/>
        </p:nvCxnSpPr>
        <p:spPr>
          <a:xfrm flipH="1" flipV="1">
            <a:off x="8691240" y="2801974"/>
            <a:ext cx="1118587" cy="36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26151D3-13F9-4E6B-8503-FEBFCAA9936B}"/>
              </a:ext>
            </a:extLst>
          </p:cNvPr>
          <p:cNvCxnSpPr>
            <a:cxnSpLocks/>
            <a:endCxn id="13" idx="1"/>
          </p:cNvCxnSpPr>
          <p:nvPr/>
        </p:nvCxnSpPr>
        <p:spPr>
          <a:xfrm flipH="1">
            <a:off x="9326879" y="3394756"/>
            <a:ext cx="1259746" cy="15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1342C42-DF21-4CFC-8596-1695755BB61C}"/>
              </a:ext>
            </a:extLst>
          </p:cNvPr>
          <p:cNvCxnSpPr>
            <a:cxnSpLocks/>
            <a:endCxn id="15" idx="1"/>
          </p:cNvCxnSpPr>
          <p:nvPr/>
        </p:nvCxnSpPr>
        <p:spPr>
          <a:xfrm flipH="1">
            <a:off x="8125097" y="3394756"/>
            <a:ext cx="2461526" cy="8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7DB3C7-80C9-4727-841F-FAB112266709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7889680" y="3405397"/>
            <a:ext cx="2602832" cy="14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D63F-24A3-4F6E-B7DB-9E2C5C42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AC3D-37C6-4CFA-A03D-4B734E06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linear resolution algorithm, we can obtain an empty clause, which proves that the set S1 is an inconsistent set, so the two linear resolutions are also linear refutations.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first one is an input refutation because every side clause is an </a:t>
            </a:r>
            <a:r>
              <a:rPr lang="en-US"/>
              <a:t>input clause.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second one is an input and a unit refutation because every side clause is an input one</a:t>
            </a:r>
            <a:r>
              <a:rPr lang="ro-RO" dirty="0"/>
              <a:t> </a:t>
            </a:r>
            <a:r>
              <a:rPr lang="en-US" dirty="0"/>
              <a:t>and every central clause has at least a unit clause as a parent one.</a:t>
            </a:r>
          </a:p>
        </p:txBody>
      </p:sp>
    </p:spTree>
    <p:extLst>
      <p:ext uri="{BB962C8B-B14F-4D97-AF65-F5344CB8AC3E}">
        <p14:creationId xmlns:p14="http://schemas.microsoft.com/office/powerpoint/2010/main" val="263119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AB16-AF96-44CB-A0D4-0444D31D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50000"/>
                  </a:schemeClr>
                </a:solidFill>
                <a:cs typeface="Calibri Light"/>
              </a:rPr>
              <a:t>THEORY</a:t>
            </a:r>
            <a:endParaRPr lang="en-US" sz="7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52AD8-4392-4064-8FE1-358F2BDA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11" y="1741230"/>
            <a:ext cx="8099986" cy="472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15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F9A2-B33A-4469-9D13-D2089D22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solidFill>
                  <a:schemeClr val="bg2">
                    <a:lumMod val="50000"/>
                  </a:schemeClr>
                </a:solidFill>
              </a:rPr>
              <a:t>RESOLUTION ALGORITHM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A38360-AAD5-4389-B799-F5CCEE31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7280" y="1845734"/>
            <a:ext cx="7391400" cy="44026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780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0C8-B9B3-40FC-B156-FBFAA8B2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47" y="377517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2490-8208-419A-ABC3-53D09335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95" y="1488613"/>
            <a:ext cx="9967237" cy="3880773"/>
          </a:xfrm>
        </p:spPr>
        <p:txBody>
          <a:bodyPr/>
          <a:lstStyle/>
          <a:p>
            <a:r>
              <a:rPr lang="en-GB" dirty="0"/>
              <a:t>When resolution is used to prove inconsistency, it is called </a:t>
            </a:r>
            <a:r>
              <a:rPr lang="en-GB" dirty="0">
                <a:highlight>
                  <a:srgbClr val="00FFFF"/>
                </a:highlight>
              </a:rPr>
              <a:t>refutation</a:t>
            </a:r>
            <a:r>
              <a:rPr lang="ro-RO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binary tree</a:t>
            </a:r>
            <a:r>
              <a:rPr lang="ro-RO" dirty="0"/>
              <a:t> from below</a:t>
            </a:r>
            <a:r>
              <a:rPr lang="en-GB" dirty="0"/>
              <a:t>, showing resolution and resulting in the empty clause, is called a </a:t>
            </a:r>
            <a:r>
              <a:rPr lang="en-GB" dirty="0">
                <a:highlight>
                  <a:srgbClr val="00FFFF"/>
                </a:highlight>
              </a:rPr>
              <a:t>refutation tree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2968F9-1A31-4511-BB99-4B6896F4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8229600" cy="579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4AE204-F01E-4EB8-AEB8-D5344784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68" y="4008446"/>
            <a:ext cx="3414713" cy="8444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8CB140-3F7F-4DB3-84CF-E5B309F22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357" y="3988953"/>
            <a:ext cx="4022505" cy="844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2F3E6E-138D-4739-881B-2A4052E9D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480" y="4804011"/>
            <a:ext cx="5029200" cy="9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DEF7-A074-407B-94C7-B2A4C385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LINEAR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RESOLUTION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CAD37E-9315-44EC-BC6C-D6E064A5F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3773" y="1783824"/>
            <a:ext cx="7718246" cy="4459326"/>
          </a:xfrm>
          <a:noFill/>
        </p:spPr>
      </p:pic>
    </p:spTree>
    <p:extLst>
      <p:ext uri="{BB962C8B-B14F-4D97-AF65-F5344CB8AC3E}">
        <p14:creationId xmlns:p14="http://schemas.microsoft.com/office/powerpoint/2010/main" val="102883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E5019A-FCD9-4CC9-9D4B-8B9FA9586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220894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98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E0C6A53-62F6-49B7-ABCC-656A6481FB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7280" y="1181239"/>
            <a:ext cx="7300996" cy="4495521"/>
          </a:xfrm>
          <a:noFill/>
        </p:spPr>
      </p:pic>
    </p:spTree>
    <p:extLst>
      <p:ext uri="{BB962C8B-B14F-4D97-AF65-F5344CB8AC3E}">
        <p14:creationId xmlns:p14="http://schemas.microsoft.com/office/powerpoint/2010/main" val="42598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53A0-C977-49E5-ACD4-79499894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7D8E-7723-4490-8BB5-2D37F561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Build a linear refutation from the following set of clauses:</a:t>
            </a:r>
          </a:p>
          <a:p>
            <a:endParaRPr lang="en-US" dirty="0"/>
          </a:p>
          <a:p>
            <a:endParaRPr lang="ro-RO" dirty="0"/>
          </a:p>
          <a:p>
            <a:r>
              <a:rPr lang="ro-RO" dirty="0"/>
              <a:t>The clauses from S1 can be written as following</a:t>
            </a:r>
            <a:r>
              <a:rPr lang="en-US" dirty="0"/>
              <a:t>:</a:t>
            </a:r>
          </a:p>
          <a:p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= p v q v r</a:t>
            </a:r>
          </a:p>
          <a:p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 = ¬q v r</a:t>
            </a:r>
          </a:p>
          <a:p>
            <a:r>
              <a:rPr lang="en-US" dirty="0"/>
              <a:t>C</a:t>
            </a:r>
            <a:r>
              <a:rPr lang="en-US" baseline="-25000" dirty="0"/>
              <a:t>3</a:t>
            </a:r>
            <a:r>
              <a:rPr lang="en-US" dirty="0"/>
              <a:t> = ¬r</a:t>
            </a:r>
          </a:p>
          <a:p>
            <a:r>
              <a:rPr lang="en-US" dirty="0"/>
              <a:t>C</a:t>
            </a:r>
            <a:r>
              <a:rPr lang="en-US" baseline="-25000" dirty="0"/>
              <a:t>4</a:t>
            </a:r>
            <a:r>
              <a:rPr lang="en-US" dirty="0"/>
              <a:t> = ¬p v 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8D8133-2EAE-45D6-A4CE-4D2031B4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7E886DC-2A4D-46C7-8F64-05D176517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803657"/>
              </p:ext>
            </p:extLst>
          </p:nvPr>
        </p:nvGraphicFramePr>
        <p:xfrm>
          <a:off x="1193075" y="2548156"/>
          <a:ext cx="5261575" cy="517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r:id="rId3" imgW="1955800" imgH="203200" progId="Equation.3">
                  <p:embed/>
                </p:oleObj>
              </mc:Choice>
              <mc:Fallback>
                <p:oleObj r:id="rId3" imgW="1955800" imgH="2032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7E886DC-2A4D-46C7-8F64-05D176517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075" y="2548156"/>
                        <a:ext cx="5261575" cy="517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22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1E48-5FFA-4852-B8F2-25D8579E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0" y="1605060"/>
            <a:ext cx="4653229" cy="519578"/>
          </a:xfrm>
        </p:spPr>
        <p:txBody>
          <a:bodyPr>
            <a:noAutofit/>
          </a:bodyPr>
          <a:lstStyle/>
          <a:p>
            <a:br>
              <a:rPr lang="pt-BR" sz="13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300" dirty="0">
                <a:solidFill>
                  <a:schemeClr val="tx1"/>
                </a:solidFill>
              </a:rPr>
              <a:t>Initial clauses : C</a:t>
            </a:r>
            <a:r>
              <a:rPr lang="pt-BR" sz="1300" baseline="-25000" dirty="0">
                <a:solidFill>
                  <a:schemeClr val="tx1"/>
                </a:solidFill>
              </a:rPr>
              <a:t>1</a:t>
            </a:r>
            <a:r>
              <a:rPr lang="pt-BR" sz="1300" dirty="0">
                <a:solidFill>
                  <a:schemeClr val="tx1"/>
                </a:solidFill>
              </a:rPr>
              <a:t> = p v q v r, C</a:t>
            </a:r>
            <a:r>
              <a:rPr lang="pt-BR" sz="1300" baseline="-25000" dirty="0">
                <a:solidFill>
                  <a:schemeClr val="tx1"/>
                </a:solidFill>
              </a:rPr>
              <a:t>2</a:t>
            </a:r>
            <a:r>
              <a:rPr lang="pt-BR" sz="1300" dirty="0">
                <a:solidFill>
                  <a:schemeClr val="tx1"/>
                </a:solidFill>
              </a:rPr>
              <a:t> = ¬q v r, C</a:t>
            </a:r>
            <a:r>
              <a:rPr lang="pt-BR" sz="1300" baseline="-25000" dirty="0">
                <a:solidFill>
                  <a:schemeClr val="tx1"/>
                </a:solidFill>
              </a:rPr>
              <a:t>3</a:t>
            </a:r>
            <a:r>
              <a:rPr lang="pt-BR" sz="1300" dirty="0">
                <a:solidFill>
                  <a:schemeClr val="tx1"/>
                </a:solidFill>
              </a:rPr>
              <a:t> = ¬r, C</a:t>
            </a:r>
            <a:r>
              <a:rPr lang="pt-BR" sz="1300" baseline="-25000" dirty="0">
                <a:solidFill>
                  <a:schemeClr val="tx1"/>
                </a:solidFill>
              </a:rPr>
              <a:t>4</a:t>
            </a:r>
            <a:r>
              <a:rPr lang="pt-BR" sz="1300" dirty="0">
                <a:solidFill>
                  <a:schemeClr val="tx1"/>
                </a:solidFill>
              </a:rPr>
              <a:t> = ¬p v r</a:t>
            </a:r>
            <a:br>
              <a:rPr lang="pt-BR" sz="13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8DB92-C302-491F-B064-BA47EE308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52" y="1859049"/>
            <a:ext cx="9598780" cy="4236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400" dirty="0"/>
              <a:t>				</a:t>
            </a:r>
            <a:r>
              <a:rPr lang="ro-RO" sz="1400" dirty="0"/>
              <a:t>				      </a:t>
            </a:r>
            <a:r>
              <a:rPr lang="pt-BR" sz="1400" dirty="0"/>
              <a:t>C</a:t>
            </a:r>
            <a:r>
              <a:rPr lang="pt-BR" sz="1400" baseline="-25000" dirty="0"/>
              <a:t>1</a:t>
            </a:r>
            <a:r>
              <a:rPr lang="pt-BR" sz="1400" dirty="0"/>
              <a:t>= p v </a:t>
            </a:r>
            <a:r>
              <a:rPr lang="pt-BR" sz="1400" u="sng" dirty="0"/>
              <a:t>q</a:t>
            </a:r>
            <a:r>
              <a:rPr lang="pt-BR" sz="1400" dirty="0"/>
              <a:t> v r		 </a:t>
            </a:r>
            <a:r>
              <a:rPr lang="ro-RO" sz="1400" dirty="0"/>
              <a:t>	     	     </a:t>
            </a:r>
            <a:r>
              <a:rPr lang="pt-BR" sz="1400" dirty="0"/>
              <a:t>C</a:t>
            </a:r>
            <a:r>
              <a:rPr lang="pt-BR" sz="1400" baseline="-25000" dirty="0"/>
              <a:t>2</a:t>
            </a:r>
            <a:r>
              <a:rPr lang="pt-BR" sz="1400" dirty="0"/>
              <a:t>= </a:t>
            </a:r>
            <a:r>
              <a:rPr lang="pt-BR" sz="1400" u="sng" dirty="0"/>
              <a:t>¬q </a:t>
            </a:r>
            <a:r>
              <a:rPr lang="pt-BR" sz="1400" dirty="0"/>
              <a:t>v r, C</a:t>
            </a:r>
            <a:r>
              <a:rPr lang="pt-BR" sz="1400" baseline="-25000" dirty="0"/>
              <a:t>3</a:t>
            </a:r>
            <a:r>
              <a:rPr lang="pt-BR" sz="1400" dirty="0"/>
              <a:t>= ¬r, C</a:t>
            </a:r>
            <a:r>
              <a:rPr lang="pt-BR" sz="1400" baseline="-25000" dirty="0"/>
              <a:t>4</a:t>
            </a:r>
            <a:r>
              <a:rPr lang="pt-BR" sz="1400" dirty="0"/>
              <a:t>= ¬p v r</a:t>
            </a:r>
          </a:p>
          <a:p>
            <a:endParaRPr lang="pt-BR" sz="1400" dirty="0"/>
          </a:p>
          <a:p>
            <a:r>
              <a:rPr lang="pt-BR" sz="1400" dirty="0"/>
              <a:t>C</a:t>
            </a:r>
            <a:r>
              <a:rPr lang="pt-BR" sz="1400" baseline="-25000" dirty="0"/>
              <a:t>5</a:t>
            </a:r>
            <a:r>
              <a:rPr lang="pt-BR" sz="1400" dirty="0"/>
              <a:t> = Res</a:t>
            </a:r>
            <a:r>
              <a:rPr lang="pt-BR" sz="1400" baseline="-25000" dirty="0"/>
              <a:t>q</a:t>
            </a:r>
            <a:r>
              <a:rPr lang="pt-BR" sz="1400" dirty="0"/>
              <a:t>(C</a:t>
            </a:r>
            <a:r>
              <a:rPr lang="pt-BR" sz="1400" baseline="-25000" dirty="0"/>
              <a:t>1</a:t>
            </a:r>
            <a:r>
              <a:rPr lang="pt-BR" sz="1400" dirty="0"/>
              <a:t>, C</a:t>
            </a:r>
            <a:r>
              <a:rPr lang="pt-BR" sz="1400" baseline="-25000" dirty="0"/>
              <a:t>2</a:t>
            </a:r>
            <a:r>
              <a:rPr lang="pt-BR" sz="1400" dirty="0"/>
              <a:t>) = p v r  		</a:t>
            </a:r>
            <a:r>
              <a:rPr lang="ro-RO" sz="1400" dirty="0"/>
              <a:t>	   </a:t>
            </a:r>
            <a:r>
              <a:rPr lang="pt-BR" sz="1400" dirty="0"/>
              <a:t>C</a:t>
            </a:r>
            <a:r>
              <a:rPr lang="pt-BR" sz="1400" baseline="-25000" dirty="0"/>
              <a:t>5</a:t>
            </a:r>
            <a:r>
              <a:rPr lang="pt-BR" sz="1400" dirty="0"/>
              <a:t> = Res</a:t>
            </a:r>
            <a:r>
              <a:rPr lang="pt-BR" sz="1400" baseline="-25000" dirty="0"/>
              <a:t>q</a:t>
            </a:r>
            <a:r>
              <a:rPr lang="pt-BR" sz="1400" dirty="0"/>
              <a:t>( C</a:t>
            </a:r>
            <a:r>
              <a:rPr lang="pt-BR" sz="1400" baseline="-25000" dirty="0"/>
              <a:t>1</a:t>
            </a:r>
            <a:r>
              <a:rPr lang="pt-BR" sz="1400" dirty="0"/>
              <a:t>, C</a:t>
            </a:r>
            <a:r>
              <a:rPr lang="pt-BR" sz="1400" baseline="-25000" dirty="0"/>
              <a:t>2</a:t>
            </a:r>
            <a:r>
              <a:rPr lang="pt-BR" sz="1400" dirty="0"/>
              <a:t>) = p v </a:t>
            </a:r>
            <a:r>
              <a:rPr lang="pt-BR" sz="1400" u="sng" dirty="0"/>
              <a:t>r</a:t>
            </a:r>
            <a:r>
              <a:rPr lang="pt-BR" sz="1400" dirty="0"/>
              <a:t>		</a:t>
            </a:r>
            <a:r>
              <a:rPr lang="ro-RO" sz="1400" dirty="0"/>
              <a:t>     </a:t>
            </a:r>
            <a:r>
              <a:rPr lang="pt-BR" sz="1400" dirty="0"/>
              <a:t>C</a:t>
            </a:r>
            <a:r>
              <a:rPr lang="pt-BR" sz="1400" baseline="-25000" dirty="0"/>
              <a:t>3</a:t>
            </a:r>
            <a:r>
              <a:rPr lang="pt-BR" sz="1400" dirty="0"/>
              <a:t>= </a:t>
            </a:r>
            <a:r>
              <a:rPr lang="pt-BR" sz="1400" u="sng" dirty="0"/>
              <a:t>¬r</a:t>
            </a:r>
            <a:r>
              <a:rPr lang="pt-BR" sz="1400" dirty="0"/>
              <a:t>, C</a:t>
            </a:r>
            <a:r>
              <a:rPr lang="pt-BR" sz="1400" baseline="-25000" dirty="0"/>
              <a:t>4</a:t>
            </a:r>
            <a:r>
              <a:rPr lang="pt-BR" sz="1400" dirty="0"/>
              <a:t>= ¬p v r</a:t>
            </a:r>
          </a:p>
          <a:p>
            <a:endParaRPr lang="pt-BR" sz="1400" dirty="0"/>
          </a:p>
          <a:p>
            <a:pPr marL="0" indent="0">
              <a:buNone/>
            </a:pPr>
            <a:r>
              <a:rPr lang="pt-BR" sz="1400" dirty="0"/>
              <a:t>			</a:t>
            </a:r>
            <a:endParaRPr lang="ro-RO" sz="1400" dirty="0"/>
          </a:p>
          <a:p>
            <a:r>
              <a:rPr lang="pt-BR" sz="1400" dirty="0"/>
              <a:t>C</a:t>
            </a:r>
            <a:r>
              <a:rPr lang="pt-BR" sz="1400" baseline="-25000" dirty="0"/>
              <a:t>6</a:t>
            </a:r>
            <a:r>
              <a:rPr lang="pt-BR" sz="1400" dirty="0"/>
              <a:t> = Res</a:t>
            </a:r>
            <a:r>
              <a:rPr lang="pt-BR" sz="1400" baseline="-25000" dirty="0"/>
              <a:t>r</a:t>
            </a:r>
            <a:r>
              <a:rPr lang="pt-BR" sz="1400" dirty="0"/>
              <a:t>(C</a:t>
            </a:r>
            <a:r>
              <a:rPr lang="pt-BR" sz="1400" baseline="-25000" dirty="0"/>
              <a:t>5</a:t>
            </a:r>
            <a:r>
              <a:rPr lang="pt-BR" sz="1400" dirty="0"/>
              <a:t>, C</a:t>
            </a:r>
            <a:r>
              <a:rPr lang="pt-BR" sz="1400" baseline="-25000" dirty="0"/>
              <a:t>3</a:t>
            </a:r>
            <a:r>
              <a:rPr lang="pt-BR" sz="1400" dirty="0"/>
              <a:t>) = p </a:t>
            </a:r>
            <a:r>
              <a:rPr lang="ro-RO" sz="1400" dirty="0"/>
              <a:t>				      </a:t>
            </a:r>
            <a:r>
              <a:rPr lang="pt-BR" sz="1400" dirty="0"/>
              <a:t>C</a:t>
            </a:r>
            <a:r>
              <a:rPr lang="pt-BR" sz="1400" baseline="-25000" dirty="0"/>
              <a:t>6</a:t>
            </a:r>
            <a:r>
              <a:rPr lang="pt-BR" sz="1400" dirty="0"/>
              <a:t> = Res</a:t>
            </a:r>
            <a:r>
              <a:rPr lang="pt-BR" sz="1400" baseline="-25000" dirty="0"/>
              <a:t>r</a:t>
            </a:r>
            <a:r>
              <a:rPr lang="pt-BR" sz="1400" dirty="0"/>
              <a:t>(C</a:t>
            </a:r>
            <a:r>
              <a:rPr lang="pt-BR" sz="1400" baseline="-25000" dirty="0"/>
              <a:t>5</a:t>
            </a:r>
            <a:r>
              <a:rPr lang="pt-BR" sz="1400" dirty="0"/>
              <a:t>, C</a:t>
            </a:r>
            <a:r>
              <a:rPr lang="pt-BR" sz="1400" baseline="-25000" dirty="0"/>
              <a:t>3</a:t>
            </a:r>
            <a:r>
              <a:rPr lang="pt-BR" sz="1400" dirty="0"/>
              <a:t>) = </a:t>
            </a:r>
            <a:r>
              <a:rPr lang="pt-BR" sz="1400" u="sng" dirty="0"/>
              <a:t>p</a:t>
            </a:r>
            <a:r>
              <a:rPr lang="pt-BR" sz="1400" dirty="0"/>
              <a:t>		</a:t>
            </a:r>
            <a:r>
              <a:rPr lang="ro-RO" sz="1400" dirty="0"/>
              <a:t>      </a:t>
            </a:r>
            <a:r>
              <a:rPr lang="pt-BR" sz="1400" dirty="0"/>
              <a:t>C</a:t>
            </a:r>
            <a:r>
              <a:rPr lang="pt-BR" sz="1400" baseline="-25000" dirty="0"/>
              <a:t>4</a:t>
            </a:r>
            <a:r>
              <a:rPr lang="pt-BR" sz="1400" dirty="0"/>
              <a:t>= </a:t>
            </a:r>
            <a:r>
              <a:rPr lang="pt-BR" sz="1400" u="sng" dirty="0"/>
              <a:t>¬p</a:t>
            </a:r>
            <a:r>
              <a:rPr lang="pt-BR" sz="1400" dirty="0"/>
              <a:t> v r</a:t>
            </a:r>
          </a:p>
          <a:p>
            <a:pPr marL="0" indent="0">
              <a:buNone/>
            </a:pPr>
            <a:r>
              <a:rPr lang="pt-BR" sz="1400" dirty="0"/>
              <a:t>		</a:t>
            </a:r>
          </a:p>
          <a:p>
            <a:r>
              <a:rPr lang="pt-BR" sz="1400" dirty="0"/>
              <a:t>C</a:t>
            </a:r>
            <a:r>
              <a:rPr lang="pt-BR" sz="1400" baseline="-25000" dirty="0"/>
              <a:t>7</a:t>
            </a:r>
            <a:r>
              <a:rPr lang="pt-BR" sz="1400" dirty="0"/>
              <a:t> = Res</a:t>
            </a:r>
            <a:r>
              <a:rPr lang="pt-BR" sz="1400" baseline="-25000" dirty="0"/>
              <a:t>p</a:t>
            </a:r>
            <a:r>
              <a:rPr lang="pt-BR" sz="1400" dirty="0"/>
              <a:t>(C</a:t>
            </a:r>
            <a:r>
              <a:rPr lang="pt-BR" sz="1400" baseline="-25000" dirty="0"/>
              <a:t>6</a:t>
            </a:r>
            <a:r>
              <a:rPr lang="pt-BR" sz="1400" dirty="0"/>
              <a:t>, C</a:t>
            </a:r>
            <a:r>
              <a:rPr lang="pt-BR" sz="1400" baseline="-25000" dirty="0"/>
              <a:t>4</a:t>
            </a:r>
            <a:r>
              <a:rPr lang="pt-BR" sz="1400" dirty="0"/>
              <a:t>) = r			</a:t>
            </a:r>
            <a:r>
              <a:rPr lang="ro-RO" sz="1400" dirty="0"/>
              <a:t>	      </a:t>
            </a:r>
            <a:r>
              <a:rPr lang="pt-BR" sz="1400" dirty="0"/>
              <a:t>C</a:t>
            </a:r>
            <a:r>
              <a:rPr lang="pt-BR" sz="1400" baseline="-25000" dirty="0"/>
              <a:t>7</a:t>
            </a:r>
            <a:r>
              <a:rPr lang="pt-BR" sz="1400" dirty="0"/>
              <a:t> = Res</a:t>
            </a:r>
            <a:r>
              <a:rPr lang="pt-BR" sz="1400" baseline="-25000" dirty="0"/>
              <a:t>p</a:t>
            </a:r>
            <a:r>
              <a:rPr lang="pt-BR" sz="1400" dirty="0"/>
              <a:t>(C</a:t>
            </a:r>
            <a:r>
              <a:rPr lang="pt-BR" sz="1400" baseline="-25000" dirty="0"/>
              <a:t>6</a:t>
            </a:r>
            <a:r>
              <a:rPr lang="pt-BR" sz="1400" dirty="0"/>
              <a:t>, C</a:t>
            </a:r>
            <a:r>
              <a:rPr lang="pt-BR" sz="1400" baseline="-25000" dirty="0"/>
              <a:t>4</a:t>
            </a:r>
            <a:r>
              <a:rPr lang="pt-BR" sz="1400" dirty="0"/>
              <a:t>) = </a:t>
            </a:r>
            <a:r>
              <a:rPr lang="pt-BR" sz="1400" u="sng" dirty="0"/>
              <a:t>r</a:t>
            </a:r>
            <a:r>
              <a:rPr lang="pt-BR" sz="1400" dirty="0"/>
              <a:t>		 C</a:t>
            </a:r>
            <a:r>
              <a:rPr lang="pt-BR" sz="1400" baseline="-25000" dirty="0"/>
              <a:t>3</a:t>
            </a:r>
            <a:r>
              <a:rPr lang="pt-BR" sz="1400" dirty="0"/>
              <a:t>= </a:t>
            </a:r>
            <a:r>
              <a:rPr lang="pt-BR" sz="1400" u="sng" dirty="0"/>
              <a:t>¬r</a:t>
            </a:r>
          </a:p>
          <a:p>
            <a:pPr marL="0" indent="0">
              <a:buNone/>
            </a:pPr>
            <a:r>
              <a:rPr lang="pt-BR" sz="1400" dirty="0"/>
              <a:t>	</a:t>
            </a:r>
          </a:p>
          <a:p>
            <a:r>
              <a:rPr lang="pt-BR" sz="1400" dirty="0"/>
              <a:t>C</a:t>
            </a:r>
            <a:r>
              <a:rPr lang="pt-BR" sz="1400" baseline="-25000" dirty="0"/>
              <a:t>8</a:t>
            </a:r>
            <a:r>
              <a:rPr lang="pt-BR" sz="1400" dirty="0"/>
              <a:t> = Res</a:t>
            </a:r>
            <a:r>
              <a:rPr lang="pt-BR" sz="1400" baseline="-25000" dirty="0"/>
              <a:t>r</a:t>
            </a:r>
            <a:r>
              <a:rPr lang="pt-BR" sz="1400" dirty="0"/>
              <a:t>(C</a:t>
            </a:r>
            <a:r>
              <a:rPr lang="pt-BR" sz="1400" baseline="-25000" dirty="0"/>
              <a:t>7</a:t>
            </a:r>
            <a:r>
              <a:rPr lang="pt-BR" sz="1400" dirty="0"/>
              <a:t>, C</a:t>
            </a:r>
            <a:r>
              <a:rPr lang="pt-BR" sz="1400" baseline="-25000" dirty="0"/>
              <a:t>3</a:t>
            </a:r>
            <a:r>
              <a:rPr lang="pt-BR" sz="1400" dirty="0"/>
              <a:t>) = □			 </a:t>
            </a:r>
            <a:r>
              <a:rPr lang="ro-RO" sz="1400" dirty="0"/>
              <a:t>	      </a:t>
            </a:r>
            <a:r>
              <a:rPr lang="pt-BR" sz="1400" dirty="0"/>
              <a:t>C</a:t>
            </a:r>
            <a:r>
              <a:rPr lang="pt-BR" sz="1400" baseline="-25000" dirty="0"/>
              <a:t>8</a:t>
            </a:r>
            <a:r>
              <a:rPr lang="pt-BR" sz="1400" dirty="0"/>
              <a:t> = Res</a:t>
            </a:r>
            <a:r>
              <a:rPr lang="pt-BR" sz="1400" baseline="-25000" dirty="0"/>
              <a:t>r</a:t>
            </a:r>
            <a:r>
              <a:rPr lang="pt-BR" sz="1400" dirty="0"/>
              <a:t>(C</a:t>
            </a:r>
            <a:r>
              <a:rPr lang="pt-BR" sz="1400" baseline="-25000" dirty="0"/>
              <a:t>7</a:t>
            </a:r>
            <a:r>
              <a:rPr lang="pt-BR" sz="1400" dirty="0"/>
              <a:t>, C</a:t>
            </a:r>
            <a:r>
              <a:rPr lang="pt-BR" sz="1400" baseline="-25000" dirty="0"/>
              <a:t>3</a:t>
            </a:r>
            <a:r>
              <a:rPr lang="pt-BR" sz="1400" dirty="0"/>
              <a:t>) = □</a:t>
            </a:r>
            <a:r>
              <a:rPr lang="ro-RO" sz="1400" dirty="0"/>
              <a:t> </a:t>
            </a:r>
            <a:r>
              <a:rPr lang="pt-BR" sz="1400" dirty="0"/>
              <a:t> </a:t>
            </a:r>
            <a:endParaRPr lang="ro-RO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ro-RO" sz="1400" dirty="0"/>
          </a:p>
          <a:p>
            <a:pPr marL="0" indent="0">
              <a:buNone/>
            </a:pPr>
            <a:r>
              <a:rPr lang="pt-BR" sz="1400" dirty="0"/>
              <a:t>Seeing as every side clause is an initial (input) clause, this linear refutation is also an input refutation.</a:t>
            </a:r>
          </a:p>
          <a:p>
            <a:pPr marL="749808" lvl="4" indent="0">
              <a:buNone/>
            </a:pPr>
            <a:endParaRPr lang="pt-B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21194-F20C-4A38-BACD-08E8DC060741}"/>
              </a:ext>
            </a:extLst>
          </p:cNvPr>
          <p:cNvSpPr/>
          <p:nvPr/>
        </p:nvSpPr>
        <p:spPr>
          <a:xfrm>
            <a:off x="4696287" y="1846144"/>
            <a:ext cx="1162975" cy="31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5934C-8800-48DF-B97C-806CCA1D259B}"/>
              </a:ext>
            </a:extLst>
          </p:cNvPr>
          <p:cNvSpPr/>
          <p:nvPr/>
        </p:nvSpPr>
        <p:spPr>
          <a:xfrm>
            <a:off x="7448366" y="1850583"/>
            <a:ext cx="2361461" cy="31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21FB3-A98E-4830-AD1E-69F97615F4D6}"/>
              </a:ext>
            </a:extLst>
          </p:cNvPr>
          <p:cNvSpPr/>
          <p:nvPr/>
        </p:nvSpPr>
        <p:spPr>
          <a:xfrm>
            <a:off x="4569775" y="2500313"/>
            <a:ext cx="2032987" cy="31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BF5B8-5E60-4401-A8A7-3F0C60980168}"/>
              </a:ext>
            </a:extLst>
          </p:cNvPr>
          <p:cNvSpPr/>
          <p:nvPr/>
        </p:nvSpPr>
        <p:spPr>
          <a:xfrm>
            <a:off x="7387224" y="2514060"/>
            <a:ext cx="1491449" cy="31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3D785-A275-403C-A1A5-B416B057AB01}"/>
              </a:ext>
            </a:extLst>
          </p:cNvPr>
          <p:cNvSpPr/>
          <p:nvPr/>
        </p:nvSpPr>
        <p:spPr>
          <a:xfrm>
            <a:off x="4725134" y="3422747"/>
            <a:ext cx="1722269" cy="31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C4A27-3267-4C52-9917-29D62595F036}"/>
              </a:ext>
            </a:extLst>
          </p:cNvPr>
          <p:cNvSpPr/>
          <p:nvPr/>
        </p:nvSpPr>
        <p:spPr>
          <a:xfrm flipH="1">
            <a:off x="7448366" y="3429000"/>
            <a:ext cx="969882" cy="31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1A1E44-0F75-42BF-857B-2CE08E3652C9}"/>
              </a:ext>
            </a:extLst>
          </p:cNvPr>
          <p:cNvSpPr/>
          <p:nvPr/>
        </p:nvSpPr>
        <p:spPr>
          <a:xfrm>
            <a:off x="4725132" y="4104485"/>
            <a:ext cx="1722269" cy="31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E78D0D-F49A-4E84-B46B-E58EE54A801E}"/>
              </a:ext>
            </a:extLst>
          </p:cNvPr>
          <p:cNvSpPr/>
          <p:nvPr/>
        </p:nvSpPr>
        <p:spPr>
          <a:xfrm>
            <a:off x="7160949" y="4104485"/>
            <a:ext cx="772358" cy="31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1278D3-5A7D-46D6-A9BD-3B3CF613B7BF}"/>
              </a:ext>
            </a:extLst>
          </p:cNvPr>
          <p:cNvSpPr/>
          <p:nvPr/>
        </p:nvSpPr>
        <p:spPr>
          <a:xfrm>
            <a:off x="4725132" y="4729105"/>
            <a:ext cx="1722269" cy="31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AD4BB1-15F7-4B07-8A64-2D2B6938286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277775" y="2156863"/>
            <a:ext cx="308494" cy="34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475E41-B25F-4C9D-B1D8-3680F08EF6E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586269" y="2161302"/>
            <a:ext cx="3042828" cy="339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87C708-4D22-44E1-9F5F-5FE7DEA7F3D4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586269" y="2811032"/>
            <a:ext cx="0" cy="61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00153C-44D3-4559-A471-1DEDEC2F2C4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586269" y="2824779"/>
            <a:ext cx="2546680" cy="59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C062E7-EE18-4A7B-B7F4-148B9160D36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86267" y="3733466"/>
            <a:ext cx="2" cy="37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D263E2-5EB8-4ECB-9D9F-CCCB9641C05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5586267" y="3739719"/>
            <a:ext cx="2347040" cy="36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0B2AB9-B3D8-4306-BFF3-EA87C904B72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5586267" y="4415204"/>
            <a:ext cx="0" cy="31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A7E6E8-7BB2-4EC5-B536-34C06B491EA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586267" y="4415204"/>
            <a:ext cx="1960861" cy="31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E606B25-1BC0-4688-ADAE-85FD1828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176036"/>
            <a:ext cx="838317" cy="3334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EC85B8-D97C-4283-B87A-12ECCA1A8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51" y="834323"/>
            <a:ext cx="1952898" cy="4001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1281B5D-46B7-4140-B582-E5C956C86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70" y="1348083"/>
            <a:ext cx="1157850" cy="34294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82F3D63-68D3-4441-B2BF-27A3F3B5E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195" y="2938607"/>
            <a:ext cx="1676634" cy="4667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0B9CCD7-4208-416D-8C0C-1385A7C3D615}"/>
              </a:ext>
            </a:extLst>
          </p:cNvPr>
          <p:cNvSpPr/>
          <p:nvPr/>
        </p:nvSpPr>
        <p:spPr>
          <a:xfrm>
            <a:off x="9809827" y="2947383"/>
            <a:ext cx="1520199" cy="447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4C8132-AFC9-4D91-892E-09C044D77C3A}"/>
              </a:ext>
            </a:extLst>
          </p:cNvPr>
          <p:cNvCxnSpPr>
            <a:cxnSpLocks/>
            <a:stCxn id="64" idx="0"/>
            <a:endCxn id="6" idx="3"/>
          </p:cNvCxnSpPr>
          <p:nvPr/>
        </p:nvCxnSpPr>
        <p:spPr>
          <a:xfrm flipH="1" flipV="1">
            <a:off x="9809827" y="2005943"/>
            <a:ext cx="760100" cy="94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49351FA-7666-405F-BB6F-27A5251CA57D}"/>
              </a:ext>
            </a:extLst>
          </p:cNvPr>
          <p:cNvCxnSpPr>
            <a:cxnSpLocks/>
            <a:stCxn id="64" idx="1"/>
            <a:endCxn id="8" idx="3"/>
          </p:cNvCxnSpPr>
          <p:nvPr/>
        </p:nvCxnSpPr>
        <p:spPr>
          <a:xfrm flipH="1" flipV="1">
            <a:off x="8878673" y="2669420"/>
            <a:ext cx="931154" cy="50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C78C8A-E540-44FB-B885-FB310AAB18F4}"/>
              </a:ext>
            </a:extLst>
          </p:cNvPr>
          <p:cNvCxnSpPr>
            <a:cxnSpLocks/>
            <a:stCxn id="64" idx="2"/>
            <a:endCxn id="11" idx="1"/>
          </p:cNvCxnSpPr>
          <p:nvPr/>
        </p:nvCxnSpPr>
        <p:spPr>
          <a:xfrm flipH="1">
            <a:off x="8418248" y="3394756"/>
            <a:ext cx="2151679" cy="18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A1A9A97-5874-4377-8779-0E458EA9B1CD}"/>
              </a:ext>
            </a:extLst>
          </p:cNvPr>
          <p:cNvCxnSpPr>
            <a:cxnSpLocks/>
            <a:stCxn id="64" idx="2"/>
            <a:endCxn id="13" idx="3"/>
          </p:cNvCxnSpPr>
          <p:nvPr/>
        </p:nvCxnSpPr>
        <p:spPr>
          <a:xfrm flipH="1">
            <a:off x="7933307" y="3394756"/>
            <a:ext cx="2636620" cy="86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C8D30159-D5EA-4481-92DB-3064ABD2F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17" y="2524500"/>
            <a:ext cx="1020309" cy="523948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80BD6D6-E2F0-4675-B036-5FE3DFDC008B}"/>
              </a:ext>
            </a:extLst>
          </p:cNvPr>
          <p:cNvSpPr/>
          <p:nvPr/>
        </p:nvSpPr>
        <p:spPr>
          <a:xfrm>
            <a:off x="3409021" y="2636664"/>
            <a:ext cx="827845" cy="31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C07387B-4012-4DEE-BA8F-C4459F514B08}"/>
              </a:ext>
            </a:extLst>
          </p:cNvPr>
          <p:cNvCxnSpPr>
            <a:cxnSpLocks/>
            <a:stCxn id="83" idx="3"/>
            <a:endCxn id="7" idx="1"/>
          </p:cNvCxnSpPr>
          <p:nvPr/>
        </p:nvCxnSpPr>
        <p:spPr>
          <a:xfrm flipV="1">
            <a:off x="4236866" y="2655673"/>
            <a:ext cx="332909" cy="13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FB9EE5D-8EE1-4BA1-9071-8795C9456C4E}"/>
              </a:ext>
            </a:extLst>
          </p:cNvPr>
          <p:cNvCxnSpPr>
            <a:cxnSpLocks/>
            <a:stCxn id="83" idx="2"/>
            <a:endCxn id="10" idx="1"/>
          </p:cNvCxnSpPr>
          <p:nvPr/>
        </p:nvCxnSpPr>
        <p:spPr>
          <a:xfrm>
            <a:off x="3822944" y="2947384"/>
            <a:ext cx="902190" cy="6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979BCA7-9416-4C0C-A0BB-9A25C7284BFA}"/>
              </a:ext>
            </a:extLst>
          </p:cNvPr>
          <p:cNvCxnSpPr>
            <a:cxnSpLocks/>
            <a:stCxn id="83" idx="2"/>
            <a:endCxn id="12" idx="1"/>
          </p:cNvCxnSpPr>
          <p:nvPr/>
        </p:nvCxnSpPr>
        <p:spPr>
          <a:xfrm>
            <a:off x="3822944" y="2947384"/>
            <a:ext cx="902188" cy="131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498BF2-EABE-4607-A3F3-7B38F51E3458}"/>
              </a:ext>
            </a:extLst>
          </p:cNvPr>
          <p:cNvCxnSpPr>
            <a:cxnSpLocks/>
            <a:stCxn id="83" idx="2"/>
            <a:endCxn id="14" idx="1"/>
          </p:cNvCxnSpPr>
          <p:nvPr/>
        </p:nvCxnSpPr>
        <p:spPr>
          <a:xfrm>
            <a:off x="3822944" y="2947384"/>
            <a:ext cx="902188" cy="19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B9DFBB6-F130-41F7-A09B-FB4E707567F7}"/>
              </a:ext>
            </a:extLst>
          </p:cNvPr>
          <p:cNvSpPr/>
          <p:nvPr/>
        </p:nvSpPr>
        <p:spPr>
          <a:xfrm>
            <a:off x="4802819" y="1325397"/>
            <a:ext cx="947690" cy="299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EA84D3F-0B5A-4042-AEA1-4136007A3C2C}"/>
              </a:ext>
            </a:extLst>
          </p:cNvPr>
          <p:cNvCxnSpPr>
            <a:cxnSpLocks/>
            <a:stCxn id="98" idx="2"/>
            <a:endCxn id="4" idx="0"/>
          </p:cNvCxnSpPr>
          <p:nvPr/>
        </p:nvCxnSpPr>
        <p:spPr>
          <a:xfrm>
            <a:off x="5276664" y="1624615"/>
            <a:ext cx="1111" cy="22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2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64" grpId="0" animBg="1"/>
      <p:bldP spid="83" grpId="0" animBg="1"/>
      <p:bldP spid="9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6B48A8-5B10-4E15-8E34-649218E5C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5CBAA2-D1CE-420C-BE7C-4D9FE53997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948FCE-772C-4E93-ADAB-1944AA1A2B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666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Resolution in propositional  logic </vt:lpstr>
      <vt:lpstr>THEORY</vt:lpstr>
      <vt:lpstr>RESOLUTION ALGORITHM</vt:lpstr>
      <vt:lpstr>REFUTATION</vt:lpstr>
      <vt:lpstr>LINEAR RESOLUTION</vt:lpstr>
      <vt:lpstr>PowerPoint Presentation</vt:lpstr>
      <vt:lpstr>PowerPoint Presentation</vt:lpstr>
      <vt:lpstr>Exercise 4.1</vt:lpstr>
      <vt:lpstr> Initial clauses : C1 = p v q v r, C2 = ¬q v r, C3 = ¬r, C4 = ¬p v r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Ciurcau</dc:creator>
  <cp:lastModifiedBy>Leonardo Ciurcau</cp:lastModifiedBy>
  <cp:revision>66</cp:revision>
  <dcterms:created xsi:type="dcterms:W3CDTF">2021-11-10T09:29:20Z</dcterms:created>
  <dcterms:modified xsi:type="dcterms:W3CDTF">2022-02-14T16:39:33Z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