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2" r:id="rId4"/>
    <p:sldId id="263" r:id="rId5"/>
    <p:sldId id="266" r:id="rId6"/>
    <p:sldId id="278" r:id="rId7"/>
    <p:sldId id="277" r:id="rId8"/>
    <p:sldId id="25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4D9"/>
    <a:srgbClr val="29506D"/>
    <a:srgbClr val="397099"/>
    <a:srgbClr val="4472C4"/>
    <a:srgbClr val="000139"/>
    <a:srgbClr val="005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939D1-788A-48F4-B69D-A2A4505D2E12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928C2-FACA-4D3E-B902-2517D4888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29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7C00D-C07C-48EC-9E85-E33232846A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263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7C00D-C07C-48EC-9E85-E33232846A4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43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 общей папке «</a:t>
            </a:r>
            <a:r>
              <a:rPr lang="en-US" baseline="0" dirty="0"/>
              <a:t>Chromatography</a:t>
            </a:r>
            <a:r>
              <a:rPr lang="ru-RU" baseline="0" dirty="0"/>
              <a:t>» собраны все папки хроматографии из разных ветвей каталога по объекту и </a:t>
            </a:r>
            <a:r>
              <a:rPr lang="ru-RU" baseline="0" dirty="0" err="1"/>
              <a:t>аппликейшн</a:t>
            </a:r>
            <a:r>
              <a:rPr lang="ru-RU" baseline="0" dirty="0"/>
              <a:t>. Подобные папки формируются под составные запросы (когда много разных объектов) – хроматография, </a:t>
            </a:r>
            <a:r>
              <a:rPr lang="ru-RU" baseline="0" dirty="0" err="1"/>
              <a:t>блоттинг</a:t>
            </a:r>
            <a:r>
              <a:rPr lang="ru-RU" baseline="0" dirty="0"/>
              <a:t>, микроскопия и т.д. Большая категория – из ветки по типу анализа. Список методов – результат из каталога </a:t>
            </a:r>
            <a:r>
              <a:rPr lang="ru-RU" baseline="0"/>
              <a:t>по объекту.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301EC-340A-4A0B-AE12-FC5AEB1BBC2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0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F1785-71DF-4642-929B-AA94870BA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F3DAD4-6846-461C-91B3-E8253B9A6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E7BB98-FED5-40E3-B549-0AD3EE72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7B1-B38E-4145-9B50-3854B2C93AA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D176E5-84B6-43B5-9ED2-35158720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BDAAF-E94C-436C-A0EA-93A22467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A73-D124-42A2-B82A-A341076C5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97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F9557-AD3A-48CC-B40D-41285CC7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F3AA52-DBCB-47F3-866B-B2B48E36D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9E25D3-0F89-43D5-ABF6-F9467F0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7B1-B38E-4145-9B50-3854B2C93AA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296956-9279-4E10-AA34-39859CA0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A7AF3-7A2E-4E72-9099-406420A9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A73-D124-42A2-B82A-A341076C5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67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83EE56-3F01-4F54-808E-ECCA315CE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6BA809-A331-4395-972F-37A41B5E9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A3571-C94C-40BB-9AA4-5556D262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7B1-B38E-4145-9B50-3854B2C93AA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7230B3-7B44-4EDB-9BFE-DC50E808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AB62BE-1BDB-4630-A3D1-A34D8FF3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A73-D124-42A2-B82A-A341076C5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03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A53D2-0DF1-4D5B-8756-9FF6C9EC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319A0-F17D-43FC-B963-A4EB69F5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A1562A-17AB-429B-8605-E892DD11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7B1-B38E-4145-9B50-3854B2C93AA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E23195-AE1C-4E53-B23D-CE27F63D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AC2830-8C57-44B1-BE7D-392D1DF6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A73-D124-42A2-B82A-A341076C5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16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FCB4C-6C21-4E4A-87A0-81555E86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80EEF9-95CE-49D6-8D71-AEF76A549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34CF47-C11D-420C-B98C-0FDA2482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7B1-B38E-4145-9B50-3854B2C93AA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0608EB-FDE2-4DBF-9892-B0B8A90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B4F7BB-FDB0-4820-ADEB-9D45A753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A73-D124-42A2-B82A-A341076C5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39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D4E39-5F8E-4FA4-A573-062FF52D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382FC-2097-4940-BC04-100B9448B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7A86DB-CEEC-4BBB-8EDF-FB0989FDB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15EAC3-BCA1-46BE-A085-D914CFF2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7B1-B38E-4145-9B50-3854B2C93AA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BD5640-0D92-4297-BF9D-0D228AA4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EA2CBA-F800-4E20-8D01-D359AB8E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A73-D124-42A2-B82A-A341076C5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38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806E6-EC82-4CB9-B882-2C7075C5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1DF22B-9300-43D6-8C47-28787A378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8B8BD6-9959-4DD2-BD63-447E3A443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679CB9-1C35-4FCD-8B5D-B6898B7B5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0AAC2E-8718-4B9E-9C3B-1FFED8FFD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EAE987-D6FA-4B65-8E27-46F69D2C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7B1-B38E-4145-9B50-3854B2C93AA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76984B-90B0-4BDE-9E5F-446C6CF6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649E95-AB64-468E-ADC0-F56D58E1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A73-D124-42A2-B82A-A341076C5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33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77265-3F72-47B4-B4C9-DE06BC9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6148CA-C780-4601-888A-70A6FDF5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7B1-B38E-4145-9B50-3854B2C93AA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CE68B0-56FF-488D-8156-B7CB8F05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CE56E-5001-4887-9933-60DDBC1C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A73-D124-42A2-B82A-A341076C5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1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B54D21-D585-4C16-90AC-94E863DC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7B1-B38E-4145-9B50-3854B2C93AA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39E2E1-F059-4E29-BC18-33CE36AD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B3F2F9-B4A6-4C07-8FDA-17286B7C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A73-D124-42A2-B82A-A341076C5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92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2AF6A-9087-41DC-8FFD-3F9AA47C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ED300F-3DE3-4A96-80BF-E79089AE4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68AF92-919E-45A1-BC3C-1608AD751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C089CD-4DE3-4AA1-97BD-05823BE8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7B1-B38E-4145-9B50-3854B2C93AA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0FABB3-2FFF-4DF1-BE88-C804CA58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0018A7-4475-4466-BE46-2629317D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A73-D124-42A2-B82A-A341076C5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30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228EE-1680-4850-9A7E-CCE05A51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1F87E64-6484-41DC-B5FA-A97AB447B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4E613C-2F40-4E56-8896-E5C3F375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F9A4D1-7549-4FA1-8EDB-0C2FBFE3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7B1-B38E-4145-9B50-3854B2C93AA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924142-BA74-4621-9209-A06337A3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CD157A-4F06-454A-A287-AD3C18AB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A73-D124-42A2-B82A-A341076C5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60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2A43F-EF26-49C0-9F6C-253DB349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F99C0-A36C-41A5-A96E-067D9E19A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6C5132-F7DE-401E-B9A4-7A63BC4BD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37B1-B38E-4145-9B50-3854B2C93AA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EE62A8-6813-4B18-B869-A4FA15B1D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C15816-C8AD-413A-8209-DFEC46064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A73-D124-42A2-B82A-A341076C5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40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notesSlide" Target="../notesSlides/notesSlide3.xml"/><Relationship Id="rId7" Type="http://schemas.microsoft.com/office/2007/relationships/hdphoto" Target="../media/hdphoto3.wdp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7CF50C9-7371-45F4-9AE0-0C1299DC4CF8}"/>
              </a:ext>
            </a:extLst>
          </p:cNvPr>
          <p:cNvSpPr/>
          <p:nvPr/>
        </p:nvSpPr>
        <p:spPr>
          <a:xfrm>
            <a:off x="1553592" y="2201069"/>
            <a:ext cx="8531441" cy="4746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F4EB3-C5CE-4FB8-A7CA-EA2F7537D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568" y="212317"/>
            <a:ext cx="8029575" cy="1319213"/>
          </a:xfrm>
        </p:spPr>
        <p:txBody>
          <a:bodyPr>
            <a:normAutofit/>
          </a:bodyPr>
          <a:lstStyle/>
          <a:p>
            <a:r>
              <a:rPr lang="ru-RU" sz="4800" b="1" i="1" dirty="0">
                <a:solidFill>
                  <a:schemeClr val="accent1">
                    <a:lumMod val="50000"/>
                  </a:schemeClr>
                </a:solidFill>
              </a:rPr>
              <a:t>Локализация задач по ТЗ: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80BA22-82F6-42A3-AE7B-BE84641CC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025" y="2211388"/>
            <a:ext cx="3876675" cy="474662"/>
          </a:xfrm>
        </p:spPr>
        <p:txBody>
          <a:bodyPr/>
          <a:lstStyle/>
          <a:p>
            <a:r>
              <a:rPr lang="en-US" b="1" i="1" dirty="0"/>
              <a:t>Browse the catalog </a:t>
            </a:r>
            <a:endParaRPr lang="ru-RU" b="1" i="1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D600951-22C1-4A22-A7BF-A37246688064}"/>
              </a:ext>
            </a:extLst>
          </p:cNvPr>
          <p:cNvCxnSpPr>
            <a:stCxn id="3" idx="3"/>
          </p:cNvCxnSpPr>
          <p:nvPr/>
        </p:nvCxnSpPr>
        <p:spPr>
          <a:xfrm flipV="1">
            <a:off x="4838700" y="2438400"/>
            <a:ext cx="2581275" cy="103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AB7C908-7D82-4A09-B897-3918D9AA6CF7}"/>
              </a:ext>
            </a:extLst>
          </p:cNvPr>
          <p:cNvSpPr txBox="1">
            <a:spLocks/>
          </p:cNvSpPr>
          <p:nvPr/>
        </p:nvSpPr>
        <p:spPr>
          <a:xfrm>
            <a:off x="6828408" y="2220935"/>
            <a:ext cx="3876675" cy="47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/>
              <a:t>method</a:t>
            </a:r>
            <a:endParaRPr lang="ru-RU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986D9-5ABC-4048-B047-E8CC3EA17C4A}"/>
              </a:ext>
            </a:extLst>
          </p:cNvPr>
          <p:cNvSpPr txBox="1"/>
          <p:nvPr/>
        </p:nvSpPr>
        <p:spPr>
          <a:xfrm flipH="1">
            <a:off x="548783" y="3044680"/>
            <a:ext cx="754765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Кнопка на заглавной странице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Вид каталога (</a:t>
            </a:r>
            <a:r>
              <a:rPr lang="en-US" sz="2400" dirty="0"/>
              <a:t>MVP) </a:t>
            </a:r>
            <a:r>
              <a:rPr lang="ru-RU" sz="2400" dirty="0"/>
              <a:t>и на развитие (макеты)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Ветки каталога – структура и минимальный каталог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Поиск – принцип поиска/алгоритм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Выдача результата поиска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Добавление метода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Добавление категории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13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979D35-A1D2-45E6-B5A3-5A186DFEA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421439" cy="494186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A74233C-8350-472C-9E4D-5DE789E14EB0}"/>
              </a:ext>
            </a:extLst>
          </p:cNvPr>
          <p:cNvSpPr/>
          <p:nvPr/>
        </p:nvSpPr>
        <p:spPr>
          <a:xfrm>
            <a:off x="1253102" y="-18128"/>
            <a:ext cx="10936235" cy="445309"/>
          </a:xfrm>
          <a:prstGeom prst="rect">
            <a:avLst/>
          </a:prstGeom>
          <a:solidFill>
            <a:srgbClr val="000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425295"/>
            <a:ext cx="12192000" cy="4238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ru-RU" b="1" dirty="0"/>
          </a:p>
        </p:txBody>
      </p:sp>
      <p:pic>
        <p:nvPicPr>
          <p:cNvPr id="1026" name="Picture 2" descr="GLOBE Logo Vector (.AI) Free Download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260" y="810260"/>
            <a:ext cx="3470049" cy="342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Прямоугольник 72"/>
          <p:cNvSpPr/>
          <p:nvPr/>
        </p:nvSpPr>
        <p:spPr>
          <a:xfrm>
            <a:off x="0" y="4663319"/>
            <a:ext cx="12056533" cy="27273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rcRect l="41128" t="48098" r="42327" b="45128"/>
          <a:stretch/>
        </p:blipFill>
        <p:spPr>
          <a:xfrm>
            <a:off x="2416431" y="2393728"/>
            <a:ext cx="1772817" cy="41427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7"/>
          <a:srcRect l="33027" t="59861" r="34146" b="34952"/>
          <a:stretch/>
        </p:blipFill>
        <p:spPr>
          <a:xfrm>
            <a:off x="1517810" y="3250842"/>
            <a:ext cx="3517641" cy="3172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2231" y="278866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7007416" y="3068769"/>
            <a:ext cx="130799" cy="1307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8446568" y="2271709"/>
            <a:ext cx="130799" cy="1307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7388090" y="1834265"/>
            <a:ext cx="130799" cy="1307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287606" y="2416605"/>
            <a:ext cx="57352" cy="57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84870" y="163596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BIOTECHNOLOGY</a:t>
            </a:r>
            <a:endParaRPr lang="ru-RU" sz="1200" b="1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31439" y="2778476"/>
            <a:ext cx="1989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ENGINEERING</a:t>
            </a:r>
            <a:endParaRPr lang="ru-RU" sz="1200" b="1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11967" y="2063051"/>
            <a:ext cx="1965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OMICS TECHNOLOGIES</a:t>
            </a:r>
            <a:endParaRPr lang="ru-RU" sz="1200" b="1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8"/>
          <a:srcRect l="98889" t="12092" r="69" b="266"/>
          <a:stretch/>
        </p:blipFill>
        <p:spPr>
          <a:xfrm>
            <a:off x="12057475" y="-7295"/>
            <a:ext cx="204850" cy="779662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838142" y="1891058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to unite the science</a:t>
            </a:r>
            <a:endParaRPr lang="ru-RU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94692" y="322597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PCR</a:t>
            </a:r>
            <a:endParaRPr lang="ru-RU" sz="12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9203965" y="3480467"/>
            <a:ext cx="57352" cy="57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65673" y="2161640"/>
            <a:ext cx="1023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Transfection</a:t>
            </a:r>
            <a:endParaRPr lang="ru-RU" sz="12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108873" y="3228263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Cytotoxicity</a:t>
            </a:r>
            <a:endParaRPr lang="ru-RU" sz="12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7173620" y="3476586"/>
            <a:ext cx="57352" cy="57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8274676" y="3939533"/>
            <a:ext cx="57352" cy="57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257008" y="373147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Subculturing</a:t>
            </a:r>
            <a:endParaRPr lang="ru-RU" sz="12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23479" y="2453691"/>
            <a:ext cx="968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SDS-PAGE</a:t>
            </a:r>
            <a:endParaRPr lang="ru-RU" sz="12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9845335" y="2656094"/>
            <a:ext cx="57352" cy="57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9537165" y="2961379"/>
            <a:ext cx="57352" cy="57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22114" y="2711718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Microscopy </a:t>
            </a:r>
            <a:endParaRPr lang="ru-RU" sz="12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65673" y="1216463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Chromatography</a:t>
            </a:r>
            <a:endParaRPr lang="ru-RU" sz="12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7287606" y="1441343"/>
            <a:ext cx="57352" cy="57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88733" y="740778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ELISA</a:t>
            </a:r>
            <a:endParaRPr lang="ru-RU" sz="12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8602689" y="932942"/>
            <a:ext cx="57352" cy="57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9080601" y="1100080"/>
            <a:ext cx="57352" cy="57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075269" y="911875"/>
            <a:ext cx="1667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Proteins and peptides</a:t>
            </a:r>
            <a:endParaRPr lang="ru-RU" sz="12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53811" y="49895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in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079930" y="44481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972355" y="3461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us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Группа 79"/>
          <p:cNvGrpSpPr/>
          <p:nvPr/>
        </p:nvGrpSpPr>
        <p:grpSpPr>
          <a:xfrm>
            <a:off x="662957" y="5056468"/>
            <a:ext cx="417213" cy="626410"/>
            <a:chOff x="899160" y="4892040"/>
            <a:chExt cx="525780" cy="817434"/>
          </a:xfrm>
        </p:grpSpPr>
        <p:sp>
          <p:nvSpPr>
            <p:cNvPr id="76" name="Овал 75"/>
            <p:cNvSpPr/>
            <p:nvPr/>
          </p:nvSpPr>
          <p:spPr>
            <a:xfrm>
              <a:off x="899160" y="4892040"/>
              <a:ext cx="525780" cy="525780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Овал 78"/>
            <p:cNvSpPr/>
            <p:nvPr/>
          </p:nvSpPr>
          <p:spPr>
            <a:xfrm>
              <a:off x="928925" y="4921805"/>
              <a:ext cx="466250" cy="466250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1123950" y="5417820"/>
              <a:ext cx="76200" cy="291654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1" name="Управляющая кнопка: справка 80">
            <a:hlinkClick r:id="" action="ppaction://noaction" highlightClick="1"/>
          </p:cNvPr>
          <p:cNvSpPr/>
          <p:nvPr/>
        </p:nvSpPr>
        <p:spPr>
          <a:xfrm>
            <a:off x="5377883" y="5056469"/>
            <a:ext cx="653950" cy="631534"/>
          </a:xfrm>
          <a:prstGeom prst="actionButtonHelp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/>
          <p:cNvSpPr txBox="1"/>
          <p:nvPr/>
        </p:nvSpPr>
        <p:spPr>
          <a:xfrm>
            <a:off x="55083" y="5782938"/>
            <a:ext cx="1693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endParaRPr lang="ru-RU" sz="14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methods and protocols</a:t>
            </a:r>
            <a:endParaRPr lang="ru-RU" sz="12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6" name="Группа 85"/>
          <p:cNvGrpSpPr/>
          <p:nvPr/>
        </p:nvGrpSpPr>
        <p:grpSpPr>
          <a:xfrm>
            <a:off x="3846479" y="5102889"/>
            <a:ext cx="587522" cy="618587"/>
            <a:chOff x="2817597" y="4942212"/>
            <a:chExt cx="740407" cy="807226"/>
          </a:xfrm>
          <a:noFill/>
        </p:grpSpPr>
        <p:sp>
          <p:nvSpPr>
            <p:cNvPr id="83" name="Стрелка вниз 82"/>
            <p:cNvSpPr/>
            <p:nvPr/>
          </p:nvSpPr>
          <p:spPr>
            <a:xfrm>
              <a:off x="2845454" y="5074666"/>
              <a:ext cx="311991" cy="555667"/>
            </a:xfrm>
            <a:prstGeom prst="down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Стрелка вниз 84"/>
            <p:cNvSpPr/>
            <p:nvPr/>
          </p:nvSpPr>
          <p:spPr>
            <a:xfrm rot="10800000">
              <a:off x="3236681" y="5074666"/>
              <a:ext cx="311991" cy="555667"/>
            </a:xfrm>
            <a:prstGeom prst="down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2817597" y="4942212"/>
              <a:ext cx="740407" cy="45719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рямоугольник 86"/>
            <p:cNvSpPr/>
            <p:nvPr/>
          </p:nvSpPr>
          <p:spPr>
            <a:xfrm>
              <a:off x="2817597" y="5703719"/>
              <a:ext cx="740407" cy="45719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357498" y="5785583"/>
            <a:ext cx="166350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</a:p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existing protocol moderated by experts or upload a new one</a:t>
            </a:r>
            <a:endParaRPr lang="ru-RU" sz="12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92509" y="37863"/>
            <a:ext cx="1195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tour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99333" y="5782379"/>
            <a:ext cx="17436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</a:p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 videos and learn new methods</a:t>
            </a:r>
            <a:endParaRPr lang="ru-RU" sz="12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761214" y="4663319"/>
            <a:ext cx="511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glad to welcome you on the UniScience platform!</a:t>
            </a:r>
            <a:endParaRPr lang="ru-RU" sz="28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1632437" y="5776781"/>
            <a:ext cx="1828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Personalize</a:t>
            </a:r>
          </a:p>
          <a:p>
            <a:pPr algn="ctr"/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</a:p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your parameters and follow protocol</a:t>
            </a:r>
            <a:r>
              <a:rPr lang="ru-RU" sz="12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for your purpose</a:t>
            </a:r>
            <a:endParaRPr lang="ru-RU" sz="12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Вертикальный свиток 97"/>
          <p:cNvSpPr/>
          <p:nvPr/>
        </p:nvSpPr>
        <p:spPr>
          <a:xfrm>
            <a:off x="2245133" y="5080717"/>
            <a:ext cx="575701" cy="635578"/>
          </a:xfrm>
          <a:prstGeom prst="verticalScroll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TextBox 99"/>
          <p:cNvSpPr txBox="1"/>
          <p:nvPr/>
        </p:nvSpPr>
        <p:spPr>
          <a:xfrm>
            <a:off x="6556184" y="5272357"/>
            <a:ext cx="5471428" cy="1597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you can find extensive information about various methods used in research and development. For each method, general theoretical information, troubleshooting, and required equipment and reagents are provided. </a:t>
            </a:r>
          </a:p>
          <a:p>
            <a:pPr marL="285750" indent="-285750" algn="just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platform provides you the opportunity to search for specialists for collaboration and the opportunity to learn the techniques of your interest. </a:t>
            </a:r>
          </a:p>
          <a:p>
            <a:pPr marL="285750" indent="-285750" algn="just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information on the platform is regularly updated by the registered users - members of the scientific community. </a:t>
            </a:r>
          </a:p>
        </p:txBody>
      </p:sp>
      <p:sp>
        <p:nvSpPr>
          <p:cNvPr id="101" name="Прямоугольник 100"/>
          <p:cNvSpPr/>
          <p:nvPr/>
        </p:nvSpPr>
        <p:spPr>
          <a:xfrm>
            <a:off x="6650030" y="6869589"/>
            <a:ext cx="5377582" cy="478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goal is to make scientific research more relevant, the process of finding and sharing information - easier, and make research more accessible!</a:t>
            </a:r>
            <a:endParaRPr lang="ru-RU" sz="1100" i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79791" y="3291964"/>
            <a:ext cx="1224926" cy="184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748483" y="3284304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method</a:t>
            </a:r>
            <a:endParaRPr lang="ru-RU" sz="12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Рисунок 101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5093" b="63241" l="43125" r="76198">
                        <a14:foregroundMark x1="45417" y1="54074" x2="45417" y2="54074"/>
                        <a14:foregroundMark x1="48802" y1="54074" x2="48802" y2="54074"/>
                        <a14:foregroundMark x1="43698" y1="54259" x2="43698" y2="54259"/>
                        <a14:foregroundMark x1="52760" y1="54259" x2="52760" y2="54259"/>
                        <a14:foregroundMark x1="56354" y1="54722" x2="56354" y2="54722"/>
                        <a14:foregroundMark x1="59115" y1="54259" x2="59115" y2="54259"/>
                        <a14:foregroundMark x1="59219" y1="52315" x2="59219" y2="52315"/>
                        <a14:foregroundMark x1="61042" y1="52037" x2="61042" y2="52037"/>
                        <a14:foregroundMark x1="64010" y1="53611" x2="64010" y2="53611"/>
                        <a14:foregroundMark x1="65365" y1="54259" x2="65365" y2="54259"/>
                        <a14:foregroundMark x1="65260" y1="52037" x2="65260" y2="52037"/>
                        <a14:foregroundMark x1="66250" y1="54630" x2="66250" y2="54630"/>
                        <a14:foregroundMark x1="69740" y1="53704" x2="69740" y2="53704"/>
                        <a14:foregroundMark x1="72448" y1="53611" x2="72448" y2="53611"/>
                        <a14:foregroundMark x1="74948" y1="53704" x2="74948" y2="53704"/>
                      </a14:backgroundRemoval>
                    </a14:imgEffect>
                  </a14:imgLayer>
                </a14:imgProps>
              </a:ext>
            </a:extLst>
          </a:blip>
          <a:srcRect l="51403" t="44327" r="21316" b="36375"/>
          <a:stretch/>
        </p:blipFill>
        <p:spPr>
          <a:xfrm>
            <a:off x="1975000" y="981936"/>
            <a:ext cx="2701519" cy="1074963"/>
          </a:xfrm>
          <a:prstGeom prst="rect">
            <a:avLst/>
          </a:prstGeom>
        </p:spPr>
      </p:pic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8687007-C330-458D-B7F3-8FEBDAEE13D3}"/>
              </a:ext>
            </a:extLst>
          </p:cNvPr>
          <p:cNvSpPr/>
          <p:nvPr/>
        </p:nvSpPr>
        <p:spPr>
          <a:xfrm>
            <a:off x="1566306" y="72158"/>
            <a:ext cx="4937052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70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425294"/>
            <a:ext cx="12057475" cy="64327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ru-RU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979D35-A1D2-45E6-B5A3-5A186DFEA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421439" cy="494186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A74233C-8350-472C-9E4D-5DE789E14EB0}"/>
              </a:ext>
            </a:extLst>
          </p:cNvPr>
          <p:cNvSpPr/>
          <p:nvPr/>
        </p:nvSpPr>
        <p:spPr>
          <a:xfrm>
            <a:off x="1255765" y="-7295"/>
            <a:ext cx="10936235" cy="501481"/>
          </a:xfrm>
          <a:prstGeom prst="rect">
            <a:avLst/>
          </a:prstGeom>
          <a:solidFill>
            <a:srgbClr val="000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4"/>
          <a:srcRect l="98889" t="12092" r="69" b="266"/>
          <a:stretch/>
        </p:blipFill>
        <p:spPr>
          <a:xfrm>
            <a:off x="12057475" y="-7295"/>
            <a:ext cx="204850" cy="779662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153811" y="49895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in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079930" y="44481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972355" y="3461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us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92509" y="37863"/>
            <a:ext cx="1195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tour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8687007-C330-458D-B7F3-8FEBDAEE13D3}"/>
              </a:ext>
            </a:extLst>
          </p:cNvPr>
          <p:cNvSpPr/>
          <p:nvPr/>
        </p:nvSpPr>
        <p:spPr>
          <a:xfrm>
            <a:off x="1566306" y="72158"/>
            <a:ext cx="4937052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9DAF0D-8A88-485C-8363-EF2E5B907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18360"/>
            <a:ext cx="11374437" cy="58396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147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425294"/>
            <a:ext cx="12057475" cy="64327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ru-RU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979D35-A1D2-45E6-B5A3-5A186DFEA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421439" cy="494186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A74233C-8350-472C-9E4D-5DE789E14EB0}"/>
              </a:ext>
            </a:extLst>
          </p:cNvPr>
          <p:cNvSpPr/>
          <p:nvPr/>
        </p:nvSpPr>
        <p:spPr>
          <a:xfrm>
            <a:off x="1255765" y="-7295"/>
            <a:ext cx="10936235" cy="501481"/>
          </a:xfrm>
          <a:prstGeom prst="rect">
            <a:avLst/>
          </a:prstGeom>
          <a:solidFill>
            <a:srgbClr val="000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4"/>
          <a:srcRect l="98889" t="12092" r="69" b="266"/>
          <a:stretch/>
        </p:blipFill>
        <p:spPr>
          <a:xfrm>
            <a:off x="12057475" y="-7295"/>
            <a:ext cx="204850" cy="779662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153811" y="49895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in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079930" y="44481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972355" y="3461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us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92509" y="37863"/>
            <a:ext cx="1195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tour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8687007-C330-458D-B7F3-8FEBDAEE13D3}"/>
              </a:ext>
            </a:extLst>
          </p:cNvPr>
          <p:cNvSpPr/>
          <p:nvPr/>
        </p:nvSpPr>
        <p:spPr>
          <a:xfrm>
            <a:off x="1566306" y="72158"/>
            <a:ext cx="4937052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D123C9-2405-40BF-ACDD-BD419645F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999306"/>
            <a:ext cx="11488753" cy="5858693"/>
          </a:xfrm>
          <a:prstGeom prst="rect">
            <a:avLst/>
          </a:prstGeom>
        </p:spPr>
      </p:pic>
      <p:sp>
        <p:nvSpPr>
          <p:cNvPr id="21" name="Овал 20">
            <a:extLst>
              <a:ext uri="{FF2B5EF4-FFF2-40B4-BE49-F238E27FC236}">
                <a16:creationId xmlns:a16="http://schemas.microsoft.com/office/drawing/2014/main" id="{14CE0919-D105-42A2-8213-7B83DEAD1FFB}"/>
              </a:ext>
            </a:extLst>
          </p:cNvPr>
          <p:cNvSpPr/>
          <p:nvPr/>
        </p:nvSpPr>
        <p:spPr>
          <a:xfrm>
            <a:off x="6096000" y="2363900"/>
            <a:ext cx="1420428" cy="10651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1</a:t>
            </a:r>
            <a:endParaRPr lang="ru-RU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0960991B-4A76-4096-9F10-448E2489EF39}"/>
              </a:ext>
            </a:extLst>
          </p:cNvPr>
          <p:cNvSpPr/>
          <p:nvPr/>
        </p:nvSpPr>
        <p:spPr>
          <a:xfrm>
            <a:off x="5719010" y="3572051"/>
            <a:ext cx="1420428" cy="10651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2</a:t>
            </a:r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5D8A990B-0B74-4945-BC13-47505D257599}"/>
              </a:ext>
            </a:extLst>
          </p:cNvPr>
          <p:cNvSpPr/>
          <p:nvPr/>
        </p:nvSpPr>
        <p:spPr>
          <a:xfrm>
            <a:off x="7139438" y="4161404"/>
            <a:ext cx="1420428" cy="10651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3</a:t>
            </a:r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C054F0DF-1B0B-4BB7-BD1C-F0024A41DCDF}"/>
              </a:ext>
            </a:extLst>
          </p:cNvPr>
          <p:cNvCxnSpPr>
            <a:cxnSpLocks/>
          </p:cNvCxnSpPr>
          <p:nvPr/>
        </p:nvCxnSpPr>
        <p:spPr>
          <a:xfrm flipH="1" flipV="1">
            <a:off x="4107402" y="2737936"/>
            <a:ext cx="1988598" cy="15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77A0E89-AAF2-41B8-ABE5-F8CBE1435FF0}"/>
              </a:ext>
            </a:extLst>
          </p:cNvPr>
          <p:cNvCxnSpPr>
            <a:cxnSpLocks/>
          </p:cNvCxnSpPr>
          <p:nvPr/>
        </p:nvCxnSpPr>
        <p:spPr>
          <a:xfrm flipH="1">
            <a:off x="4107399" y="3115650"/>
            <a:ext cx="2050745" cy="82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2664617-69CD-4C26-9347-4F51AD62D8B1}"/>
              </a:ext>
            </a:extLst>
          </p:cNvPr>
          <p:cNvCxnSpPr>
            <a:cxnSpLocks/>
          </p:cNvCxnSpPr>
          <p:nvPr/>
        </p:nvCxnSpPr>
        <p:spPr>
          <a:xfrm flipH="1" flipV="1">
            <a:off x="4150114" y="3136006"/>
            <a:ext cx="1620762" cy="883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F0423A5B-570D-4C8F-AC76-36898C00B4D4}"/>
              </a:ext>
            </a:extLst>
          </p:cNvPr>
          <p:cNvCxnSpPr>
            <a:cxnSpLocks/>
          </p:cNvCxnSpPr>
          <p:nvPr/>
        </p:nvCxnSpPr>
        <p:spPr>
          <a:xfrm flipH="1" flipV="1">
            <a:off x="4124182" y="3740735"/>
            <a:ext cx="1594828" cy="36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49715291-6792-44BF-A702-EE7A6F2E7BA6}"/>
              </a:ext>
            </a:extLst>
          </p:cNvPr>
          <p:cNvCxnSpPr>
            <a:cxnSpLocks/>
          </p:cNvCxnSpPr>
          <p:nvPr/>
        </p:nvCxnSpPr>
        <p:spPr>
          <a:xfrm flipH="1" flipV="1">
            <a:off x="4072316" y="3147644"/>
            <a:ext cx="3067122" cy="1345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E0E8270-9B69-4287-81B9-E3D2BC655F30}"/>
              </a:ext>
            </a:extLst>
          </p:cNvPr>
          <p:cNvCxnSpPr>
            <a:cxnSpLocks/>
          </p:cNvCxnSpPr>
          <p:nvPr/>
        </p:nvCxnSpPr>
        <p:spPr>
          <a:xfrm flipH="1" flipV="1">
            <a:off x="4150112" y="4140030"/>
            <a:ext cx="2989326" cy="567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8794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686801" y="19694"/>
            <a:ext cx="1091681" cy="244497"/>
          </a:xfrm>
          <a:prstGeom prst="rect">
            <a:avLst/>
          </a:prstGeom>
          <a:solidFill>
            <a:srgbClr val="005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1" t="12099" r="1111" b="82217"/>
          <a:stretch/>
        </p:blipFill>
        <p:spPr>
          <a:xfrm>
            <a:off x="0" y="0"/>
            <a:ext cx="12056533" cy="38986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87137" y="39856"/>
            <a:ext cx="1091681" cy="244497"/>
          </a:xfrm>
          <a:prstGeom prst="rect">
            <a:avLst/>
          </a:prstGeom>
          <a:solidFill>
            <a:srgbClr val="005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806734" y="2220"/>
            <a:ext cx="1416054" cy="329847"/>
          </a:xfrm>
          <a:prstGeom prst="rect">
            <a:avLst/>
          </a:prstGeom>
          <a:solidFill>
            <a:srgbClr val="005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0185766" y="44481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in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79930" y="44481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16928" y="44481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us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/>
          <a:srcRect l="42237" t="44327" r="21316" b="36375"/>
          <a:stretch/>
        </p:blipFill>
        <p:spPr>
          <a:xfrm>
            <a:off x="9870" y="0"/>
            <a:ext cx="1269309" cy="36022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/>
          <a:srcRect l="98889" t="12094" r="-106" b="10627"/>
          <a:stretch/>
        </p:blipFill>
        <p:spPr>
          <a:xfrm>
            <a:off x="12057475" y="-7295"/>
            <a:ext cx="239300" cy="687482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3454199" y="1784"/>
            <a:ext cx="4060314" cy="317508"/>
          </a:xfrm>
          <a:prstGeom prst="rect">
            <a:avLst/>
          </a:prstGeom>
          <a:solidFill>
            <a:srgbClr val="005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4"/>
          <a:srcRect l="24202" t="12099" r="41284" b="82774"/>
          <a:stretch/>
        </p:blipFill>
        <p:spPr>
          <a:xfrm>
            <a:off x="2018947" y="11318"/>
            <a:ext cx="4207933" cy="35169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6"/>
          <a:srcRect l="34439" t="7530" r="7084" b="54285"/>
          <a:stretch/>
        </p:blipFill>
        <p:spPr>
          <a:xfrm>
            <a:off x="364068" y="1761797"/>
            <a:ext cx="11269464" cy="41394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48628" y="54768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</a:t>
            </a:r>
            <a:r>
              <a:rPr lang="ru-RU" sz="1600" b="1" u="sng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0872" y="952822"/>
            <a:ext cx="551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our catalog methods are grouped by objects. You can find a method of interest in a folder with an appropriate object.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20134" y="3006395"/>
            <a:ext cx="2929466" cy="1531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7254962" y="3844595"/>
            <a:ext cx="3040505" cy="1328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8507662" y="4665862"/>
            <a:ext cx="3125870" cy="1328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84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1" t="12099" r="1111" b="82217"/>
          <a:stretch/>
        </p:blipFill>
        <p:spPr>
          <a:xfrm>
            <a:off x="0" y="0"/>
            <a:ext cx="12056533" cy="38986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87137" y="39856"/>
            <a:ext cx="1091681" cy="244497"/>
          </a:xfrm>
          <a:prstGeom prst="rect">
            <a:avLst/>
          </a:prstGeom>
          <a:solidFill>
            <a:srgbClr val="005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/>
          <a:srcRect l="42237" t="44327" r="21316" b="36375"/>
          <a:stretch/>
        </p:blipFill>
        <p:spPr>
          <a:xfrm>
            <a:off x="9870" y="0"/>
            <a:ext cx="1269309" cy="36022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/>
          <a:srcRect l="98889" t="12094" r="-106" b="10627"/>
          <a:stretch/>
        </p:blipFill>
        <p:spPr>
          <a:xfrm>
            <a:off x="12057475" y="-7295"/>
            <a:ext cx="239300" cy="687482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4"/>
          <a:srcRect l="24202" t="12099" r="41284" b="82774"/>
          <a:stretch/>
        </p:blipFill>
        <p:spPr>
          <a:xfrm>
            <a:off x="2018947" y="11318"/>
            <a:ext cx="4207933" cy="351693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48628" y="54768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</a:t>
            </a:r>
            <a:r>
              <a:rPr lang="ru-RU" sz="1600" b="1" u="sng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171781" y="3126138"/>
            <a:ext cx="3040505" cy="1328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8594748" y="3566405"/>
            <a:ext cx="3125870" cy="1328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4" name="Прямая соединительная линия 123">
            <a:extLst>
              <a:ext uri="{FF2B5EF4-FFF2-40B4-BE49-F238E27FC236}">
                <a16:creationId xmlns:a16="http://schemas.microsoft.com/office/drawing/2014/main" id="{7BD3CA86-3258-43E4-8670-6A930F3E7EF7}"/>
              </a:ext>
            </a:extLst>
          </p:cNvPr>
          <p:cNvCxnSpPr/>
          <p:nvPr/>
        </p:nvCxnSpPr>
        <p:spPr>
          <a:xfrm>
            <a:off x="9485395" y="3161732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>
            <a:extLst>
              <a:ext uri="{FF2B5EF4-FFF2-40B4-BE49-F238E27FC236}">
                <a16:creationId xmlns:a16="http://schemas.microsoft.com/office/drawing/2014/main" id="{1325D60D-12C0-458F-BFDD-EC6E809C6FF6}"/>
              </a:ext>
            </a:extLst>
          </p:cNvPr>
          <p:cNvCxnSpPr/>
          <p:nvPr/>
        </p:nvCxnSpPr>
        <p:spPr>
          <a:xfrm>
            <a:off x="8733947" y="3445607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>
            <a:extLst>
              <a:ext uri="{FF2B5EF4-FFF2-40B4-BE49-F238E27FC236}">
                <a16:creationId xmlns:a16="http://schemas.microsoft.com/office/drawing/2014/main" id="{E2D29B26-45C3-4C49-9AC3-40E87D2CB7A6}"/>
              </a:ext>
            </a:extLst>
          </p:cNvPr>
          <p:cNvCxnSpPr/>
          <p:nvPr/>
        </p:nvCxnSpPr>
        <p:spPr>
          <a:xfrm>
            <a:off x="6882074" y="3445607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>
            <a:extLst>
              <a:ext uri="{FF2B5EF4-FFF2-40B4-BE49-F238E27FC236}">
                <a16:creationId xmlns:a16="http://schemas.microsoft.com/office/drawing/2014/main" id="{6859E7B5-5A7D-4FAE-AFB8-5B8F3CA152E3}"/>
              </a:ext>
            </a:extLst>
          </p:cNvPr>
          <p:cNvCxnSpPr/>
          <p:nvPr/>
        </p:nvCxnSpPr>
        <p:spPr>
          <a:xfrm>
            <a:off x="7692702" y="3445607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>
            <a:extLst>
              <a:ext uri="{FF2B5EF4-FFF2-40B4-BE49-F238E27FC236}">
                <a16:creationId xmlns:a16="http://schemas.microsoft.com/office/drawing/2014/main" id="{DEB21B4D-30CD-4CAB-8BCC-9AE2967B12A4}"/>
              </a:ext>
            </a:extLst>
          </p:cNvPr>
          <p:cNvCxnSpPr/>
          <p:nvPr/>
        </p:nvCxnSpPr>
        <p:spPr>
          <a:xfrm>
            <a:off x="11410761" y="3444037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>
            <a:extLst>
              <a:ext uri="{FF2B5EF4-FFF2-40B4-BE49-F238E27FC236}">
                <a16:creationId xmlns:a16="http://schemas.microsoft.com/office/drawing/2014/main" id="{5AE71332-069A-492E-9F9D-C2D692AFFD72}"/>
              </a:ext>
            </a:extLst>
          </p:cNvPr>
          <p:cNvCxnSpPr/>
          <p:nvPr/>
        </p:nvCxnSpPr>
        <p:spPr>
          <a:xfrm>
            <a:off x="10490817" y="3453835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>
            <a:extLst>
              <a:ext uri="{FF2B5EF4-FFF2-40B4-BE49-F238E27FC236}">
                <a16:creationId xmlns:a16="http://schemas.microsoft.com/office/drawing/2014/main" id="{12A8177E-164B-4E36-8978-7C42157B620A}"/>
              </a:ext>
            </a:extLst>
          </p:cNvPr>
          <p:cNvCxnSpPr/>
          <p:nvPr/>
        </p:nvCxnSpPr>
        <p:spPr>
          <a:xfrm>
            <a:off x="10921738" y="3441612"/>
            <a:ext cx="2051" cy="7101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>
            <a:extLst>
              <a:ext uri="{FF2B5EF4-FFF2-40B4-BE49-F238E27FC236}">
                <a16:creationId xmlns:a16="http://schemas.microsoft.com/office/drawing/2014/main" id="{BEA216A8-AC5F-4DAC-AF81-B217F2BB3FCB}"/>
              </a:ext>
            </a:extLst>
          </p:cNvPr>
          <p:cNvCxnSpPr/>
          <p:nvPr/>
        </p:nvCxnSpPr>
        <p:spPr>
          <a:xfrm>
            <a:off x="9312750" y="3441612"/>
            <a:ext cx="2051" cy="7101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>
            <a:extLst>
              <a:ext uri="{FF2B5EF4-FFF2-40B4-BE49-F238E27FC236}">
                <a16:creationId xmlns:a16="http://schemas.microsoft.com/office/drawing/2014/main" id="{3EAAC437-33A9-4A25-B642-8A6D7D848E46}"/>
              </a:ext>
            </a:extLst>
          </p:cNvPr>
          <p:cNvCxnSpPr/>
          <p:nvPr/>
        </p:nvCxnSpPr>
        <p:spPr>
          <a:xfrm>
            <a:off x="9966054" y="2391836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>
            <a:extLst>
              <a:ext uri="{FF2B5EF4-FFF2-40B4-BE49-F238E27FC236}">
                <a16:creationId xmlns:a16="http://schemas.microsoft.com/office/drawing/2014/main" id="{48EC653A-54E7-4EC4-B376-BB151E5254DE}"/>
              </a:ext>
            </a:extLst>
          </p:cNvPr>
          <p:cNvCxnSpPr/>
          <p:nvPr/>
        </p:nvCxnSpPr>
        <p:spPr>
          <a:xfrm>
            <a:off x="9006384" y="2391836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>
            <a:extLst>
              <a:ext uri="{FF2B5EF4-FFF2-40B4-BE49-F238E27FC236}">
                <a16:creationId xmlns:a16="http://schemas.microsoft.com/office/drawing/2014/main" id="{EAB84148-1590-4D82-AEDE-63DF9D03A398}"/>
              </a:ext>
            </a:extLst>
          </p:cNvPr>
          <p:cNvCxnSpPr/>
          <p:nvPr/>
        </p:nvCxnSpPr>
        <p:spPr>
          <a:xfrm flipH="1">
            <a:off x="9424241" y="2393350"/>
            <a:ext cx="5003" cy="6891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EABEA00F-AC51-4AD7-9BF0-BCE0246A4A0D}"/>
              </a:ext>
            </a:extLst>
          </p:cNvPr>
          <p:cNvSpPr/>
          <p:nvPr/>
        </p:nvSpPr>
        <p:spPr>
          <a:xfrm>
            <a:off x="3996307" y="2512095"/>
            <a:ext cx="1131747" cy="257584"/>
          </a:xfrm>
          <a:prstGeom prst="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21" dirty="0"/>
              <a:t>Electrophoresis</a:t>
            </a:r>
            <a:endParaRPr lang="ru-RU" sz="1121" dirty="0"/>
          </a:p>
        </p:txBody>
      </p:sp>
      <p:cxnSp>
        <p:nvCxnSpPr>
          <p:cNvPr id="136" name="Прямая соединительная линия 135">
            <a:extLst>
              <a:ext uri="{FF2B5EF4-FFF2-40B4-BE49-F238E27FC236}">
                <a16:creationId xmlns:a16="http://schemas.microsoft.com/office/drawing/2014/main" id="{95A8DF1B-F4A2-4CD7-8AF5-ACABB0004D6D}"/>
              </a:ext>
            </a:extLst>
          </p:cNvPr>
          <p:cNvCxnSpPr/>
          <p:nvPr/>
        </p:nvCxnSpPr>
        <p:spPr>
          <a:xfrm>
            <a:off x="3807177" y="3461005"/>
            <a:ext cx="1071025" cy="41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0B94A0E0-3F5D-47FB-80B7-2C91C8E58955}"/>
              </a:ext>
            </a:extLst>
          </p:cNvPr>
          <p:cNvCxnSpPr/>
          <p:nvPr/>
        </p:nvCxnSpPr>
        <p:spPr>
          <a:xfrm>
            <a:off x="4364336" y="2735399"/>
            <a:ext cx="2051" cy="7101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>
            <a:extLst>
              <a:ext uri="{FF2B5EF4-FFF2-40B4-BE49-F238E27FC236}">
                <a16:creationId xmlns:a16="http://schemas.microsoft.com/office/drawing/2014/main" id="{AEE30560-A202-4151-8FC4-25D5630DEE73}"/>
              </a:ext>
            </a:extLst>
          </p:cNvPr>
          <p:cNvCxnSpPr/>
          <p:nvPr/>
        </p:nvCxnSpPr>
        <p:spPr>
          <a:xfrm>
            <a:off x="3807171" y="3470266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>
            <a:extLst>
              <a:ext uri="{FF2B5EF4-FFF2-40B4-BE49-F238E27FC236}">
                <a16:creationId xmlns:a16="http://schemas.microsoft.com/office/drawing/2014/main" id="{3CC0BE6B-579E-496D-866D-4A0CCDF8EC7E}"/>
              </a:ext>
            </a:extLst>
          </p:cNvPr>
          <p:cNvCxnSpPr/>
          <p:nvPr/>
        </p:nvCxnSpPr>
        <p:spPr>
          <a:xfrm>
            <a:off x="4873500" y="3463089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Группа 139">
            <a:extLst>
              <a:ext uri="{FF2B5EF4-FFF2-40B4-BE49-F238E27FC236}">
                <a16:creationId xmlns:a16="http://schemas.microsoft.com/office/drawing/2014/main" id="{B5FC3866-CC34-4745-97E4-3DD8FBCA608C}"/>
              </a:ext>
            </a:extLst>
          </p:cNvPr>
          <p:cNvGrpSpPr/>
          <p:nvPr/>
        </p:nvGrpSpPr>
        <p:grpSpPr>
          <a:xfrm>
            <a:off x="4415253" y="3583464"/>
            <a:ext cx="919970" cy="262896"/>
            <a:chOff x="5320898" y="1465075"/>
            <a:chExt cx="981276" cy="280415"/>
          </a:xfrm>
          <a:solidFill>
            <a:srgbClr val="4472C4"/>
          </a:solidFill>
        </p:grpSpPr>
        <p:sp>
          <p:nvSpPr>
            <p:cNvPr id="141" name="Прямоугольник 140">
              <a:extLst>
                <a:ext uri="{FF2B5EF4-FFF2-40B4-BE49-F238E27FC236}">
                  <a16:creationId xmlns:a16="http://schemas.microsoft.com/office/drawing/2014/main" id="{8E259D60-4D97-4142-A270-C83D5F271BBC}"/>
                </a:ext>
              </a:extLst>
            </p:cNvPr>
            <p:cNvSpPr/>
            <p:nvPr/>
          </p:nvSpPr>
          <p:spPr>
            <a:xfrm>
              <a:off x="5320898" y="1465075"/>
              <a:ext cx="981276" cy="28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Прямоугольник 141">
              <a:extLst>
                <a:ext uri="{FF2B5EF4-FFF2-40B4-BE49-F238E27FC236}">
                  <a16:creationId xmlns:a16="http://schemas.microsoft.com/office/drawing/2014/main" id="{D55F383A-4C01-454C-9D2C-9EC200296549}"/>
                </a:ext>
              </a:extLst>
            </p:cNvPr>
            <p:cNvSpPr/>
            <p:nvPr/>
          </p:nvSpPr>
          <p:spPr>
            <a:xfrm>
              <a:off x="5320898" y="1465075"/>
              <a:ext cx="981276" cy="2804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546" tIns="6546" rIns="6546" bIns="6546" numCol="1" spcCol="1270" anchor="ctr" anchorCtr="0">
              <a:noAutofit/>
            </a:bodyPr>
            <a:lstStyle/>
            <a:p>
              <a:pPr algn="ctr" defTabSz="45841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34" dirty="0"/>
                <a:t>Capillary electrophoresis</a:t>
              </a:r>
              <a:endParaRPr lang="ru-RU" sz="1034" dirty="0"/>
            </a:p>
          </p:txBody>
        </p:sp>
      </p:grpSp>
      <p:grpSp>
        <p:nvGrpSpPr>
          <p:cNvPr id="143" name="Группа 142">
            <a:extLst>
              <a:ext uri="{FF2B5EF4-FFF2-40B4-BE49-F238E27FC236}">
                <a16:creationId xmlns:a16="http://schemas.microsoft.com/office/drawing/2014/main" id="{711838A5-D293-4FD2-9B90-E887F96C9ECF}"/>
              </a:ext>
            </a:extLst>
          </p:cNvPr>
          <p:cNvGrpSpPr/>
          <p:nvPr/>
        </p:nvGrpSpPr>
        <p:grpSpPr>
          <a:xfrm>
            <a:off x="3359890" y="3564560"/>
            <a:ext cx="894581" cy="356524"/>
            <a:chOff x="3665562" y="1456466"/>
            <a:chExt cx="1485585" cy="300208"/>
          </a:xfrm>
          <a:solidFill>
            <a:srgbClr val="4472C4"/>
          </a:solidFill>
        </p:grpSpPr>
        <p:sp>
          <p:nvSpPr>
            <p:cNvPr id="144" name="Прямоугольник 143">
              <a:extLst>
                <a:ext uri="{FF2B5EF4-FFF2-40B4-BE49-F238E27FC236}">
                  <a16:creationId xmlns:a16="http://schemas.microsoft.com/office/drawing/2014/main" id="{DEFB1A5C-F739-4674-AD73-AF8D5619A045}"/>
                </a:ext>
              </a:extLst>
            </p:cNvPr>
            <p:cNvSpPr/>
            <p:nvPr/>
          </p:nvSpPr>
          <p:spPr>
            <a:xfrm>
              <a:off x="3665562" y="1456466"/>
              <a:ext cx="1485585" cy="300208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5" name="Прямоугольник 144">
              <a:extLst>
                <a:ext uri="{FF2B5EF4-FFF2-40B4-BE49-F238E27FC236}">
                  <a16:creationId xmlns:a16="http://schemas.microsoft.com/office/drawing/2014/main" id="{D6ACBF1E-35DF-4404-9E23-947AA2FC2F08}"/>
                </a:ext>
              </a:extLst>
            </p:cNvPr>
            <p:cNvSpPr/>
            <p:nvPr/>
          </p:nvSpPr>
          <p:spPr>
            <a:xfrm>
              <a:off x="3665562" y="1456466"/>
              <a:ext cx="1485585" cy="300208"/>
            </a:xfrm>
            <a:prstGeom prst="rect">
              <a:avLst/>
            </a:prstGeom>
            <a:solidFill>
              <a:srgbClr val="54823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546" tIns="6546" rIns="6546" bIns="6546" numCol="1" spcCol="1270" anchor="ctr" anchorCtr="0">
              <a:noAutofit/>
            </a:bodyPr>
            <a:lstStyle/>
            <a:p>
              <a:pPr algn="ctr" defTabSz="45841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34" b="1" dirty="0"/>
                <a:t>Gel electrophoresis</a:t>
              </a:r>
              <a:endParaRPr lang="ru-RU" sz="1034" b="1" dirty="0"/>
            </a:p>
          </p:txBody>
        </p:sp>
      </p:grpSp>
      <p:cxnSp>
        <p:nvCxnSpPr>
          <p:cNvPr id="146" name="Прямая соединительная линия 145">
            <a:extLst>
              <a:ext uri="{FF2B5EF4-FFF2-40B4-BE49-F238E27FC236}">
                <a16:creationId xmlns:a16="http://schemas.microsoft.com/office/drawing/2014/main" id="{A785FE54-69FA-4589-9732-58B2517635F9}"/>
              </a:ext>
            </a:extLst>
          </p:cNvPr>
          <p:cNvCxnSpPr/>
          <p:nvPr/>
        </p:nvCxnSpPr>
        <p:spPr>
          <a:xfrm>
            <a:off x="6953530" y="2118233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CF3D0CCF-8C73-421C-9FA3-D259A7FA5442}"/>
              </a:ext>
            </a:extLst>
          </p:cNvPr>
          <p:cNvSpPr/>
          <p:nvPr/>
        </p:nvSpPr>
        <p:spPr>
          <a:xfrm>
            <a:off x="6131481" y="2041916"/>
            <a:ext cx="1644094" cy="25322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21" dirty="0"/>
              <a:t>By technique type</a:t>
            </a:r>
            <a:endParaRPr lang="ru-RU" sz="1121" dirty="0"/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4A1CEA56-CFA4-486F-BDA0-9A130A6E6240}"/>
              </a:ext>
            </a:extLst>
          </p:cNvPr>
          <p:cNvSpPr/>
          <p:nvPr/>
        </p:nvSpPr>
        <p:spPr>
          <a:xfrm>
            <a:off x="4554852" y="2908927"/>
            <a:ext cx="1689453" cy="379693"/>
          </a:xfrm>
          <a:prstGeom prst="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21" dirty="0"/>
              <a:t>Physical and Physicochemical methods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CA76587A-8ED5-49EF-8017-5472F14C0B1F}"/>
              </a:ext>
            </a:extLst>
          </p:cNvPr>
          <p:cNvSpPr/>
          <p:nvPr/>
        </p:nvSpPr>
        <p:spPr>
          <a:xfrm>
            <a:off x="8667669" y="2529575"/>
            <a:ext cx="617657" cy="235141"/>
          </a:xfrm>
          <a:prstGeom prst="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ctr"/>
            <a:r>
              <a:rPr lang="en-US" sz="1121" dirty="0"/>
              <a:t>In silico</a:t>
            </a:r>
            <a:endParaRPr lang="ru-RU" sz="1121" dirty="0"/>
          </a:p>
        </p:txBody>
      </p:sp>
      <p:cxnSp>
        <p:nvCxnSpPr>
          <p:cNvPr id="150" name="Прямая соединительная линия 149">
            <a:extLst>
              <a:ext uri="{FF2B5EF4-FFF2-40B4-BE49-F238E27FC236}">
                <a16:creationId xmlns:a16="http://schemas.microsoft.com/office/drawing/2014/main" id="{9B600486-7684-4CF8-B562-54E3950A86DD}"/>
              </a:ext>
            </a:extLst>
          </p:cNvPr>
          <p:cNvCxnSpPr/>
          <p:nvPr/>
        </p:nvCxnSpPr>
        <p:spPr>
          <a:xfrm>
            <a:off x="3768640" y="2398335"/>
            <a:ext cx="0" cy="5194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>
            <a:extLst>
              <a:ext uri="{FF2B5EF4-FFF2-40B4-BE49-F238E27FC236}">
                <a16:creationId xmlns:a16="http://schemas.microsoft.com/office/drawing/2014/main" id="{3F4D9572-9C43-49CE-8E5A-8461BAE07FEA}"/>
              </a:ext>
            </a:extLst>
          </p:cNvPr>
          <p:cNvCxnSpPr/>
          <p:nvPr/>
        </p:nvCxnSpPr>
        <p:spPr>
          <a:xfrm>
            <a:off x="4568453" y="2400074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>
            <a:extLst>
              <a:ext uri="{FF2B5EF4-FFF2-40B4-BE49-F238E27FC236}">
                <a16:creationId xmlns:a16="http://schemas.microsoft.com/office/drawing/2014/main" id="{34A8CCC8-1480-4DE4-8C67-04A7DAF67597}"/>
              </a:ext>
            </a:extLst>
          </p:cNvPr>
          <p:cNvCxnSpPr/>
          <p:nvPr/>
        </p:nvCxnSpPr>
        <p:spPr>
          <a:xfrm>
            <a:off x="5487845" y="2406728"/>
            <a:ext cx="869" cy="5325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единительная линия 152">
            <a:extLst>
              <a:ext uri="{FF2B5EF4-FFF2-40B4-BE49-F238E27FC236}">
                <a16:creationId xmlns:a16="http://schemas.microsoft.com/office/drawing/2014/main" id="{684D4BF6-FB3A-431B-82B6-043A6D9AA307}"/>
              </a:ext>
            </a:extLst>
          </p:cNvPr>
          <p:cNvCxnSpPr/>
          <p:nvPr/>
        </p:nvCxnSpPr>
        <p:spPr>
          <a:xfrm>
            <a:off x="6239196" y="2385929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единительная линия 153">
            <a:extLst>
              <a:ext uri="{FF2B5EF4-FFF2-40B4-BE49-F238E27FC236}">
                <a16:creationId xmlns:a16="http://schemas.microsoft.com/office/drawing/2014/main" id="{2B150429-E4B2-4FED-A229-A0869379FC43}"/>
              </a:ext>
            </a:extLst>
          </p:cNvPr>
          <p:cNvCxnSpPr/>
          <p:nvPr/>
        </p:nvCxnSpPr>
        <p:spPr>
          <a:xfrm>
            <a:off x="7718876" y="2391836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>
            <a:extLst>
              <a:ext uri="{FF2B5EF4-FFF2-40B4-BE49-F238E27FC236}">
                <a16:creationId xmlns:a16="http://schemas.microsoft.com/office/drawing/2014/main" id="{0C86F411-C318-48E7-BA58-45E28AA99AFC}"/>
              </a:ext>
            </a:extLst>
          </p:cNvPr>
          <p:cNvCxnSpPr/>
          <p:nvPr/>
        </p:nvCxnSpPr>
        <p:spPr>
          <a:xfrm flipH="1">
            <a:off x="8526504" y="2412226"/>
            <a:ext cx="5003" cy="6891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>
            <a:extLst>
              <a:ext uri="{FF2B5EF4-FFF2-40B4-BE49-F238E27FC236}">
                <a16:creationId xmlns:a16="http://schemas.microsoft.com/office/drawing/2014/main" id="{5CD725AB-C636-40BA-A39D-FEB0E1DB2F37}"/>
              </a:ext>
            </a:extLst>
          </p:cNvPr>
          <p:cNvCxnSpPr/>
          <p:nvPr/>
        </p:nvCxnSpPr>
        <p:spPr>
          <a:xfrm>
            <a:off x="10819780" y="2398355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344F5A40-525F-4137-9EC8-78FAC424FF48}"/>
              </a:ext>
            </a:extLst>
          </p:cNvPr>
          <p:cNvSpPr/>
          <p:nvPr/>
        </p:nvSpPr>
        <p:spPr>
          <a:xfrm>
            <a:off x="9053282" y="2897844"/>
            <a:ext cx="836043" cy="406536"/>
          </a:xfrm>
          <a:prstGeom prst="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ctr"/>
            <a:r>
              <a:rPr lang="en-US" sz="1121" dirty="0"/>
              <a:t>Blotting techniques</a:t>
            </a:r>
            <a:endParaRPr lang="ru-RU" sz="1121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B4BA21F7-6DA4-4E9E-BAA7-6924B6111D51}"/>
              </a:ext>
            </a:extLst>
          </p:cNvPr>
          <p:cNvSpPr/>
          <p:nvPr/>
        </p:nvSpPr>
        <p:spPr>
          <a:xfrm>
            <a:off x="5608362" y="2512090"/>
            <a:ext cx="1194626" cy="238814"/>
          </a:xfrm>
          <a:prstGeom prst="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sz="1121" dirty="0"/>
              <a:t>Chromatography</a:t>
            </a:r>
            <a:endParaRPr lang="ru-RU" sz="1121" dirty="0"/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2E7340BB-FC6B-47E7-ADE8-BDC9DD24E108}"/>
              </a:ext>
            </a:extLst>
          </p:cNvPr>
          <p:cNvSpPr/>
          <p:nvPr/>
        </p:nvSpPr>
        <p:spPr>
          <a:xfrm>
            <a:off x="7833031" y="2895989"/>
            <a:ext cx="1115096" cy="392629"/>
          </a:xfrm>
          <a:prstGeom prst="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ctr"/>
            <a:r>
              <a:rPr lang="en-US" sz="1121" dirty="0"/>
              <a:t>Microbiological methods</a:t>
            </a: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1E552DA8-0086-4E7C-BBC3-4B26D4E3682D}"/>
              </a:ext>
            </a:extLst>
          </p:cNvPr>
          <p:cNvSpPr/>
          <p:nvPr/>
        </p:nvSpPr>
        <p:spPr>
          <a:xfrm>
            <a:off x="10510270" y="2525776"/>
            <a:ext cx="1305798" cy="624983"/>
          </a:xfrm>
          <a:prstGeom prst="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ctr"/>
            <a:r>
              <a:rPr lang="en-US" sz="1121" dirty="0"/>
              <a:t>Methods of working with laboratory animals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0AB6752C-7B04-4482-8136-D334312DCA36}"/>
              </a:ext>
            </a:extLst>
          </p:cNvPr>
          <p:cNvSpPr/>
          <p:nvPr/>
        </p:nvSpPr>
        <p:spPr>
          <a:xfrm>
            <a:off x="3349279" y="2913681"/>
            <a:ext cx="875134" cy="391622"/>
          </a:xfrm>
          <a:prstGeom prst="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21" dirty="0"/>
              <a:t>Enzymatic methods</a:t>
            </a:r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93CC9DAD-D604-4C22-8CF3-0A7648449864}"/>
              </a:ext>
            </a:extLst>
          </p:cNvPr>
          <p:cNvSpPr/>
          <p:nvPr/>
        </p:nvSpPr>
        <p:spPr>
          <a:xfrm>
            <a:off x="6352002" y="2902185"/>
            <a:ext cx="1349772" cy="386442"/>
          </a:xfrm>
          <a:prstGeom prst="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21" dirty="0"/>
              <a:t>Electrophysiological methods</a:t>
            </a:r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9044E8E7-02FA-43AE-909C-FD67D9BD94D8}"/>
              </a:ext>
            </a:extLst>
          </p:cNvPr>
          <p:cNvSpPr/>
          <p:nvPr/>
        </p:nvSpPr>
        <p:spPr>
          <a:xfrm>
            <a:off x="9513534" y="2524749"/>
            <a:ext cx="864103" cy="270660"/>
          </a:xfrm>
          <a:prstGeom prst="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21" dirty="0"/>
              <a:t>Microscopy</a:t>
            </a:r>
          </a:p>
        </p:txBody>
      </p:sp>
      <p:cxnSp>
        <p:nvCxnSpPr>
          <p:cNvPr id="164" name="Прямая соединительная линия 163">
            <a:extLst>
              <a:ext uri="{FF2B5EF4-FFF2-40B4-BE49-F238E27FC236}">
                <a16:creationId xmlns:a16="http://schemas.microsoft.com/office/drawing/2014/main" id="{292B7974-B5A9-4FA5-B791-7ED4AA552FAC}"/>
              </a:ext>
            </a:extLst>
          </p:cNvPr>
          <p:cNvCxnSpPr/>
          <p:nvPr/>
        </p:nvCxnSpPr>
        <p:spPr>
          <a:xfrm>
            <a:off x="6951314" y="2377905"/>
            <a:ext cx="869" cy="5325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EC6C6C8C-332B-43EF-AB56-5A3E7A5F1737}"/>
              </a:ext>
            </a:extLst>
          </p:cNvPr>
          <p:cNvSpPr/>
          <p:nvPr/>
        </p:nvSpPr>
        <p:spPr>
          <a:xfrm>
            <a:off x="7143867" y="2533448"/>
            <a:ext cx="1190936" cy="263297"/>
          </a:xfrm>
          <a:prstGeom prst="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21" dirty="0"/>
              <a:t>Spectral methods</a:t>
            </a:r>
          </a:p>
        </p:txBody>
      </p:sp>
      <p:grpSp>
        <p:nvGrpSpPr>
          <p:cNvPr id="166" name="Группа 165">
            <a:extLst>
              <a:ext uri="{FF2B5EF4-FFF2-40B4-BE49-F238E27FC236}">
                <a16:creationId xmlns:a16="http://schemas.microsoft.com/office/drawing/2014/main" id="{D13E77E5-8FEB-4EB9-BD47-08F9F7A98E25}"/>
              </a:ext>
            </a:extLst>
          </p:cNvPr>
          <p:cNvGrpSpPr/>
          <p:nvPr/>
        </p:nvGrpSpPr>
        <p:grpSpPr>
          <a:xfrm>
            <a:off x="6928790" y="4060645"/>
            <a:ext cx="600052" cy="394031"/>
            <a:chOff x="2178942" y="928845"/>
            <a:chExt cx="840580" cy="420290"/>
          </a:xfrm>
        </p:grpSpPr>
        <p:sp>
          <p:nvSpPr>
            <p:cNvPr id="167" name="Прямоугольник 166">
              <a:extLst>
                <a:ext uri="{FF2B5EF4-FFF2-40B4-BE49-F238E27FC236}">
                  <a16:creationId xmlns:a16="http://schemas.microsoft.com/office/drawing/2014/main" id="{3039D213-9764-4060-81E0-B6F7F772D603}"/>
                </a:ext>
              </a:extLst>
            </p:cNvPr>
            <p:cNvSpPr/>
            <p:nvPr/>
          </p:nvSpPr>
          <p:spPr>
            <a:xfrm>
              <a:off x="2178942" y="928845"/>
              <a:ext cx="840580" cy="42029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Прямоугольник 167">
              <a:extLst>
                <a:ext uri="{FF2B5EF4-FFF2-40B4-BE49-F238E27FC236}">
                  <a16:creationId xmlns:a16="http://schemas.microsoft.com/office/drawing/2014/main" id="{F7E04CE9-E7F5-419E-B511-25E908878B94}"/>
                </a:ext>
              </a:extLst>
            </p:cNvPr>
            <p:cNvSpPr/>
            <p:nvPr/>
          </p:nvSpPr>
          <p:spPr>
            <a:xfrm>
              <a:off x="2178942" y="928845"/>
              <a:ext cx="840580" cy="420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54" tIns="5354" rIns="5354" bIns="5354" numCol="1" spcCol="1270" anchor="ctr" anchorCtr="0">
              <a:noAutofit/>
            </a:bodyPr>
            <a:lstStyle/>
            <a:p>
              <a:pPr algn="ctr" defTabSz="3750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76" dirty="0"/>
                <a:t>Far-Western Blotting</a:t>
              </a:r>
              <a:endParaRPr lang="ru-RU" sz="876" dirty="0"/>
            </a:p>
          </p:txBody>
        </p:sp>
      </p:grpSp>
      <p:grpSp>
        <p:nvGrpSpPr>
          <p:cNvPr id="169" name="Группа 168">
            <a:extLst>
              <a:ext uri="{FF2B5EF4-FFF2-40B4-BE49-F238E27FC236}">
                <a16:creationId xmlns:a16="http://schemas.microsoft.com/office/drawing/2014/main" id="{8A8DF0DD-356C-4F66-8AB9-65991EA79074}"/>
              </a:ext>
            </a:extLst>
          </p:cNvPr>
          <p:cNvGrpSpPr/>
          <p:nvPr/>
        </p:nvGrpSpPr>
        <p:grpSpPr>
          <a:xfrm>
            <a:off x="8914584" y="4060645"/>
            <a:ext cx="788061" cy="394031"/>
            <a:chOff x="319949" y="928845"/>
            <a:chExt cx="840580" cy="420290"/>
          </a:xfrm>
          <a:solidFill>
            <a:srgbClr val="C55A11"/>
          </a:solidFill>
        </p:grpSpPr>
        <p:sp>
          <p:nvSpPr>
            <p:cNvPr id="170" name="Прямоугольник 169">
              <a:extLst>
                <a:ext uri="{FF2B5EF4-FFF2-40B4-BE49-F238E27FC236}">
                  <a16:creationId xmlns:a16="http://schemas.microsoft.com/office/drawing/2014/main" id="{B724A152-7E70-405A-8908-F99ECD422B7D}"/>
                </a:ext>
              </a:extLst>
            </p:cNvPr>
            <p:cNvSpPr/>
            <p:nvPr/>
          </p:nvSpPr>
          <p:spPr>
            <a:xfrm>
              <a:off x="319949" y="928845"/>
              <a:ext cx="840580" cy="42029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Прямоугольник 170">
              <a:extLst>
                <a:ext uri="{FF2B5EF4-FFF2-40B4-BE49-F238E27FC236}">
                  <a16:creationId xmlns:a16="http://schemas.microsoft.com/office/drawing/2014/main" id="{F7B323B9-A08A-4985-9BA6-963D9D3859B7}"/>
                </a:ext>
              </a:extLst>
            </p:cNvPr>
            <p:cNvSpPr/>
            <p:nvPr/>
          </p:nvSpPr>
          <p:spPr>
            <a:xfrm>
              <a:off x="319949" y="928845"/>
              <a:ext cx="840580" cy="4202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54" tIns="5354" rIns="5354" bIns="5354" numCol="1" spcCol="1270" anchor="ctr" anchorCtr="0">
              <a:noAutofit/>
            </a:bodyPr>
            <a:lstStyle/>
            <a:p>
              <a:pPr algn="ctr" defTabSz="3750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76" dirty="0"/>
                <a:t>Western blotting</a:t>
              </a:r>
              <a:endParaRPr lang="ru-RU" sz="876" dirty="0"/>
            </a:p>
          </p:txBody>
        </p:sp>
      </p:grpSp>
      <p:grpSp>
        <p:nvGrpSpPr>
          <p:cNvPr id="172" name="Группа 171">
            <a:extLst>
              <a:ext uri="{FF2B5EF4-FFF2-40B4-BE49-F238E27FC236}">
                <a16:creationId xmlns:a16="http://schemas.microsoft.com/office/drawing/2014/main" id="{314F4671-5C80-4702-9321-B3ED2AFFE253}"/>
              </a:ext>
            </a:extLst>
          </p:cNvPr>
          <p:cNvGrpSpPr/>
          <p:nvPr/>
        </p:nvGrpSpPr>
        <p:grpSpPr>
          <a:xfrm>
            <a:off x="6645175" y="3564064"/>
            <a:ext cx="464743" cy="394031"/>
            <a:chOff x="1268795" y="928845"/>
            <a:chExt cx="840580" cy="420290"/>
          </a:xfrm>
        </p:grpSpPr>
        <p:sp>
          <p:nvSpPr>
            <p:cNvPr id="173" name="Прямоугольник 172">
              <a:extLst>
                <a:ext uri="{FF2B5EF4-FFF2-40B4-BE49-F238E27FC236}">
                  <a16:creationId xmlns:a16="http://schemas.microsoft.com/office/drawing/2014/main" id="{1C446BC0-8DBF-49B5-94A7-D5DC2DD2CA05}"/>
                </a:ext>
              </a:extLst>
            </p:cNvPr>
            <p:cNvSpPr/>
            <p:nvPr/>
          </p:nvSpPr>
          <p:spPr>
            <a:xfrm>
              <a:off x="1268795" y="928845"/>
              <a:ext cx="840580" cy="42029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4" name="Прямоугольник 173">
              <a:extLst>
                <a:ext uri="{FF2B5EF4-FFF2-40B4-BE49-F238E27FC236}">
                  <a16:creationId xmlns:a16="http://schemas.microsoft.com/office/drawing/2014/main" id="{FE07A6DA-D7DD-4A63-864E-017791C95887}"/>
                </a:ext>
              </a:extLst>
            </p:cNvPr>
            <p:cNvSpPr/>
            <p:nvPr/>
          </p:nvSpPr>
          <p:spPr>
            <a:xfrm>
              <a:off x="1268795" y="928845"/>
              <a:ext cx="840580" cy="420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54" tIns="5354" rIns="5354" bIns="5354" numCol="1" spcCol="1270" anchor="ctr" anchorCtr="0">
              <a:noAutofit/>
            </a:bodyPr>
            <a:lstStyle/>
            <a:p>
              <a:pPr algn="ctr" defTabSz="3750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76" dirty="0"/>
                <a:t>Dot-Blotting</a:t>
              </a:r>
              <a:endParaRPr lang="ru-RU" sz="876" dirty="0"/>
            </a:p>
          </p:txBody>
        </p:sp>
      </p:grpSp>
      <p:grpSp>
        <p:nvGrpSpPr>
          <p:cNvPr id="175" name="Группа 174">
            <a:extLst>
              <a:ext uri="{FF2B5EF4-FFF2-40B4-BE49-F238E27FC236}">
                <a16:creationId xmlns:a16="http://schemas.microsoft.com/office/drawing/2014/main" id="{FB7CCB94-3039-487F-BF99-C30CE6FB370E}"/>
              </a:ext>
            </a:extLst>
          </p:cNvPr>
          <p:cNvGrpSpPr/>
          <p:nvPr/>
        </p:nvGrpSpPr>
        <p:grpSpPr>
          <a:xfrm>
            <a:off x="9924086" y="4063301"/>
            <a:ext cx="526454" cy="394031"/>
            <a:chOff x="4985841" y="928845"/>
            <a:chExt cx="840580" cy="420290"/>
          </a:xfrm>
        </p:grpSpPr>
        <p:sp>
          <p:nvSpPr>
            <p:cNvPr id="176" name="Прямоугольник 175">
              <a:extLst>
                <a:ext uri="{FF2B5EF4-FFF2-40B4-BE49-F238E27FC236}">
                  <a16:creationId xmlns:a16="http://schemas.microsoft.com/office/drawing/2014/main" id="{A68FF187-1665-4135-AE72-EC79F0B0FC74}"/>
                </a:ext>
              </a:extLst>
            </p:cNvPr>
            <p:cNvSpPr/>
            <p:nvPr/>
          </p:nvSpPr>
          <p:spPr>
            <a:xfrm>
              <a:off x="4985841" y="928845"/>
              <a:ext cx="840580" cy="42029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7" name="Прямоугольник 176">
              <a:extLst>
                <a:ext uri="{FF2B5EF4-FFF2-40B4-BE49-F238E27FC236}">
                  <a16:creationId xmlns:a16="http://schemas.microsoft.com/office/drawing/2014/main" id="{6AB5417F-A2D7-47AC-BC37-90A463A508FD}"/>
                </a:ext>
              </a:extLst>
            </p:cNvPr>
            <p:cNvSpPr/>
            <p:nvPr/>
          </p:nvSpPr>
          <p:spPr>
            <a:xfrm>
              <a:off x="4985841" y="928845"/>
              <a:ext cx="840580" cy="420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54" tIns="5354" rIns="5354" bIns="5354" numCol="1" spcCol="1270" anchor="ctr" anchorCtr="0">
              <a:noAutofit/>
            </a:bodyPr>
            <a:lstStyle/>
            <a:p>
              <a:pPr algn="ctr" defTabSz="3750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76" dirty="0"/>
                <a:t>Southern blotting</a:t>
              </a:r>
              <a:endParaRPr lang="ru-RU" sz="876" dirty="0"/>
            </a:p>
          </p:txBody>
        </p:sp>
      </p:grpSp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D5F8B1AA-B378-48BC-B72A-4F5456F11C13}"/>
              </a:ext>
            </a:extLst>
          </p:cNvPr>
          <p:cNvGrpSpPr/>
          <p:nvPr/>
        </p:nvGrpSpPr>
        <p:grpSpPr>
          <a:xfrm>
            <a:off x="7319241" y="3564064"/>
            <a:ext cx="788061" cy="394031"/>
            <a:chOff x="3124452" y="928845"/>
            <a:chExt cx="840580" cy="420290"/>
          </a:xfrm>
        </p:grpSpPr>
        <p:sp>
          <p:nvSpPr>
            <p:cNvPr id="179" name="Прямоугольник 178">
              <a:extLst>
                <a:ext uri="{FF2B5EF4-FFF2-40B4-BE49-F238E27FC236}">
                  <a16:creationId xmlns:a16="http://schemas.microsoft.com/office/drawing/2014/main" id="{A9AC13C9-2E49-47AF-B68A-3FC34ED99200}"/>
                </a:ext>
              </a:extLst>
            </p:cNvPr>
            <p:cNvSpPr/>
            <p:nvPr/>
          </p:nvSpPr>
          <p:spPr>
            <a:xfrm>
              <a:off x="3124452" y="928845"/>
              <a:ext cx="840580" cy="42029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0" name="Прямоугольник 179">
              <a:extLst>
                <a:ext uri="{FF2B5EF4-FFF2-40B4-BE49-F238E27FC236}">
                  <a16:creationId xmlns:a16="http://schemas.microsoft.com/office/drawing/2014/main" id="{4CDD617E-1960-471F-862B-4C6D997ED744}"/>
                </a:ext>
              </a:extLst>
            </p:cNvPr>
            <p:cNvSpPr/>
            <p:nvPr/>
          </p:nvSpPr>
          <p:spPr>
            <a:xfrm>
              <a:off x="3124452" y="928845"/>
              <a:ext cx="840580" cy="420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54" tIns="5354" rIns="5354" bIns="5354" numCol="1" spcCol="1270" anchor="ctr" anchorCtr="0">
              <a:noAutofit/>
            </a:bodyPr>
            <a:lstStyle/>
            <a:p>
              <a:pPr algn="ctr" defTabSz="3750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76" dirty="0"/>
                <a:t>Southwestern blotting</a:t>
              </a:r>
              <a:endParaRPr lang="ru-RU" sz="876" dirty="0"/>
            </a:p>
          </p:txBody>
        </p:sp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60698EDC-83F7-44E3-8F52-B1B8D5E6315B}"/>
              </a:ext>
            </a:extLst>
          </p:cNvPr>
          <p:cNvGrpSpPr/>
          <p:nvPr/>
        </p:nvGrpSpPr>
        <p:grpSpPr>
          <a:xfrm>
            <a:off x="10283308" y="3546663"/>
            <a:ext cx="507035" cy="399781"/>
            <a:chOff x="6988018" y="953251"/>
            <a:chExt cx="840580" cy="343990"/>
          </a:xfrm>
        </p:grpSpPr>
        <p:sp>
          <p:nvSpPr>
            <p:cNvPr id="182" name="Прямоугольник 181">
              <a:extLst>
                <a:ext uri="{FF2B5EF4-FFF2-40B4-BE49-F238E27FC236}">
                  <a16:creationId xmlns:a16="http://schemas.microsoft.com/office/drawing/2014/main" id="{B2A66FE6-C935-4F28-8133-0F408518D36E}"/>
                </a:ext>
              </a:extLst>
            </p:cNvPr>
            <p:cNvSpPr/>
            <p:nvPr/>
          </p:nvSpPr>
          <p:spPr>
            <a:xfrm>
              <a:off x="6988018" y="953251"/>
              <a:ext cx="840580" cy="34399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3" name="Прямоугольник 182">
              <a:extLst>
                <a:ext uri="{FF2B5EF4-FFF2-40B4-BE49-F238E27FC236}">
                  <a16:creationId xmlns:a16="http://schemas.microsoft.com/office/drawing/2014/main" id="{638B26F8-6FCF-4C6D-B3EB-7CF3D551563D}"/>
                </a:ext>
              </a:extLst>
            </p:cNvPr>
            <p:cNvSpPr/>
            <p:nvPr/>
          </p:nvSpPr>
          <p:spPr>
            <a:xfrm>
              <a:off x="6988018" y="953251"/>
              <a:ext cx="840580" cy="3439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54" tIns="5354" rIns="5354" bIns="5354" numCol="1" spcCol="1270" anchor="ctr" anchorCtr="0">
              <a:noAutofit/>
            </a:bodyPr>
            <a:lstStyle/>
            <a:p>
              <a:pPr algn="ctr" defTabSz="3750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76" dirty="0"/>
                <a:t>Eastern blotting</a:t>
              </a:r>
              <a:endParaRPr lang="ru-RU" sz="876" dirty="0"/>
            </a:p>
          </p:txBody>
        </p:sp>
      </p:grpSp>
      <p:grpSp>
        <p:nvGrpSpPr>
          <p:cNvPr id="184" name="Группа 183">
            <a:extLst>
              <a:ext uri="{FF2B5EF4-FFF2-40B4-BE49-F238E27FC236}">
                <a16:creationId xmlns:a16="http://schemas.microsoft.com/office/drawing/2014/main" id="{CAA4D0EA-E064-4EFC-85EF-D5E33DF5FF6E}"/>
              </a:ext>
            </a:extLst>
          </p:cNvPr>
          <p:cNvGrpSpPr/>
          <p:nvPr/>
        </p:nvGrpSpPr>
        <p:grpSpPr>
          <a:xfrm>
            <a:off x="7769560" y="4060645"/>
            <a:ext cx="788061" cy="394031"/>
            <a:chOff x="4057823" y="928845"/>
            <a:chExt cx="840580" cy="420290"/>
          </a:xfrm>
        </p:grpSpPr>
        <p:sp>
          <p:nvSpPr>
            <p:cNvPr id="185" name="Прямоугольник 184">
              <a:extLst>
                <a:ext uri="{FF2B5EF4-FFF2-40B4-BE49-F238E27FC236}">
                  <a16:creationId xmlns:a16="http://schemas.microsoft.com/office/drawing/2014/main" id="{2B8A1ABF-0D6F-4D67-A2BD-6D7AFE5A07AD}"/>
                </a:ext>
              </a:extLst>
            </p:cNvPr>
            <p:cNvSpPr/>
            <p:nvPr/>
          </p:nvSpPr>
          <p:spPr>
            <a:xfrm>
              <a:off x="4057823" y="928845"/>
              <a:ext cx="840580" cy="42029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6" name="Прямоугольник 185">
              <a:extLst>
                <a:ext uri="{FF2B5EF4-FFF2-40B4-BE49-F238E27FC236}">
                  <a16:creationId xmlns:a16="http://schemas.microsoft.com/office/drawing/2014/main" id="{E347AFEC-3547-40B1-87DA-AA7E9FDF746D}"/>
                </a:ext>
              </a:extLst>
            </p:cNvPr>
            <p:cNvSpPr/>
            <p:nvPr/>
          </p:nvSpPr>
          <p:spPr>
            <a:xfrm>
              <a:off x="4057823" y="928845"/>
              <a:ext cx="840580" cy="420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54" tIns="5354" rIns="5354" bIns="5354" numCol="1" spcCol="1270" anchor="ctr" anchorCtr="0">
              <a:noAutofit/>
            </a:bodyPr>
            <a:lstStyle/>
            <a:p>
              <a:pPr algn="ctr" defTabSz="3750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76" dirty="0"/>
                <a:t>Middle Eastern blotting</a:t>
              </a:r>
              <a:endParaRPr lang="ru-RU" sz="876" dirty="0"/>
            </a:p>
          </p:txBody>
        </p:sp>
      </p:grpSp>
      <p:grpSp>
        <p:nvGrpSpPr>
          <p:cNvPr id="187" name="Группа 186">
            <a:extLst>
              <a:ext uri="{FF2B5EF4-FFF2-40B4-BE49-F238E27FC236}">
                <a16:creationId xmlns:a16="http://schemas.microsoft.com/office/drawing/2014/main" id="{AAB14D3C-DE40-48DB-9D99-8C77A670356A}"/>
              </a:ext>
            </a:extLst>
          </p:cNvPr>
          <p:cNvGrpSpPr/>
          <p:nvPr/>
        </p:nvGrpSpPr>
        <p:grpSpPr>
          <a:xfrm>
            <a:off x="8347475" y="3552416"/>
            <a:ext cx="788061" cy="394031"/>
            <a:chOff x="7886455" y="927710"/>
            <a:chExt cx="840580" cy="420290"/>
          </a:xfrm>
        </p:grpSpPr>
        <p:sp>
          <p:nvSpPr>
            <p:cNvPr id="188" name="Прямоугольник 187">
              <a:extLst>
                <a:ext uri="{FF2B5EF4-FFF2-40B4-BE49-F238E27FC236}">
                  <a16:creationId xmlns:a16="http://schemas.microsoft.com/office/drawing/2014/main" id="{7A053C2E-C566-49A4-AA33-C310F51C211C}"/>
                </a:ext>
              </a:extLst>
            </p:cNvPr>
            <p:cNvSpPr/>
            <p:nvPr/>
          </p:nvSpPr>
          <p:spPr>
            <a:xfrm>
              <a:off x="7886455" y="927710"/>
              <a:ext cx="840580" cy="42029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Прямоугольник 188">
              <a:extLst>
                <a:ext uri="{FF2B5EF4-FFF2-40B4-BE49-F238E27FC236}">
                  <a16:creationId xmlns:a16="http://schemas.microsoft.com/office/drawing/2014/main" id="{99780710-6EB8-4E1D-BE51-0F72449334C7}"/>
                </a:ext>
              </a:extLst>
            </p:cNvPr>
            <p:cNvSpPr/>
            <p:nvPr/>
          </p:nvSpPr>
          <p:spPr>
            <a:xfrm>
              <a:off x="7886455" y="927710"/>
              <a:ext cx="840580" cy="420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54" tIns="5354" rIns="5354" bIns="5354" numCol="1" spcCol="1270" anchor="ctr" anchorCtr="0">
              <a:noAutofit/>
            </a:bodyPr>
            <a:lstStyle/>
            <a:p>
              <a:pPr algn="ctr" defTabSz="3750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76" dirty="0"/>
                <a:t>Far Eastern blotting</a:t>
              </a:r>
              <a:endParaRPr lang="ru-RU" sz="876" dirty="0"/>
            </a:p>
          </p:txBody>
        </p:sp>
      </p:grpSp>
      <p:grpSp>
        <p:nvGrpSpPr>
          <p:cNvPr id="190" name="Группа 189">
            <a:extLst>
              <a:ext uri="{FF2B5EF4-FFF2-40B4-BE49-F238E27FC236}">
                <a16:creationId xmlns:a16="http://schemas.microsoft.com/office/drawing/2014/main" id="{A4963EA8-112A-4600-9405-A92DD6301A31}"/>
              </a:ext>
            </a:extLst>
          </p:cNvPr>
          <p:cNvGrpSpPr/>
          <p:nvPr/>
        </p:nvGrpSpPr>
        <p:grpSpPr>
          <a:xfrm>
            <a:off x="9606804" y="3546665"/>
            <a:ext cx="475408" cy="411428"/>
            <a:chOff x="6064246" y="952631"/>
            <a:chExt cx="840580" cy="358931"/>
          </a:xfrm>
        </p:grpSpPr>
        <p:sp>
          <p:nvSpPr>
            <p:cNvPr id="191" name="Прямоугольник 190">
              <a:extLst>
                <a:ext uri="{FF2B5EF4-FFF2-40B4-BE49-F238E27FC236}">
                  <a16:creationId xmlns:a16="http://schemas.microsoft.com/office/drawing/2014/main" id="{4DA43708-E5F3-413B-9A7D-6044DC8DE2C3}"/>
                </a:ext>
              </a:extLst>
            </p:cNvPr>
            <p:cNvSpPr/>
            <p:nvPr/>
          </p:nvSpPr>
          <p:spPr>
            <a:xfrm>
              <a:off x="6064246" y="952631"/>
              <a:ext cx="840580" cy="35893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Прямоугольник 191">
              <a:extLst>
                <a:ext uri="{FF2B5EF4-FFF2-40B4-BE49-F238E27FC236}">
                  <a16:creationId xmlns:a16="http://schemas.microsoft.com/office/drawing/2014/main" id="{A78FDCA1-96FC-4465-910C-E46ACE399CEB}"/>
                </a:ext>
              </a:extLst>
            </p:cNvPr>
            <p:cNvSpPr/>
            <p:nvPr/>
          </p:nvSpPr>
          <p:spPr>
            <a:xfrm>
              <a:off x="6064246" y="952631"/>
              <a:ext cx="840580" cy="3589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54" tIns="5354" rIns="5354" bIns="5354" numCol="1" spcCol="1270" anchor="ctr" anchorCtr="0">
              <a:noAutofit/>
            </a:bodyPr>
            <a:lstStyle/>
            <a:p>
              <a:pPr algn="ctr" defTabSz="3750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76" dirty="0"/>
                <a:t>Northern blotting</a:t>
              </a:r>
              <a:endParaRPr lang="ru-RU" sz="876" dirty="0"/>
            </a:p>
          </p:txBody>
        </p:sp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4868F6EB-EE5D-4562-BE9A-28EE9676B966}"/>
              </a:ext>
            </a:extLst>
          </p:cNvPr>
          <p:cNvGrpSpPr/>
          <p:nvPr/>
        </p:nvGrpSpPr>
        <p:grpSpPr>
          <a:xfrm>
            <a:off x="10624479" y="4055194"/>
            <a:ext cx="788061" cy="394031"/>
            <a:chOff x="8857620" y="920292"/>
            <a:chExt cx="840580" cy="420290"/>
          </a:xfrm>
        </p:grpSpPr>
        <p:sp>
          <p:nvSpPr>
            <p:cNvPr id="194" name="Прямоугольник 193">
              <a:extLst>
                <a:ext uri="{FF2B5EF4-FFF2-40B4-BE49-F238E27FC236}">
                  <a16:creationId xmlns:a16="http://schemas.microsoft.com/office/drawing/2014/main" id="{454B4C4A-4446-4464-A0B3-9C12F3944DD6}"/>
                </a:ext>
              </a:extLst>
            </p:cNvPr>
            <p:cNvSpPr/>
            <p:nvPr/>
          </p:nvSpPr>
          <p:spPr>
            <a:xfrm>
              <a:off x="8857620" y="920292"/>
              <a:ext cx="840580" cy="42029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5" name="Прямоугольник 194">
              <a:extLst>
                <a:ext uri="{FF2B5EF4-FFF2-40B4-BE49-F238E27FC236}">
                  <a16:creationId xmlns:a16="http://schemas.microsoft.com/office/drawing/2014/main" id="{A245D45C-7912-42CB-B4C1-8D216175F42C}"/>
                </a:ext>
              </a:extLst>
            </p:cNvPr>
            <p:cNvSpPr/>
            <p:nvPr/>
          </p:nvSpPr>
          <p:spPr>
            <a:xfrm>
              <a:off x="8857620" y="920292"/>
              <a:ext cx="840580" cy="420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54" tIns="5354" rIns="5354" bIns="5354" numCol="1" spcCol="1270" anchor="ctr" anchorCtr="0">
              <a:noAutofit/>
            </a:bodyPr>
            <a:lstStyle/>
            <a:p>
              <a:pPr algn="ctr" defTabSz="3750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76" dirty="0"/>
                <a:t>Northwestern blotting</a:t>
              </a:r>
              <a:endParaRPr lang="ru-RU" sz="876" dirty="0"/>
            </a:p>
          </p:txBody>
        </p:sp>
      </p:grpSp>
      <p:grpSp>
        <p:nvGrpSpPr>
          <p:cNvPr id="196" name="Группа 195">
            <a:extLst>
              <a:ext uri="{FF2B5EF4-FFF2-40B4-BE49-F238E27FC236}">
                <a16:creationId xmlns:a16="http://schemas.microsoft.com/office/drawing/2014/main" id="{CF75829B-D708-4EA4-82DA-58A8C9A20649}"/>
              </a:ext>
            </a:extLst>
          </p:cNvPr>
          <p:cNvGrpSpPr/>
          <p:nvPr/>
        </p:nvGrpSpPr>
        <p:grpSpPr>
          <a:xfrm>
            <a:off x="11032953" y="3552416"/>
            <a:ext cx="788061" cy="394031"/>
            <a:chOff x="9788730" y="917867"/>
            <a:chExt cx="840580" cy="420290"/>
          </a:xfrm>
        </p:grpSpPr>
        <p:sp>
          <p:nvSpPr>
            <p:cNvPr id="197" name="Прямоугольник 196">
              <a:extLst>
                <a:ext uri="{FF2B5EF4-FFF2-40B4-BE49-F238E27FC236}">
                  <a16:creationId xmlns:a16="http://schemas.microsoft.com/office/drawing/2014/main" id="{E7F24EDD-DD49-49EC-B9FC-BFCD947556E8}"/>
                </a:ext>
              </a:extLst>
            </p:cNvPr>
            <p:cNvSpPr/>
            <p:nvPr/>
          </p:nvSpPr>
          <p:spPr>
            <a:xfrm>
              <a:off x="9788730" y="917867"/>
              <a:ext cx="840580" cy="42029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Прямоугольник 197">
              <a:extLst>
                <a:ext uri="{FF2B5EF4-FFF2-40B4-BE49-F238E27FC236}">
                  <a16:creationId xmlns:a16="http://schemas.microsoft.com/office/drawing/2014/main" id="{004FE397-FE76-4F2E-84ED-58D26E3D333F}"/>
                </a:ext>
              </a:extLst>
            </p:cNvPr>
            <p:cNvSpPr/>
            <p:nvPr/>
          </p:nvSpPr>
          <p:spPr>
            <a:xfrm>
              <a:off x="9788730" y="917867"/>
              <a:ext cx="840580" cy="420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54" tIns="5354" rIns="5354" bIns="5354" numCol="1" spcCol="1270" anchor="ctr" anchorCtr="0">
              <a:noAutofit/>
            </a:bodyPr>
            <a:lstStyle/>
            <a:p>
              <a:pPr algn="ctr" defTabSz="3750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76" dirty="0"/>
                <a:t>Electrophoretic mobility shift assay</a:t>
              </a:r>
              <a:endParaRPr lang="ru-RU" sz="876" dirty="0"/>
            </a:p>
          </p:txBody>
        </p:sp>
      </p:grpSp>
      <p:cxnSp>
        <p:nvCxnSpPr>
          <p:cNvPr id="199" name="Прямая соединительная линия 198">
            <a:extLst>
              <a:ext uri="{FF2B5EF4-FFF2-40B4-BE49-F238E27FC236}">
                <a16:creationId xmlns:a16="http://schemas.microsoft.com/office/drawing/2014/main" id="{F594976F-F0FD-4BC7-8AEF-B78E811DEEF2}"/>
              </a:ext>
            </a:extLst>
          </p:cNvPr>
          <p:cNvCxnSpPr/>
          <p:nvPr/>
        </p:nvCxnSpPr>
        <p:spPr>
          <a:xfrm>
            <a:off x="6882932" y="3440798"/>
            <a:ext cx="45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единительная линия 199">
            <a:extLst>
              <a:ext uri="{FF2B5EF4-FFF2-40B4-BE49-F238E27FC236}">
                <a16:creationId xmlns:a16="http://schemas.microsoft.com/office/drawing/2014/main" id="{928844FF-BA0A-40A1-8E29-D54F8389A5F2}"/>
              </a:ext>
            </a:extLst>
          </p:cNvPr>
          <p:cNvCxnSpPr/>
          <p:nvPr/>
        </p:nvCxnSpPr>
        <p:spPr>
          <a:xfrm>
            <a:off x="9834393" y="3453835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единительная линия 200">
            <a:extLst>
              <a:ext uri="{FF2B5EF4-FFF2-40B4-BE49-F238E27FC236}">
                <a16:creationId xmlns:a16="http://schemas.microsoft.com/office/drawing/2014/main" id="{75A8866E-419C-4FCD-96F7-416522BC1A61}"/>
              </a:ext>
            </a:extLst>
          </p:cNvPr>
          <p:cNvCxnSpPr/>
          <p:nvPr/>
        </p:nvCxnSpPr>
        <p:spPr>
          <a:xfrm>
            <a:off x="7213755" y="3440824"/>
            <a:ext cx="2051" cy="7101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>
            <a:extLst>
              <a:ext uri="{FF2B5EF4-FFF2-40B4-BE49-F238E27FC236}">
                <a16:creationId xmlns:a16="http://schemas.microsoft.com/office/drawing/2014/main" id="{BF5E2FD3-865E-4EEA-8507-F860E624801B}"/>
              </a:ext>
            </a:extLst>
          </p:cNvPr>
          <p:cNvCxnSpPr/>
          <p:nvPr/>
        </p:nvCxnSpPr>
        <p:spPr>
          <a:xfrm>
            <a:off x="8205419" y="3441875"/>
            <a:ext cx="2051" cy="7101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>
            <a:extLst>
              <a:ext uri="{FF2B5EF4-FFF2-40B4-BE49-F238E27FC236}">
                <a16:creationId xmlns:a16="http://schemas.microsoft.com/office/drawing/2014/main" id="{87E1FB04-F078-4801-AC84-53DCE407EFC0}"/>
              </a:ext>
            </a:extLst>
          </p:cNvPr>
          <p:cNvCxnSpPr/>
          <p:nvPr/>
        </p:nvCxnSpPr>
        <p:spPr>
          <a:xfrm>
            <a:off x="10179341" y="3450839"/>
            <a:ext cx="2051" cy="7101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BD6D8414-E9F6-4D3E-BCC4-67AD13405165}"/>
              </a:ext>
            </a:extLst>
          </p:cNvPr>
          <p:cNvCxnSpPr>
            <a:cxnSpLocks/>
          </p:cNvCxnSpPr>
          <p:nvPr/>
        </p:nvCxnSpPr>
        <p:spPr>
          <a:xfrm>
            <a:off x="3768640" y="2406728"/>
            <a:ext cx="7051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>
            <a:extLst>
              <a:ext uri="{FF2B5EF4-FFF2-40B4-BE49-F238E27FC236}">
                <a16:creationId xmlns:a16="http://schemas.microsoft.com/office/drawing/2014/main" id="{5DDC59B2-8BF8-424C-969D-212B0EBC5F11}"/>
              </a:ext>
            </a:extLst>
          </p:cNvPr>
          <p:cNvCxnSpPr/>
          <p:nvPr/>
        </p:nvCxnSpPr>
        <p:spPr>
          <a:xfrm>
            <a:off x="2140411" y="2839033"/>
            <a:ext cx="0" cy="313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980E65BA-5818-4420-8643-1C0EF8C7DD05}"/>
              </a:ext>
            </a:extLst>
          </p:cNvPr>
          <p:cNvCxnSpPr/>
          <p:nvPr/>
        </p:nvCxnSpPr>
        <p:spPr>
          <a:xfrm>
            <a:off x="4072041" y="3171730"/>
            <a:ext cx="0" cy="313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>
            <a:extLst>
              <a:ext uri="{FF2B5EF4-FFF2-40B4-BE49-F238E27FC236}">
                <a16:creationId xmlns:a16="http://schemas.microsoft.com/office/drawing/2014/main" id="{ED0126B1-D4B8-425F-BA96-24ABAEB492A0}"/>
              </a:ext>
            </a:extLst>
          </p:cNvPr>
          <p:cNvCxnSpPr/>
          <p:nvPr/>
        </p:nvCxnSpPr>
        <p:spPr>
          <a:xfrm>
            <a:off x="366050" y="3161732"/>
            <a:ext cx="0" cy="313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>
            <a:extLst>
              <a:ext uri="{FF2B5EF4-FFF2-40B4-BE49-F238E27FC236}">
                <a16:creationId xmlns:a16="http://schemas.microsoft.com/office/drawing/2014/main" id="{69779253-06F7-4EBF-81F1-A8B5FFC51C24}"/>
              </a:ext>
            </a:extLst>
          </p:cNvPr>
          <p:cNvCxnSpPr/>
          <p:nvPr/>
        </p:nvCxnSpPr>
        <p:spPr>
          <a:xfrm>
            <a:off x="1586101" y="3171730"/>
            <a:ext cx="0" cy="313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EB116D3F-8977-4E04-904C-3A7859A506B9}"/>
              </a:ext>
            </a:extLst>
          </p:cNvPr>
          <p:cNvCxnSpPr/>
          <p:nvPr/>
        </p:nvCxnSpPr>
        <p:spPr>
          <a:xfrm>
            <a:off x="2814826" y="3171730"/>
            <a:ext cx="0" cy="313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>
            <a:extLst>
              <a:ext uri="{FF2B5EF4-FFF2-40B4-BE49-F238E27FC236}">
                <a16:creationId xmlns:a16="http://schemas.microsoft.com/office/drawing/2014/main" id="{75545828-CD53-495C-B175-B736D946A31F}"/>
              </a:ext>
            </a:extLst>
          </p:cNvPr>
          <p:cNvCxnSpPr/>
          <p:nvPr/>
        </p:nvCxnSpPr>
        <p:spPr>
          <a:xfrm>
            <a:off x="2118643" y="2402624"/>
            <a:ext cx="0" cy="3915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Прямоугольник 209">
            <a:extLst>
              <a:ext uri="{FF2B5EF4-FFF2-40B4-BE49-F238E27FC236}">
                <a16:creationId xmlns:a16="http://schemas.microsoft.com/office/drawing/2014/main" id="{08F1E2EC-612B-45FF-8F02-E0530EEC824B}"/>
              </a:ext>
            </a:extLst>
          </p:cNvPr>
          <p:cNvSpPr/>
          <p:nvPr/>
        </p:nvSpPr>
        <p:spPr>
          <a:xfrm>
            <a:off x="1523029" y="2624827"/>
            <a:ext cx="1243656" cy="407159"/>
          </a:xfrm>
          <a:prstGeom prst="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21" dirty="0"/>
              <a:t>Immunochemical methods</a:t>
            </a:r>
          </a:p>
        </p:txBody>
      </p:sp>
      <p:grpSp>
        <p:nvGrpSpPr>
          <p:cNvPr id="211" name="Группа 210">
            <a:extLst>
              <a:ext uri="{FF2B5EF4-FFF2-40B4-BE49-F238E27FC236}">
                <a16:creationId xmlns:a16="http://schemas.microsoft.com/office/drawing/2014/main" id="{2F5C72CD-4DD1-4DDC-8493-A3F654EE7D82}"/>
              </a:ext>
            </a:extLst>
          </p:cNvPr>
          <p:cNvGrpSpPr/>
          <p:nvPr/>
        </p:nvGrpSpPr>
        <p:grpSpPr>
          <a:xfrm>
            <a:off x="-27980" y="3307524"/>
            <a:ext cx="788061" cy="394031"/>
            <a:chOff x="319949" y="928845"/>
            <a:chExt cx="840580" cy="420290"/>
          </a:xfrm>
          <a:solidFill>
            <a:srgbClr val="C55A11"/>
          </a:solidFill>
        </p:grpSpPr>
        <p:sp>
          <p:nvSpPr>
            <p:cNvPr id="212" name="Прямоугольник 211">
              <a:extLst>
                <a:ext uri="{FF2B5EF4-FFF2-40B4-BE49-F238E27FC236}">
                  <a16:creationId xmlns:a16="http://schemas.microsoft.com/office/drawing/2014/main" id="{9F335D23-763E-4FCE-8DDA-9854AA849322}"/>
                </a:ext>
              </a:extLst>
            </p:cNvPr>
            <p:cNvSpPr/>
            <p:nvPr/>
          </p:nvSpPr>
          <p:spPr>
            <a:xfrm>
              <a:off x="319949" y="928845"/>
              <a:ext cx="840580" cy="42029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3" name="Прямоугольник 212">
              <a:extLst>
                <a:ext uri="{FF2B5EF4-FFF2-40B4-BE49-F238E27FC236}">
                  <a16:creationId xmlns:a16="http://schemas.microsoft.com/office/drawing/2014/main" id="{8B4C1A76-4269-4E89-920F-AAD1F4F6C8CC}"/>
                </a:ext>
              </a:extLst>
            </p:cNvPr>
            <p:cNvSpPr/>
            <p:nvPr/>
          </p:nvSpPr>
          <p:spPr>
            <a:xfrm>
              <a:off x="319949" y="928845"/>
              <a:ext cx="840580" cy="4202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54" tIns="5354" rIns="5354" bIns="5354" numCol="1" spcCol="1270" anchor="ctr" anchorCtr="0">
              <a:noAutofit/>
            </a:bodyPr>
            <a:lstStyle/>
            <a:p>
              <a:pPr algn="ctr" defTabSz="3750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76" dirty="0"/>
                <a:t>Western blotting</a:t>
              </a:r>
              <a:endParaRPr lang="ru-RU" sz="876" dirty="0"/>
            </a:p>
          </p:txBody>
        </p:sp>
      </p:grpSp>
      <p:grpSp>
        <p:nvGrpSpPr>
          <p:cNvPr id="214" name="Группа 213">
            <a:extLst>
              <a:ext uri="{FF2B5EF4-FFF2-40B4-BE49-F238E27FC236}">
                <a16:creationId xmlns:a16="http://schemas.microsoft.com/office/drawing/2014/main" id="{151379BC-4756-4E93-BA1F-F5876595B1A6}"/>
              </a:ext>
            </a:extLst>
          </p:cNvPr>
          <p:cNvGrpSpPr/>
          <p:nvPr/>
        </p:nvGrpSpPr>
        <p:grpSpPr>
          <a:xfrm>
            <a:off x="2401737" y="3327047"/>
            <a:ext cx="809234" cy="356524"/>
            <a:chOff x="3665562" y="1456466"/>
            <a:chExt cx="1485585" cy="300208"/>
          </a:xfrm>
          <a:solidFill>
            <a:srgbClr val="4472C4"/>
          </a:solidFill>
        </p:grpSpPr>
        <p:sp>
          <p:nvSpPr>
            <p:cNvPr id="215" name="Прямоугольник 214">
              <a:extLst>
                <a:ext uri="{FF2B5EF4-FFF2-40B4-BE49-F238E27FC236}">
                  <a16:creationId xmlns:a16="http://schemas.microsoft.com/office/drawing/2014/main" id="{7F482ED1-5268-4C4E-9028-CEC8D3925F41}"/>
                </a:ext>
              </a:extLst>
            </p:cNvPr>
            <p:cNvSpPr/>
            <p:nvPr/>
          </p:nvSpPr>
          <p:spPr>
            <a:xfrm>
              <a:off x="3665562" y="1456466"/>
              <a:ext cx="1485585" cy="300208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Прямоугольник 215">
              <a:extLst>
                <a:ext uri="{FF2B5EF4-FFF2-40B4-BE49-F238E27FC236}">
                  <a16:creationId xmlns:a16="http://schemas.microsoft.com/office/drawing/2014/main" id="{E5CB67BD-6DFC-4640-AE6F-64CB516F9B0D}"/>
                </a:ext>
              </a:extLst>
            </p:cNvPr>
            <p:cNvSpPr/>
            <p:nvPr/>
          </p:nvSpPr>
          <p:spPr>
            <a:xfrm>
              <a:off x="3665562" y="1456466"/>
              <a:ext cx="1485585" cy="300208"/>
            </a:xfrm>
            <a:prstGeom prst="rect">
              <a:avLst/>
            </a:prstGeom>
            <a:solidFill>
              <a:srgbClr val="4472C4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546" tIns="6546" rIns="6546" bIns="6546" numCol="1" spcCol="1270" anchor="ctr" anchorCtr="0">
              <a:noAutofit/>
            </a:bodyPr>
            <a:lstStyle/>
            <a:p>
              <a:pPr algn="ctr" defTabSz="45841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34" dirty="0"/>
                <a:t>Flow cytometry</a:t>
              </a:r>
              <a:endParaRPr lang="ru-RU" sz="1034" dirty="0"/>
            </a:p>
          </p:txBody>
        </p:sp>
      </p:grpSp>
      <p:grpSp>
        <p:nvGrpSpPr>
          <p:cNvPr id="217" name="Группа 216">
            <a:extLst>
              <a:ext uri="{FF2B5EF4-FFF2-40B4-BE49-F238E27FC236}">
                <a16:creationId xmlns:a16="http://schemas.microsoft.com/office/drawing/2014/main" id="{25260C7F-63F4-42A3-BE53-8A7B73962769}"/>
              </a:ext>
            </a:extLst>
          </p:cNvPr>
          <p:cNvGrpSpPr/>
          <p:nvPr/>
        </p:nvGrpSpPr>
        <p:grpSpPr>
          <a:xfrm>
            <a:off x="1195967" y="3327047"/>
            <a:ext cx="809234" cy="356524"/>
            <a:chOff x="3665562" y="1456466"/>
            <a:chExt cx="1485585" cy="300208"/>
          </a:xfrm>
          <a:solidFill>
            <a:srgbClr val="4472C4"/>
          </a:solidFill>
        </p:grpSpPr>
        <p:sp>
          <p:nvSpPr>
            <p:cNvPr id="218" name="Прямоугольник 217">
              <a:extLst>
                <a:ext uri="{FF2B5EF4-FFF2-40B4-BE49-F238E27FC236}">
                  <a16:creationId xmlns:a16="http://schemas.microsoft.com/office/drawing/2014/main" id="{CD921D81-CEF5-4D9F-BC71-2446CA6A2E84}"/>
                </a:ext>
              </a:extLst>
            </p:cNvPr>
            <p:cNvSpPr/>
            <p:nvPr/>
          </p:nvSpPr>
          <p:spPr>
            <a:xfrm>
              <a:off x="3665562" y="1456466"/>
              <a:ext cx="1485585" cy="300208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9" name="Прямоугольник 218">
              <a:extLst>
                <a:ext uri="{FF2B5EF4-FFF2-40B4-BE49-F238E27FC236}">
                  <a16:creationId xmlns:a16="http://schemas.microsoft.com/office/drawing/2014/main" id="{7A399928-F4EB-4B0C-8F00-C0CA4402FB58}"/>
                </a:ext>
              </a:extLst>
            </p:cNvPr>
            <p:cNvSpPr/>
            <p:nvPr/>
          </p:nvSpPr>
          <p:spPr>
            <a:xfrm>
              <a:off x="3665562" y="1456466"/>
              <a:ext cx="1485585" cy="3002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546" tIns="6546" rIns="6546" bIns="6546" numCol="1" spcCol="1270" anchor="ctr" anchorCtr="0">
              <a:noAutofit/>
            </a:bodyPr>
            <a:lstStyle/>
            <a:p>
              <a:pPr algn="ctr" defTabSz="45841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34" dirty="0"/>
                <a:t>Dot (Slot) Blotting</a:t>
              </a:r>
              <a:endParaRPr lang="ru-RU" sz="1034" dirty="0"/>
            </a:p>
          </p:txBody>
        </p:sp>
      </p:grpSp>
      <p:cxnSp>
        <p:nvCxnSpPr>
          <p:cNvPr id="223" name="Прямая соединительная линия 222">
            <a:extLst>
              <a:ext uri="{FF2B5EF4-FFF2-40B4-BE49-F238E27FC236}">
                <a16:creationId xmlns:a16="http://schemas.microsoft.com/office/drawing/2014/main" id="{37C73F4D-1DA7-4478-B4A2-6E8F7860F43A}"/>
              </a:ext>
            </a:extLst>
          </p:cNvPr>
          <p:cNvCxnSpPr>
            <a:cxnSpLocks/>
          </p:cNvCxnSpPr>
          <p:nvPr/>
        </p:nvCxnSpPr>
        <p:spPr>
          <a:xfrm>
            <a:off x="366050" y="3161732"/>
            <a:ext cx="2440304" cy="99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я соединительная линия 225">
            <a:extLst>
              <a:ext uri="{FF2B5EF4-FFF2-40B4-BE49-F238E27FC236}">
                <a16:creationId xmlns:a16="http://schemas.microsoft.com/office/drawing/2014/main" id="{097E5338-16A2-4D46-8FFF-7C4BEB89535C}"/>
              </a:ext>
            </a:extLst>
          </p:cNvPr>
          <p:cNvCxnSpPr/>
          <p:nvPr/>
        </p:nvCxnSpPr>
        <p:spPr>
          <a:xfrm flipH="1">
            <a:off x="2118643" y="2406728"/>
            <a:ext cx="1688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509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Рисунок 69"/>
          <p:cNvPicPr>
            <a:picLocks noChangeAspect="1"/>
          </p:cNvPicPr>
          <p:nvPr/>
        </p:nvPicPr>
        <p:blipFill rotWithShape="1">
          <a:blip r:embed="rId4"/>
          <a:srcRect l="7500" t="39999" r="85000" b="48195"/>
          <a:stretch/>
        </p:blipFill>
        <p:spPr>
          <a:xfrm>
            <a:off x="251205" y="1664764"/>
            <a:ext cx="463499" cy="41038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389866"/>
            <a:ext cx="12056531" cy="12486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0206304" y="-59103"/>
            <a:ext cx="1302143" cy="419329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About us</a:t>
            </a:r>
            <a:endParaRPr lang="ru-RU" sz="10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686801" y="19694"/>
            <a:ext cx="1091681" cy="244497"/>
          </a:xfrm>
          <a:prstGeom prst="rect">
            <a:avLst/>
          </a:prstGeom>
          <a:solidFill>
            <a:srgbClr val="005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5"/>
          <a:srcRect l="1" t="12099" r="1111" b="82217"/>
          <a:stretch/>
        </p:blipFill>
        <p:spPr>
          <a:xfrm>
            <a:off x="0" y="0"/>
            <a:ext cx="12056533" cy="389866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787137" y="39856"/>
            <a:ext cx="1091681" cy="244497"/>
          </a:xfrm>
          <a:prstGeom prst="rect">
            <a:avLst/>
          </a:prstGeom>
          <a:solidFill>
            <a:srgbClr val="005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8806734" y="2220"/>
            <a:ext cx="1416054" cy="329847"/>
          </a:xfrm>
          <a:prstGeom prst="rect">
            <a:avLst/>
          </a:prstGeom>
          <a:solidFill>
            <a:srgbClr val="005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0185766" y="44481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in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79930" y="44481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16928" y="44481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us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92509" y="37863"/>
            <a:ext cx="1195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tour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95207" y="18801"/>
            <a:ext cx="358873" cy="352263"/>
            <a:chOff x="6829598" y="740135"/>
            <a:chExt cx="3710975" cy="3642624"/>
          </a:xfrm>
        </p:grpSpPr>
        <p:pic>
          <p:nvPicPr>
            <p:cNvPr id="28" name="Picture 2" descr="https://sun9-38.userapi.com/impg/vO0ZnWJyM3yhSKS_tTc9EMJx5cgv99M4on4KqA/h0LHmuk2z5M.jpg?size=1358x761&amp;quality=96&amp;sign=0deaf2acbd7bd2fd01ea1ebabaf13367&amp;type=album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8003" b="47175" l="29971" r="4337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t="15142" r="56399" b="52536"/>
            <a:stretch/>
          </p:blipFill>
          <p:spPr bwMode="auto">
            <a:xfrm>
              <a:off x="6890749" y="851384"/>
              <a:ext cx="1345039" cy="1760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s://sun9-38.userapi.com/impg/vO0ZnWJyM3yhSKS_tTc9EMJx5cgv99M4on4KqA/h0LHmuk2z5M.jpg?size=1358x761&amp;quality=96&amp;sign=0deaf2acbd7bd2fd01ea1ebabaf13367&amp;type=album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5769" b="37582" l="41900" r="6170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28" t="15142" r="37981" b="61635"/>
            <a:stretch/>
          </p:blipFill>
          <p:spPr bwMode="auto">
            <a:xfrm>
              <a:off x="8042125" y="740135"/>
              <a:ext cx="2055677" cy="1318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https://sun9-38.userapi.com/impg/vO0ZnWJyM3yhSKS_tTc9EMJx5cgv99M4on4KqA/h0LHmuk2z5M.jpg?size=1358x761&amp;quality=96&amp;sign=0deaf2acbd7bd2fd01ea1ebabaf13367&amp;type=album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8121" b="65046" l="53535" r="6553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33" t="28245" r="33684" b="33412"/>
            <a:stretch/>
          </p:blipFill>
          <p:spPr bwMode="auto">
            <a:xfrm rot="21445157">
              <a:off x="9103706" y="1468164"/>
              <a:ext cx="1436867" cy="2176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https://sun9-38.userapi.com/impg/vO0ZnWJyM3yhSKS_tTc9EMJx5cgv99M4on4KqA/h0LHmuk2z5M.jpg?size=1358x761&amp;quality=96&amp;sign=0deaf2acbd7bd2fd01ea1ebabaf13367&amp;type=album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5585" b="78187" l="42489" r="6266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13" t="54612" r="36629" b="20907"/>
            <a:stretch/>
          </p:blipFill>
          <p:spPr bwMode="auto">
            <a:xfrm>
              <a:off x="8164929" y="2942678"/>
              <a:ext cx="2103115" cy="1389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https://sun9-38.userapi.com/impg/vO0ZnWJyM3yhSKS_tTc9EMJx5cgv99M4on4KqA/h0LHmuk2z5M.jpg?size=1358x761&amp;quality=96&amp;sign=0deaf2acbd7bd2fd01ea1ebabaf13367&amp;type=album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6518" b="77004" l="30560" r="4521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t="44957" r="54318" b="20906"/>
            <a:stretch/>
          </p:blipFill>
          <p:spPr bwMode="auto">
            <a:xfrm>
              <a:off x="6829598" y="2444679"/>
              <a:ext cx="1613120" cy="1938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5"/>
          <a:srcRect l="98932" t="1433" r="26" b="10926"/>
          <a:stretch/>
        </p:blipFill>
        <p:spPr>
          <a:xfrm>
            <a:off x="12065942" y="-955562"/>
            <a:ext cx="204850" cy="779662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19717" y="-76199"/>
            <a:ext cx="3283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68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ru-RU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411366" y="48156"/>
            <a:ext cx="934040" cy="192636"/>
          </a:xfrm>
          <a:prstGeom prst="rect">
            <a:avLst/>
          </a:prstGeom>
          <a:solidFill>
            <a:srgbClr val="00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3343082" y="31594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Chromatography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9702" y="1993053"/>
            <a:ext cx="9870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Chromatography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a laboratory technique for the separation of a mixture. The mixture is dissolved in a fluid (gas or solvent) called the mobile phase, which carries it through a system on which a material called the stationary phase is fixed.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636087" y="1670268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i="0" dirty="0">
                <a:latin typeface="Arial" panose="020B0604020202020204" pitchFamily="34" charset="0"/>
                <a:cs typeface="Arial" panose="020B0604020202020204" pitchFamily="34" charset="0"/>
              </a:rPr>
              <a:t>Chromatography</a:t>
            </a:r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2422" y="3734009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2819" y="3184284"/>
            <a:ext cx="3247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…..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4719" y="2986573"/>
            <a:ext cx="9870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High-performance liquid chromatography (HPLC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), formerly referred to as high-pressure liquid chromatography, is a technique in analytical chemistry used to separate, identify, and quantify each component in a mixture.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Ion exchange chromatography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is based on the association of charged groups in a liquid that passes over a solid support or ion exchange resin. Amino acids at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pHs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below their isoelectric point are positively charged and will bind to a cation exchange resin.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40377" y="2616247"/>
            <a:ext cx="7106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Ion-exchange High-performance liquid chromatography of amino acids</a:t>
            </a: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0" y="3847677"/>
            <a:ext cx="12056533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chemeClr val="accent1">
                    <a:lumMod val="45000"/>
                    <a:lumOff val="55000"/>
                    <a:alpha val="59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105" y="4491388"/>
            <a:ext cx="3247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…..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2615385"/>
            <a:ext cx="12056533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chemeClr val="accent1">
                    <a:lumMod val="45000"/>
                    <a:lumOff val="55000"/>
                    <a:alpha val="59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4719" y="4198720"/>
            <a:ext cx="991233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100" b="1" i="0" dirty="0">
                <a:latin typeface="Arial" panose="020B0604020202020204" pitchFamily="34" charset="0"/>
                <a:cs typeface="Arial" panose="020B0604020202020204" pitchFamily="34" charset="0"/>
              </a:rPr>
              <a:t>Fast protein liquid chromatography </a:t>
            </a:r>
            <a:r>
              <a:rPr lang="en-US" sz="1100" i="0" dirty="0">
                <a:latin typeface="Arial" panose="020B0604020202020204" pitchFamily="34" charset="0"/>
                <a:cs typeface="Arial" panose="020B0604020202020204" pitchFamily="34" charset="0"/>
              </a:rPr>
              <a:t>(FPLC), is a form of liquid chromatography that is often used to analyze or purify mixtures of proteins. As in other forms of chromatography, separation is possible because the different components of a mixture have different affinities for two materials, a moving fluid (the mobile phase) and a porous solid (the stationary phase).</a:t>
            </a: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547974" y="3852907"/>
            <a:ext cx="3640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Fast protein liquid chromatography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417" y="448986"/>
            <a:ext cx="3013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ru-RU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 matches</a:t>
            </a:r>
            <a:r>
              <a:rPr lang="ru-RU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found</a:t>
            </a:r>
            <a:endParaRPr lang="ru-RU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Прямая соединительная линия 74"/>
          <p:cNvCxnSpPr/>
          <p:nvPr/>
        </p:nvCxnSpPr>
        <p:spPr>
          <a:xfrm>
            <a:off x="-65615" y="4875977"/>
            <a:ext cx="12056533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chemeClr val="accent1">
                    <a:lumMod val="45000"/>
                    <a:lumOff val="55000"/>
                    <a:alpha val="59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5752" y="5767014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3805" y="6282931"/>
            <a:ext cx="3247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Type of …..</a:t>
            </a:r>
            <a:r>
              <a:rPr lang="ru-RU" sz="1400" dirty="0">
                <a:solidFill>
                  <a:schemeClr val="bg1"/>
                </a:solidFill>
              </a:rPr>
              <a:t>: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…..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……</a:t>
            </a:r>
            <a:endParaRPr lang="ru-RU" sz="1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6" name="Рисунок 9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89" y="2652387"/>
            <a:ext cx="251218" cy="2525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257" y="103159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4496" y="102264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14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156422" y="1018998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ru-RU" sz="14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169912" y="1018998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proteins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169912" y="129154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peptides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349189" y="1025147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small molecules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48245" y="1295780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amino acids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3257" y="72721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Sort by</a:t>
            </a: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63723" y="74630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63099" y="76203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popularity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305710" y="828174"/>
            <a:ext cx="172050" cy="153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3821780" y="834191"/>
            <a:ext cx="172050" cy="153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3043813" y="1104296"/>
            <a:ext cx="172050" cy="153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3042540" y="1376227"/>
            <a:ext cx="172050" cy="153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4219478" y="1108535"/>
            <a:ext cx="172050" cy="153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4219478" y="1380113"/>
            <a:ext cx="172050" cy="153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8340301" y="1105863"/>
            <a:ext cx="172050" cy="153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/>
          <p:cNvSpPr/>
          <p:nvPr/>
        </p:nvSpPr>
        <p:spPr>
          <a:xfrm>
            <a:off x="8343950" y="1361794"/>
            <a:ext cx="172050" cy="153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TextBox 112"/>
          <p:cNvSpPr txBox="1"/>
          <p:nvPr/>
        </p:nvSpPr>
        <p:spPr>
          <a:xfrm>
            <a:off x="8519903" y="1013123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analytical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527455" y="130208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preparative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5" name="Рисунок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022" y="3900251"/>
            <a:ext cx="251218" cy="252584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182791" y="5235067"/>
            <a:ext cx="9912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100" b="1" i="0" dirty="0">
                <a:latin typeface="Arial" panose="020B0604020202020204" pitchFamily="34" charset="0"/>
                <a:cs typeface="Arial" panose="020B0604020202020204" pitchFamily="34" charset="0"/>
              </a:rPr>
              <a:t>Immobilized metal affinity chromatography (IMAC)</a:t>
            </a:r>
            <a:r>
              <a:rPr lang="en-US" sz="1100" i="0" dirty="0">
                <a:latin typeface="Arial" panose="020B0604020202020204" pitchFamily="34" charset="0"/>
                <a:cs typeface="Arial" panose="020B0604020202020204" pitchFamily="34" charset="0"/>
              </a:rPr>
              <a:t> is the most widely used method to purify the proteins according to their affinity to specific metal ions, which was first introduced by </a:t>
            </a:r>
            <a:r>
              <a:rPr lang="en-US" sz="1100" i="0" dirty="0" err="1">
                <a:latin typeface="Arial" panose="020B0604020202020204" pitchFamily="34" charset="0"/>
                <a:cs typeface="Arial" panose="020B0604020202020204" pitchFamily="34" charset="0"/>
              </a:rPr>
              <a:t>Porath</a:t>
            </a:r>
            <a:r>
              <a:rPr lang="en-US" sz="1100" i="0" dirty="0">
                <a:latin typeface="Arial" panose="020B0604020202020204" pitchFamily="34" charset="0"/>
                <a:cs typeface="Arial" panose="020B0604020202020204" pitchFamily="34" charset="0"/>
              </a:rPr>
              <a:t> (1989). This involves the use of phosphate affinity metals which are chelated on resin or beads and packed in a column.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Прямоугольник 118"/>
          <p:cNvSpPr/>
          <p:nvPr/>
        </p:nvSpPr>
        <p:spPr>
          <a:xfrm>
            <a:off x="526046" y="4889254"/>
            <a:ext cx="4374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Immobilized metal affinity chromatography</a:t>
            </a:r>
          </a:p>
        </p:txBody>
      </p:sp>
      <p:cxnSp>
        <p:nvCxnSpPr>
          <p:cNvPr id="120" name="Прямая соединительная линия 119"/>
          <p:cNvCxnSpPr/>
          <p:nvPr/>
        </p:nvCxnSpPr>
        <p:spPr>
          <a:xfrm>
            <a:off x="-65614" y="5901957"/>
            <a:ext cx="12056533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chemeClr val="accent1">
                    <a:lumMod val="45000"/>
                    <a:lumOff val="55000"/>
                    <a:alpha val="59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Рисунок 1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3094" y="4936598"/>
            <a:ext cx="251218" cy="25258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07680" y="6279664"/>
            <a:ext cx="99494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 Layer Chromatography (TLC) 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used to separate solids from a liquid. The most common use is to separate amino acids from a liquid and each other. The glass is then placed in a solvent that will travel up the absorbent surface and cause the solid to move out of the liquid with it.</a:t>
            </a: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Прямоугольник 122"/>
          <p:cNvSpPr/>
          <p:nvPr/>
        </p:nvSpPr>
        <p:spPr>
          <a:xfrm>
            <a:off x="526046" y="5936823"/>
            <a:ext cx="44262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Thin Layer Chromatography of amino acids</a:t>
            </a:r>
          </a:p>
        </p:txBody>
      </p:sp>
      <p:pic>
        <p:nvPicPr>
          <p:cNvPr id="140" name="Рисунок 1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3921" y="5985058"/>
            <a:ext cx="251218" cy="252584"/>
          </a:xfrm>
          <a:prstGeom prst="rect">
            <a:avLst/>
          </a:prstGeom>
        </p:spPr>
      </p:pic>
      <p:sp>
        <p:nvSpPr>
          <p:cNvPr id="72" name="Прямоугольник 71"/>
          <p:cNvSpPr/>
          <p:nvPr/>
        </p:nvSpPr>
        <p:spPr>
          <a:xfrm>
            <a:off x="-9411" y="1608788"/>
            <a:ext cx="12056531" cy="1043127"/>
          </a:xfrm>
          <a:prstGeom prst="rect">
            <a:avLst/>
          </a:prstGeom>
          <a:solidFill>
            <a:schemeClr val="bg2">
              <a:lumMod val="75000"/>
              <a:alpha val="2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>
            <a:off x="0" y="1607245"/>
            <a:ext cx="12056533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chemeClr val="accent1">
                    <a:lumMod val="45000"/>
                    <a:lumOff val="55000"/>
                    <a:alpha val="59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95941" y="1921761"/>
            <a:ext cx="1414395" cy="530398"/>
          </a:xfrm>
          <a:prstGeom prst="rect">
            <a:avLst/>
          </a:prstGeom>
        </p:spPr>
      </p:pic>
      <p:sp>
        <p:nvSpPr>
          <p:cNvPr id="74" name="Прямоугольник 73"/>
          <p:cNvSpPr/>
          <p:nvPr/>
        </p:nvSpPr>
        <p:spPr>
          <a:xfrm>
            <a:off x="8686801" y="19694"/>
            <a:ext cx="1091681" cy="244497"/>
          </a:xfrm>
          <a:prstGeom prst="rect">
            <a:avLst/>
          </a:prstGeom>
          <a:solidFill>
            <a:srgbClr val="005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8" name="Рисунок 77"/>
          <p:cNvPicPr>
            <a:picLocks noChangeAspect="1"/>
          </p:cNvPicPr>
          <p:nvPr/>
        </p:nvPicPr>
        <p:blipFill rotWithShape="1">
          <a:blip r:embed="rId5"/>
          <a:srcRect l="1" t="12099" r="1111" b="82217"/>
          <a:stretch/>
        </p:blipFill>
        <p:spPr>
          <a:xfrm>
            <a:off x="0" y="0"/>
            <a:ext cx="12056533" cy="389866"/>
          </a:xfrm>
          <a:prstGeom prst="rect">
            <a:avLst/>
          </a:prstGeom>
        </p:spPr>
      </p:pic>
      <p:sp>
        <p:nvSpPr>
          <p:cNvPr id="79" name="Прямоугольник 78"/>
          <p:cNvSpPr/>
          <p:nvPr/>
        </p:nvSpPr>
        <p:spPr>
          <a:xfrm>
            <a:off x="1787137" y="39856"/>
            <a:ext cx="1091681" cy="244497"/>
          </a:xfrm>
          <a:prstGeom prst="rect">
            <a:avLst/>
          </a:prstGeom>
          <a:solidFill>
            <a:srgbClr val="005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8806734" y="2220"/>
            <a:ext cx="1416054" cy="329847"/>
          </a:xfrm>
          <a:prstGeom prst="rect">
            <a:avLst/>
          </a:prstGeom>
          <a:solidFill>
            <a:srgbClr val="005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TextBox 80"/>
          <p:cNvSpPr txBox="1"/>
          <p:nvPr/>
        </p:nvSpPr>
        <p:spPr>
          <a:xfrm>
            <a:off x="10185766" y="44481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in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079930" y="44481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016928" y="44481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us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92509" y="37863"/>
            <a:ext cx="1195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tour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Рисунок 84"/>
          <p:cNvPicPr>
            <a:picLocks noChangeAspect="1"/>
          </p:cNvPicPr>
          <p:nvPr/>
        </p:nvPicPr>
        <p:blipFill rotWithShape="1">
          <a:blip r:embed="rId14"/>
          <a:srcRect l="42237" t="44327" r="21316" b="36375"/>
          <a:stretch/>
        </p:blipFill>
        <p:spPr>
          <a:xfrm>
            <a:off x="9870" y="0"/>
            <a:ext cx="1269309" cy="360226"/>
          </a:xfrm>
          <a:prstGeom prst="rect">
            <a:avLst/>
          </a:prstGeom>
        </p:spPr>
      </p:pic>
      <p:sp>
        <p:nvSpPr>
          <p:cNvPr id="86" name="Прямоугольник 85"/>
          <p:cNvSpPr/>
          <p:nvPr/>
        </p:nvSpPr>
        <p:spPr>
          <a:xfrm>
            <a:off x="3454199" y="1784"/>
            <a:ext cx="4060314" cy="317508"/>
          </a:xfrm>
          <a:prstGeom prst="rect">
            <a:avLst/>
          </a:prstGeom>
          <a:solidFill>
            <a:srgbClr val="005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7" name="Рисунок 86"/>
          <p:cNvPicPr>
            <a:picLocks noChangeAspect="1"/>
          </p:cNvPicPr>
          <p:nvPr/>
        </p:nvPicPr>
        <p:blipFill rotWithShape="1">
          <a:blip r:embed="rId5"/>
          <a:srcRect l="24202" t="12099" r="41284" b="82217"/>
          <a:stretch/>
        </p:blipFill>
        <p:spPr>
          <a:xfrm>
            <a:off x="1742512" y="0"/>
            <a:ext cx="4207933" cy="3898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05483" y="-12504"/>
            <a:ext cx="17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Chromatography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30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985CE70-4A40-4E57-B334-69E66F30BCF3}"/>
              </a:ext>
            </a:extLst>
          </p:cNvPr>
          <p:cNvSpPr/>
          <p:nvPr/>
        </p:nvSpPr>
        <p:spPr>
          <a:xfrm>
            <a:off x="655931" y="1623887"/>
            <a:ext cx="10325336" cy="44805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CB489-24CB-48EF-B4C4-D9CDBA7F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New method</a:t>
            </a:r>
            <a:r>
              <a:rPr lang="ru-RU" b="1" i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7305A2-8555-419F-92E8-D4127DD1C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425" y="2152327"/>
            <a:ext cx="2838450" cy="460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67BC61F-965A-4028-8AFB-C8A64023A9B9}"/>
              </a:ext>
            </a:extLst>
          </p:cNvPr>
          <p:cNvSpPr txBox="1">
            <a:spLocks/>
          </p:cNvSpPr>
          <p:nvPr/>
        </p:nvSpPr>
        <p:spPr>
          <a:xfrm>
            <a:off x="1495425" y="2766689"/>
            <a:ext cx="28384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Application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2804AB2-2BBA-463D-A070-EDAA53896758}"/>
              </a:ext>
            </a:extLst>
          </p:cNvPr>
          <p:cNvSpPr txBox="1">
            <a:spLocks/>
          </p:cNvSpPr>
          <p:nvPr/>
        </p:nvSpPr>
        <p:spPr>
          <a:xfrm>
            <a:off x="1495425" y="3368350"/>
            <a:ext cx="28384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Object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D9E226F-6DC0-4F1A-AD2B-4FABFD34DB73}"/>
              </a:ext>
            </a:extLst>
          </p:cNvPr>
          <p:cNvSpPr txBox="1">
            <a:spLocks/>
          </p:cNvSpPr>
          <p:nvPr/>
        </p:nvSpPr>
        <p:spPr>
          <a:xfrm>
            <a:off x="1495425" y="3970011"/>
            <a:ext cx="28384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Type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6E194A6-4397-46B7-BE7D-9C5DAB3425E9}"/>
              </a:ext>
            </a:extLst>
          </p:cNvPr>
          <p:cNvSpPr/>
          <p:nvPr/>
        </p:nvSpPr>
        <p:spPr>
          <a:xfrm>
            <a:off x="4304283" y="2190336"/>
            <a:ext cx="2476870" cy="2752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2B8AF7-E4F0-4E29-8407-66369C653484}"/>
              </a:ext>
            </a:extLst>
          </p:cNvPr>
          <p:cNvSpPr/>
          <p:nvPr/>
        </p:nvSpPr>
        <p:spPr>
          <a:xfrm>
            <a:off x="4276355" y="2798873"/>
            <a:ext cx="2476870" cy="2752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4C96145-07C5-4D09-A0D7-2B6F48295356}"/>
              </a:ext>
            </a:extLst>
          </p:cNvPr>
          <p:cNvSpPr/>
          <p:nvPr/>
        </p:nvSpPr>
        <p:spPr>
          <a:xfrm>
            <a:off x="4276355" y="3372149"/>
            <a:ext cx="2476870" cy="2752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35CEA4F-A4D2-4A13-A7EE-AFC0132521F3}"/>
              </a:ext>
            </a:extLst>
          </p:cNvPr>
          <p:cNvSpPr/>
          <p:nvPr/>
        </p:nvSpPr>
        <p:spPr>
          <a:xfrm>
            <a:off x="4276355" y="4015572"/>
            <a:ext cx="2476870" cy="2752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D43945-5889-4481-AA9A-3E1A77E62FF7}"/>
              </a:ext>
            </a:extLst>
          </p:cNvPr>
          <p:cNvSpPr txBox="1"/>
          <p:nvPr/>
        </p:nvSpPr>
        <p:spPr>
          <a:xfrm>
            <a:off x="7395376" y="2097107"/>
            <a:ext cx="1038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+</a:t>
            </a:r>
            <a:r>
              <a:rPr lang="en-US" sz="2400" b="1" dirty="0"/>
              <a:t>Add</a:t>
            </a:r>
            <a:endParaRPr lang="ru-RU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49742-652D-4BFE-BB7E-26C5907EDDC0}"/>
              </a:ext>
            </a:extLst>
          </p:cNvPr>
          <p:cNvSpPr txBox="1"/>
          <p:nvPr/>
        </p:nvSpPr>
        <p:spPr>
          <a:xfrm>
            <a:off x="7395376" y="2705644"/>
            <a:ext cx="1038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+</a:t>
            </a:r>
            <a:r>
              <a:rPr lang="en-US" sz="2400" b="1" dirty="0"/>
              <a:t>Add</a:t>
            </a:r>
            <a:endParaRPr lang="ru-RU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8A061C-C9F0-4256-9623-3B7819A81EC3}"/>
              </a:ext>
            </a:extLst>
          </p:cNvPr>
          <p:cNvSpPr txBox="1"/>
          <p:nvPr/>
        </p:nvSpPr>
        <p:spPr>
          <a:xfrm>
            <a:off x="7395376" y="3314181"/>
            <a:ext cx="1038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+</a:t>
            </a:r>
            <a:r>
              <a:rPr lang="en-US" sz="2400" b="1" dirty="0"/>
              <a:t>Add</a:t>
            </a:r>
            <a:endParaRPr lang="ru-RU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F4EA2-7AF5-4D95-B61F-099F258C683A}"/>
              </a:ext>
            </a:extLst>
          </p:cNvPr>
          <p:cNvSpPr txBox="1"/>
          <p:nvPr/>
        </p:nvSpPr>
        <p:spPr>
          <a:xfrm>
            <a:off x="7395376" y="3922718"/>
            <a:ext cx="1038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+</a:t>
            </a:r>
            <a:r>
              <a:rPr lang="en-US" sz="2400" b="1" dirty="0"/>
              <a:t>Add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8518648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822</Words>
  <Application>Microsoft Office PowerPoint</Application>
  <PresentationFormat>Широкоэкранный</PresentationFormat>
  <Paragraphs>149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Локализация задач по ТЗ: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New method: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Локализация задач по ТЗ: </dc:title>
  <dc:creator>Ирина Янкелевич</dc:creator>
  <cp:lastModifiedBy>Ирина Янкелевич</cp:lastModifiedBy>
  <cp:revision>1</cp:revision>
  <dcterms:created xsi:type="dcterms:W3CDTF">2021-10-28T13:37:54Z</dcterms:created>
  <dcterms:modified xsi:type="dcterms:W3CDTF">2021-10-29T12:36:18Z</dcterms:modified>
</cp:coreProperties>
</file>