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10" d="100"/>
          <a:sy n="110" d="100"/>
        </p:scale>
        <p:origin x="6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56EF-D089-41EE-B4C2-EC8F0F1A06EC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0977-0290-4076-856F-0E0D0DEEE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1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0977-0290-4076-856F-0E0D0DEEE0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0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9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75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6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2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50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8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33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379F-6CF0-46F8-A211-CB001604DED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6197-87DF-4445-B9C3-7F9DA40CE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1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855166" y="1079023"/>
            <a:ext cx="989887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6804603" y="797831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493623" y="602384"/>
            <a:ext cx="621960" cy="250181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By </a:t>
            </a:r>
            <a:r>
              <a:rPr lang="en-US" sz="1121" dirty="0" smtClean="0"/>
              <a:t>type</a:t>
            </a:r>
            <a:endParaRPr lang="ru-RU" sz="112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01908" y="1360159"/>
            <a:ext cx="1209753" cy="60515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/>
              <a:t>Physical and Physicochemical methods</a:t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30526" y="1368944"/>
            <a:ext cx="1413894" cy="27705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/>
              <a:t>Blotting techniques</a:t>
            </a:r>
            <a:r>
              <a:rPr lang="en-US" sz="1200" dirty="0" smtClean="0"/>
              <a:t> </a:t>
            </a:r>
            <a:endParaRPr lang="ru-RU" sz="112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00760" y="1351984"/>
            <a:ext cx="1298537" cy="444731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/>
              <a:t>Immunochemical methods</a:t>
            </a:r>
            <a:r>
              <a:rPr lang="en-US" sz="1200" dirty="0" smtClean="0"/>
              <a:t> </a:t>
            </a:r>
            <a:endParaRPr lang="ru-RU" sz="112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898345" y="1329485"/>
            <a:ext cx="1213590" cy="27705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/>
              <a:t>PCR </a:t>
            </a:r>
            <a:r>
              <a:rPr lang="en-US" sz="1200" dirty="0" smtClean="0"/>
              <a:t>Techniques</a:t>
            </a:r>
            <a:endParaRPr lang="ru-RU" sz="112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855166" y="1079023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488043" y="109338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150029" y="109338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0503160" y="1087589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30566" y="2522560"/>
            <a:ext cx="1209753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/>
              <a:t>Electrochemical methods</a:t>
            </a:r>
            <a:r>
              <a:rPr lang="en-US" sz="1200" dirty="0" smtClean="0"/>
              <a:t> 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866891" y="1952318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334135" y="2250540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33706" y="2250540"/>
            <a:ext cx="10663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97639" y="2539973"/>
            <a:ext cx="601403" cy="31397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398341" y="2259833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334135" y="295059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133645" y="3956358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1754040" y="1080569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450642" y="1298840"/>
            <a:ext cx="606795" cy="27705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</a:t>
            </a:r>
            <a:endParaRPr lang="ru-RU" sz="1121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84118" y="3231787"/>
            <a:ext cx="16512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84118" y="323178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135382" y="323178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86266" y="3496589"/>
            <a:ext cx="601403" cy="31397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530505" y="3516065"/>
            <a:ext cx="1209753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Electrophoretic methods </a:t>
            </a:r>
          </a:p>
          <a:p>
            <a:pPr algn="ctr"/>
            <a:r>
              <a:rPr lang="en-US" sz="1200" dirty="0" smtClean="0"/>
              <a:t/>
            </a:r>
            <a:br>
              <a:rPr lang="en-US" sz="1200" dirty="0" smtClean="0"/>
            </a:br>
            <a:endParaRPr lang="ru-RU" sz="1121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84118" y="4245679"/>
            <a:ext cx="3613737" cy="114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3118724" y="2184026"/>
            <a:ext cx="761768" cy="437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Western Blotting 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4143918" y="2194009"/>
            <a:ext cx="691722" cy="437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Dot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638100" y="2696959"/>
            <a:ext cx="757816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Southern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399973" y="2709143"/>
            <a:ext cx="961038" cy="437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Far-Western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163739" y="2186391"/>
            <a:ext cx="467827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4485036" y="1629039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3533195" y="1909534"/>
            <a:ext cx="18644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533195" y="1904661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483300" y="1911549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395916" y="1914408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008338" y="1919358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4005706" y="1919358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353231" y="5025901"/>
            <a:ext cx="637617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Native PAGE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812862" y="4514714"/>
            <a:ext cx="681559" cy="42722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2D-PAGE</a:t>
            </a:r>
            <a:endParaRPr lang="ru-RU" sz="1121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2117956" y="5021840"/>
            <a:ext cx="1162171" cy="60895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Gel electrophoresis of nucleic acids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69467" y="4512004"/>
            <a:ext cx="961038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Isoelectric focusing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2832684" y="4519279"/>
            <a:ext cx="1173022" cy="42265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Capillary electrophoresis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1049986" y="425224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137474" y="425224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399973" y="4250352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677283" y="4252247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674651" y="4252247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91166" y="5029848"/>
            <a:ext cx="815145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SDS-PAGE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484118" y="4257240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3880492" y="5021840"/>
            <a:ext cx="434727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……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4088574" y="4252247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5785215" y="2341012"/>
            <a:ext cx="761768" cy="437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Western Blotting 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6810409" y="2350995"/>
            <a:ext cx="691722" cy="437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Dot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7243016" y="2853945"/>
            <a:ext cx="863625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Flow Cytometry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6066464" y="2866129"/>
            <a:ext cx="961038" cy="4372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Far-Western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7830230" y="2343377"/>
            <a:ext cx="566586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ELISA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>
            <a:off x="7151527" y="178602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6199686" y="2061647"/>
            <a:ext cx="2317780" cy="48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6199686" y="206164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7149791" y="206853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7674829" y="2076344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6672197" y="2076344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8265128" y="2839610"/>
            <a:ext cx="467827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8519379" y="2061647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8990058" y="2209131"/>
            <a:ext cx="895438" cy="44571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Real time PCR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100" name="Прямая соединительная линия 99"/>
          <p:cNvCxnSpPr/>
          <p:nvPr/>
        </p:nvCxnSpPr>
        <p:spPr>
          <a:xfrm>
            <a:off x="10504896" y="161891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9378757" y="1925100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9378757" y="1917139"/>
            <a:ext cx="19742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9981403" y="2196334"/>
            <a:ext cx="1065171" cy="42830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Quantitative real time PCR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10513989" y="191567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/>
          <p:cNvSpPr/>
          <p:nvPr/>
        </p:nvSpPr>
        <p:spPr>
          <a:xfrm>
            <a:off x="11113605" y="2192741"/>
            <a:ext cx="467827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>
            <a:off x="11345782" y="1920758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457" y="63847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Схема, основанная на каталоге из 14 методов в виде таблицы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0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3471333" y="1079023"/>
            <a:ext cx="640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6804603" y="797831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966248" y="593918"/>
            <a:ext cx="1676710" cy="26968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121" dirty="0"/>
              <a:t>By </a:t>
            </a:r>
            <a:r>
              <a:rPr lang="en-US" sz="1121" dirty="0" smtClean="0"/>
              <a:t>object and application</a:t>
            </a:r>
            <a:endParaRPr lang="ru-RU" sz="1121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469597" y="1079023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872133" y="1079023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022357" y="1360215"/>
            <a:ext cx="894480" cy="31618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Molecules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568735" y="1360215"/>
            <a:ext cx="606795" cy="27705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</a:t>
            </a:r>
            <a:endParaRPr lang="ru-RU" sz="1121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469597" y="1681948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147394" y="1963140"/>
            <a:ext cx="6340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147394" y="196868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09182" y="196868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487894" y="196384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700154" y="2255426"/>
            <a:ext cx="894480" cy="42558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Nucleic acids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813760" y="2249879"/>
            <a:ext cx="990843" cy="42558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Proteins and peptides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184496" y="2244332"/>
            <a:ext cx="606795" cy="27705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</a:t>
            </a:r>
            <a:endParaRPr lang="ru-RU" sz="112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147394" y="2681013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307445" y="267546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625933" y="2978012"/>
            <a:ext cx="1041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812024" y="2972465"/>
            <a:ext cx="10431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624197" y="2978012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65597" y="2978012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812024" y="2982264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853424" y="2982264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272709" y="3259204"/>
            <a:ext cx="702976" cy="30234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Analysis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312373" y="3269003"/>
            <a:ext cx="702976" cy="30234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460536" y="3253656"/>
            <a:ext cx="702976" cy="30234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Analysis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501936" y="3253656"/>
            <a:ext cx="702976" cy="30234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5795963" y="354786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035969" y="3846975"/>
            <a:ext cx="5729381" cy="79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015549" y="4617410"/>
            <a:ext cx="637617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Native PAGE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475180" y="4106223"/>
            <a:ext cx="681559" cy="42722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2D-PAGE</a:t>
            </a:r>
            <a:endParaRPr lang="ru-RU" sz="1121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977768" y="4613349"/>
            <a:ext cx="714728" cy="44126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Western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231785" y="4103513"/>
            <a:ext cx="961038" cy="43720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Isoelectric focusing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7038657" y="4622653"/>
            <a:ext cx="1173022" cy="42265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Capillary electrophoresis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4712304" y="384375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799792" y="3843756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062291" y="3841861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6339601" y="3843756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336969" y="3843756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3685713" y="4603159"/>
            <a:ext cx="815145" cy="30228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SDS-PAGE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4035969" y="3850114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604113" y="4105833"/>
            <a:ext cx="945084" cy="44126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Far-Western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750892" y="3843756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1638114" y="3550987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116866" y="3805654"/>
            <a:ext cx="2095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115130" y="3805654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114114" y="3809815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318243" y="4086846"/>
            <a:ext cx="1148375" cy="58920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Gel electrophoresis of nucleic acids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711442" y="4084886"/>
            <a:ext cx="808815" cy="41022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Real-Time PCR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142707" y="4747818"/>
            <a:ext cx="757488" cy="45130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Southern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2322506" y="4516765"/>
            <a:ext cx="1018919" cy="42734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Quantitative real time PCR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2688169" y="3799645"/>
            <a:ext cx="0" cy="7171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1634331" y="3809815"/>
            <a:ext cx="0" cy="9343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2860561" y="4092853"/>
            <a:ext cx="702976" cy="30234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…..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>
            <a:off x="3213072" y="3800834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7895460" y="4105833"/>
            <a:ext cx="714728" cy="44126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Dot Blotting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8398198" y="4603159"/>
            <a:ext cx="891691" cy="44126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Flow Cytometry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8924453" y="4092466"/>
            <a:ext cx="639111" cy="25710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ELISA</a:t>
            </a:r>
            <a:r>
              <a:rPr lang="en-US" sz="1200" dirty="0"/>
              <a:t/>
            </a:r>
            <a:br>
              <a:rPr lang="en-US" sz="1200" dirty="0"/>
            </a:br>
            <a:endParaRPr lang="ru-RU" sz="1121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9461953" y="4603159"/>
            <a:ext cx="606795" cy="277055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/>
              <a:t>….</a:t>
            </a:r>
            <a:endParaRPr lang="ru-RU" sz="1121" dirty="0"/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>
            <a:off x="8257293" y="3850114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9242272" y="3853238"/>
            <a:ext cx="1736" cy="2811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8812116" y="3850114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9765350" y="3843755"/>
            <a:ext cx="0" cy="777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457" y="63847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Схема, основанная на каталоге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14 методов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виде таблицы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206" t="64080" r="93550" b="31782"/>
          <a:stretch/>
        </p:blipFill>
        <p:spPr>
          <a:xfrm>
            <a:off x="186266" y="6256867"/>
            <a:ext cx="524934" cy="287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200" y="6216134"/>
            <a:ext cx="418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методы,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дублирующиеся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 каталоге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112" t="21605" r="3542" b="10370"/>
          <a:stretch/>
        </p:blipFill>
        <p:spPr>
          <a:xfrm>
            <a:off x="103122" y="397933"/>
            <a:ext cx="12088878" cy="485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05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1367" y="968963"/>
            <a:ext cx="108765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Два отдельных поиска по разным каталогам? Вынести каталог по типу и поиск по нему на страничку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Предполагаемый маршрут пользователя на сайте: запрос чаще всего будет формулироваться по объекту и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аппликейшену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результат поиска - список методов с фильтрами =&gt; страничка метода с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подметодами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протоколами и возможностью перехода к "учебнику"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В учебник можно попасть по ссылкам в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(данный метод относится к такому-то типу анализа...) + по схеме?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Если запрос пользователя совпадает с одним из разделов учебника, в результатах поиска можно выдавать этот раздел перед фильтрами и списком методов.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Размышления: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учебник и чем он отличается от каталога?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Учебник содержит структурированную информацию о всех группах методов и методах в виде схемы, общую информацию по каждому методу, но не подразумевает поиск протоколов.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Получается, протоколы можно найти только через основной поиск с фильтрами по объекту и применению.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874" t="22592" r="4723" b="62099"/>
          <a:stretch/>
        </p:blipFill>
        <p:spPr>
          <a:xfrm>
            <a:off x="164086" y="7685"/>
            <a:ext cx="11846843" cy="1092200"/>
          </a:xfrm>
          <a:prstGeom prst="rect">
            <a:avLst/>
          </a:prstGeom>
        </p:spPr>
      </p:pic>
      <p:sp>
        <p:nvSpPr>
          <p:cNvPr id="231" name="TextBox 230"/>
          <p:cNvSpPr txBox="1"/>
          <p:nvPr/>
        </p:nvSpPr>
        <p:spPr>
          <a:xfrm>
            <a:off x="0" y="1127815"/>
            <a:ext cx="679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добавить раздел (категорию) «Хроматография»: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5085" y="1465094"/>
            <a:ext cx="626716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каталог по типу метода</a:t>
            </a:r>
          </a:p>
          <a:p>
            <a:pPr marL="285750" indent="-285750">
              <a:buFontTx/>
              <a:buChar char="-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Красными окошками выделены места куда можно внести папку «Хроматография»</a:t>
            </a:r>
          </a:p>
          <a:p>
            <a:pPr marL="285750" indent="-285750">
              <a:buFontTx/>
              <a:buChar char="-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ли категория в которую можно внести данный новый раздел? =&gt; есть «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and physicochemical methods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marL="285750" indent="-285750">
              <a:buFontTx/>
              <a:buChar char="-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Выберите необходимую категорию из списка</a:t>
            </a:r>
          </a:p>
          <a:p>
            <a:pPr marL="285750" indent="-285750">
              <a:buFontTx/>
              <a:buChar char="-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есть далее подкатегории к которым можно отнести данный раздел, выберите их из списка</a:t>
            </a:r>
          </a:p>
          <a:p>
            <a:pPr marL="285750" indent="-285750">
              <a:buFontTx/>
              <a:buChar char="-"/>
            </a:pP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ли необходимость также создать новую независимую категорию? =&gt; возможно внесение дополнительной категории «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Chromatographic techniques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» (по усмотрению администратора?)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1" name="Рисунок 4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949" y="1267918"/>
            <a:ext cx="5440283" cy="2341917"/>
          </a:xfrm>
          <a:prstGeom prst="rect">
            <a:avLst/>
          </a:prstGeom>
        </p:spPr>
      </p:pic>
      <p:graphicFrame>
        <p:nvGraphicFramePr>
          <p:cNvPr id="462" name="Таблица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10406"/>
              </p:ext>
            </p:extLst>
          </p:nvPr>
        </p:nvGraphicFramePr>
        <p:xfrm>
          <a:off x="95085" y="3619530"/>
          <a:ext cx="11984847" cy="245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7669"/>
                <a:gridCol w="448734"/>
                <a:gridCol w="2032000"/>
                <a:gridCol w="1642533"/>
                <a:gridCol w="1879600"/>
                <a:gridCol w="482600"/>
                <a:gridCol w="2001378"/>
                <a:gridCol w="1820333"/>
              </a:tblGrid>
              <a:tr h="594360">
                <a:tc row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this category be a sub-type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an existing one?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the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existing category from the list below                     </a:t>
                      </a:r>
                      <a:r>
                        <a:rPr lang="en-US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0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 and physicochemical methods</a:t>
                      </a:r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this category be a sub-type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an existing one in a folder 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«</a:t>
                      </a:r>
                      <a:r>
                        <a:rPr lang="en-US" sz="1000" i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 and physicochemical methods</a:t>
                      </a:r>
                      <a:r>
                        <a:rPr lang="ru-RU" sz="1000" i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»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ru-RU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ru-RU" sz="100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Choose the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existing category from the list below                    </a:t>
                      </a:r>
                      <a:r>
                        <a:rPr lang="en-US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ru-RU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i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</a:t>
                      </a:r>
                      <a:endParaRPr lang="ru-RU" sz="100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943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i="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ru-RU" sz="100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create new category in the catalog type name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folder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______________________</a:t>
                      </a:r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create new category in the catalog type name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folder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Chromatographic techniques</a:t>
                      </a:r>
                      <a:endParaRPr lang="ru-RU" sz="1000" i="1" u="sn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1000" i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90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ru-R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create new category in the catalog type name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folder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______________________</a:t>
                      </a:r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create new category in the catalog type name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a folder</a:t>
                      </a:r>
                      <a:r>
                        <a:rPr lang="ru-RU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00" i="1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Chromatographic techniques</a:t>
                      </a:r>
                      <a:endParaRPr lang="ru-RU" sz="1000" i="1" u="sn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000" i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3" name="Прямоугольник 462"/>
          <p:cNvSpPr/>
          <p:nvPr/>
        </p:nvSpPr>
        <p:spPr>
          <a:xfrm>
            <a:off x="186265" y="6165503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формы предпочтительнее оформить в виде всплывающих окон – отвечаешь на один вопрос, появляется следующий. Данная таблица лишь отображает алгоритм появления вопросов.</a:t>
            </a:r>
          </a:p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 заканчивать заполнение формы окошком: «введите теоретические основы»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874" t="22592" r="4723" b="62099"/>
          <a:stretch/>
        </p:blipFill>
        <p:spPr>
          <a:xfrm>
            <a:off x="186267" y="143933"/>
            <a:ext cx="11846843" cy="1092200"/>
          </a:xfrm>
          <a:prstGeom prst="rect">
            <a:avLst/>
          </a:prstGeom>
        </p:spPr>
      </p:pic>
      <p:sp>
        <p:nvSpPr>
          <p:cNvPr id="231" name="TextBox 230"/>
          <p:cNvSpPr txBox="1"/>
          <p:nvPr/>
        </p:nvSpPr>
        <p:spPr>
          <a:xfrm>
            <a:off x="0" y="1383818"/>
            <a:ext cx="679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 добавить раздел (категорию) «Хроматография»: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95085" y="1862969"/>
            <a:ext cx="62671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каталог по объекту и применению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раздел может быть добавлен во множество ветвей каталога (выделены красным)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введения раздела «хроматографии аминокислот» необходимо предварительно внесение головную папку «аминокислоты» в разделе «молекулы»; для введения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препаративной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хроматографии рядом с папкой «анализ» необходимо положить папку «выделение» и т.д.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Форма, аналогичная той, что предложена для пополнения категориями каталога «по типу метода», в данном каталоге будет перегружена. Необходимо продумать альтернативные варианты.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50" y="1464735"/>
            <a:ext cx="5508017" cy="2606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3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491</Words>
  <Application>Microsoft Office PowerPoint</Application>
  <PresentationFormat>Широкоэкранный</PresentationFormat>
  <Paragraphs>91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Liza</dc:creator>
  <cp:lastModifiedBy>Liza</cp:lastModifiedBy>
  <cp:revision>28</cp:revision>
  <dcterms:created xsi:type="dcterms:W3CDTF">2021-11-01T05:21:33Z</dcterms:created>
  <dcterms:modified xsi:type="dcterms:W3CDTF">2021-11-02T11:32:00Z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9607161F-7BDD-4E20-ACC8-2E57C93E1B9C</vt:lpwstr>
  </property>
  <property fmtid="{D5CDD505-2E9C-101B-9397-08002B2CF9AE}" pid="3" name="ArticulatePath">
    <vt:lpwstr>Каталог. Схема по табл.</vt:lpwstr>
  </property>
</Properties>
</file>