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275" r:id="rId3"/>
    <p:sldId id="269" r:id="rId4"/>
    <p:sldId id="276" r:id="rId5"/>
    <p:sldId id="264" r:id="rId6"/>
    <p:sldId id="267" r:id="rId7"/>
    <p:sldId id="256" r:id="rId8"/>
    <p:sldId id="270" r:id="rId9"/>
    <p:sldId id="279" r:id="rId10"/>
    <p:sldId id="259" r:id="rId11"/>
    <p:sldId id="262" r:id="rId12"/>
    <p:sldId id="266" r:id="rId13"/>
    <p:sldId id="261" r:id="rId14"/>
    <p:sldId id="280" r:id="rId15"/>
    <p:sldId id="271" r:id="rId16"/>
    <p:sldId id="281" r:id="rId17"/>
  </p:sldIdLst>
  <p:sldSz cx="12192000" cy="6858000"/>
  <p:notesSz cx="6858000" cy="9144000"/>
  <p:custDataLst>
    <p:tags r:id="rId19"/>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Общая таблица" id="{16C71F73-C89D-4616-A9E4-ECB0014A62CC}">
          <p14:sldIdLst>
            <p14:sldId id="274"/>
            <p14:sldId id="275"/>
            <p14:sldId id="269"/>
            <p14:sldId id="276"/>
            <p14:sldId id="264"/>
          </p14:sldIdLst>
        </p14:section>
        <p14:section name="КАТАЛОГ" id="{0F564FAD-0893-4BF8-BE65-A384D5524C72}">
          <p14:sldIdLst>
            <p14:sldId id="267"/>
            <p14:sldId id="256"/>
            <p14:sldId id="270"/>
            <p14:sldId id="279"/>
            <p14:sldId id="259"/>
            <p14:sldId id="262"/>
            <p14:sldId id="266"/>
            <p14:sldId id="261"/>
            <p14:sldId id="280"/>
            <p14:sldId id="271"/>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A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B80A8-6BA7-4EF7-A0B1-66C25330F470}" type="datetimeFigureOut">
              <a:rPr lang="ru-RU" smtClean="0"/>
              <a:t>30.11.2021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D8D81-250D-4B99-AAC4-BE34D1F743A3}" type="slidenum">
              <a:rPr lang="ru-RU" smtClean="0"/>
              <a:t>‹#›</a:t>
            </a:fld>
            <a:endParaRPr lang="ru-RU"/>
          </a:p>
        </p:txBody>
      </p:sp>
    </p:spTree>
    <p:extLst>
      <p:ext uri="{BB962C8B-B14F-4D97-AF65-F5344CB8AC3E}">
        <p14:creationId xmlns:p14="http://schemas.microsoft.com/office/powerpoint/2010/main" val="102823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8B5301EC-340A-4A0B-AE12-FC5AEB1BBC27}" type="slidenum">
              <a:rPr lang="ru-RU" smtClean="0"/>
              <a:t>10</a:t>
            </a:fld>
            <a:endParaRPr lang="ru-RU"/>
          </a:p>
        </p:txBody>
      </p:sp>
    </p:spTree>
    <p:extLst>
      <p:ext uri="{BB962C8B-B14F-4D97-AF65-F5344CB8AC3E}">
        <p14:creationId xmlns:p14="http://schemas.microsoft.com/office/powerpoint/2010/main" val="31172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0B7C00D-C07C-48EC-9E85-E33232846A44}" type="slidenum">
              <a:rPr lang="ru-RU" smtClean="0"/>
              <a:t>13</a:t>
            </a:fld>
            <a:endParaRPr lang="ru-RU"/>
          </a:p>
        </p:txBody>
      </p:sp>
    </p:spTree>
    <p:extLst>
      <p:ext uri="{BB962C8B-B14F-4D97-AF65-F5344CB8AC3E}">
        <p14:creationId xmlns:p14="http://schemas.microsoft.com/office/powerpoint/2010/main" val="85257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8B5301EC-340A-4A0B-AE12-FC5AEB1BBC27}" type="slidenum">
              <a:rPr lang="ru-RU" smtClean="0"/>
              <a:t>15</a:t>
            </a:fld>
            <a:endParaRPr lang="ru-RU"/>
          </a:p>
        </p:txBody>
      </p:sp>
    </p:spTree>
    <p:extLst>
      <p:ext uri="{BB962C8B-B14F-4D97-AF65-F5344CB8AC3E}">
        <p14:creationId xmlns:p14="http://schemas.microsoft.com/office/powerpoint/2010/main" val="83743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D8A9127E-534A-4E8C-AD53-530CB98D9794}" type="datetimeFigureOut">
              <a:rPr lang="ru-RU" smtClean="0"/>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57540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8A9127E-534A-4E8C-AD53-530CB98D9794}" type="datetimeFigureOut">
              <a:rPr lang="ru-RU" smtClean="0"/>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60787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8A9127E-534A-4E8C-AD53-530CB98D9794}" type="datetimeFigureOut">
              <a:rPr lang="ru-RU" smtClean="0"/>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22940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8A9127E-534A-4E8C-AD53-530CB98D9794}" type="datetimeFigureOut">
              <a:rPr lang="ru-RU" smtClean="0"/>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12527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8A9127E-534A-4E8C-AD53-530CB98D9794}" type="datetimeFigureOut">
              <a:rPr lang="ru-RU" smtClean="0"/>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363721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8A9127E-534A-4E8C-AD53-530CB98D9794}" type="datetimeFigureOut">
              <a:rPr lang="ru-RU" smtClean="0"/>
              <a:t>30.11.2021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5628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D8A9127E-534A-4E8C-AD53-530CB98D9794}" type="datetimeFigureOut">
              <a:rPr lang="ru-RU" smtClean="0"/>
              <a:t>30.11.2021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392332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D8A9127E-534A-4E8C-AD53-530CB98D9794}" type="datetimeFigureOut">
              <a:rPr lang="ru-RU" smtClean="0"/>
              <a:t>30.11.2021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155739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8A9127E-534A-4E8C-AD53-530CB98D9794}" type="datetimeFigureOut">
              <a:rPr lang="ru-RU" smtClean="0"/>
              <a:t>30.11.2021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236802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8A9127E-534A-4E8C-AD53-530CB98D9794}" type="datetimeFigureOut">
              <a:rPr lang="ru-RU" smtClean="0"/>
              <a:t>30.11.2021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135891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8A9127E-534A-4E8C-AD53-530CB98D9794}" type="datetimeFigureOut">
              <a:rPr lang="ru-RU" smtClean="0"/>
              <a:t>30.11.2021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CFE6FA1-717C-4C60-B31F-74CE4BAE3FE3}" type="slidenum">
              <a:rPr lang="ru-RU" smtClean="0"/>
              <a:t>‹#›</a:t>
            </a:fld>
            <a:endParaRPr lang="ru-RU"/>
          </a:p>
        </p:txBody>
      </p:sp>
    </p:spTree>
    <p:extLst>
      <p:ext uri="{BB962C8B-B14F-4D97-AF65-F5344CB8AC3E}">
        <p14:creationId xmlns:p14="http://schemas.microsoft.com/office/powerpoint/2010/main" val="147794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127E-534A-4E8C-AD53-530CB98D9794}" type="datetimeFigureOut">
              <a:rPr lang="ru-RU" smtClean="0"/>
              <a:t>30.11.2021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E6FA1-717C-4C60-B31F-74CE4BAE3FE3}" type="slidenum">
              <a:rPr lang="ru-RU" smtClean="0"/>
              <a:t>‹#›</a:t>
            </a:fld>
            <a:endParaRPr lang="ru-RU"/>
          </a:p>
        </p:txBody>
      </p:sp>
    </p:spTree>
    <p:extLst>
      <p:ext uri="{BB962C8B-B14F-4D97-AF65-F5344CB8AC3E}">
        <p14:creationId xmlns:p14="http://schemas.microsoft.com/office/powerpoint/2010/main" val="1451468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notesSlide" Target="../notesSlides/notesSlide1.xml"/><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2.png"/><Relationship Id="rId1" Type="http://schemas.openxmlformats.org/officeDocument/2006/relationships/tags" Target="../tags/tag7.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3.wdp"/><Relationship Id="rId19"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notesSlide" Target="../notesSlides/notesSlide2.xml"/><Relationship Id="rId7" Type="http://schemas.microsoft.com/office/2007/relationships/hdphoto" Target="../media/hdphoto1.wdp"/><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9.png"/><Relationship Id="rId1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2.wdp"/><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slideLayout" Target="../slideLayouts/slideLayout2.xml"/><Relationship Id="rId16" Type="http://schemas.openxmlformats.org/officeDocument/2006/relationships/image" Target="../media/image11.png"/><Relationship Id="rId1" Type="http://schemas.openxmlformats.org/officeDocument/2006/relationships/tags" Target="../tags/tag12.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0.png"/><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B3A365-89C0-4477-9B5B-B44165CF5153}"/>
              </a:ext>
            </a:extLst>
          </p:cNvPr>
          <p:cNvSpPr>
            <a:spLocks noGrp="1"/>
          </p:cNvSpPr>
          <p:nvPr>
            <p:ph type="title"/>
          </p:nvPr>
        </p:nvSpPr>
        <p:spPr>
          <a:xfrm>
            <a:off x="1102150" y="2580424"/>
            <a:ext cx="10515600" cy="1325563"/>
          </a:xfrm>
        </p:spPr>
        <p:txBody>
          <a:bodyPr/>
          <a:lstStyle/>
          <a:p>
            <a:pPr algn="ctr"/>
            <a:r>
              <a:rPr lang="ru-RU" b="1" i="1" dirty="0">
                <a:solidFill>
                  <a:schemeClr val="accent5">
                    <a:lumMod val="50000"/>
                  </a:schemeClr>
                </a:solidFill>
              </a:rPr>
              <a:t>Обновление каталога</a:t>
            </a:r>
            <a:br>
              <a:rPr lang="ru-RU" b="1" i="1" dirty="0">
                <a:solidFill>
                  <a:schemeClr val="accent5">
                    <a:lumMod val="50000"/>
                  </a:schemeClr>
                </a:solidFill>
              </a:rPr>
            </a:br>
            <a:r>
              <a:rPr lang="ru-RU" b="1" i="1" dirty="0">
                <a:solidFill>
                  <a:schemeClr val="accent5">
                    <a:lumMod val="50000"/>
                  </a:schemeClr>
                </a:solidFill>
              </a:rPr>
              <a:t>29.11.2021</a:t>
            </a:r>
          </a:p>
        </p:txBody>
      </p:sp>
    </p:spTree>
    <p:extLst>
      <p:ext uri="{BB962C8B-B14F-4D97-AF65-F5344CB8AC3E}">
        <p14:creationId xmlns:p14="http://schemas.microsoft.com/office/powerpoint/2010/main" val="158985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Прямоугольник 137"/>
          <p:cNvSpPr/>
          <p:nvPr/>
        </p:nvSpPr>
        <p:spPr>
          <a:xfrm>
            <a:off x="-12648" y="1043087"/>
            <a:ext cx="12204648" cy="94371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panose="020B0604020202020204" pitchFamily="34" charset="0"/>
                <a:cs typeface="Arial" panose="020B0604020202020204" pitchFamily="34" charset="0"/>
              </a:rPr>
              <a:t>          </a:t>
            </a:r>
            <a:endParaRPr lang="ru-RU" sz="1400" b="1" dirty="0">
              <a:solidFill>
                <a:schemeClr val="tx1"/>
              </a:solidFill>
              <a:latin typeface="Arial" panose="020B0604020202020204" pitchFamily="34" charset="0"/>
              <a:cs typeface="Arial" panose="020B0604020202020204" pitchFamily="34" charset="0"/>
            </a:endParaRPr>
          </a:p>
        </p:txBody>
      </p:sp>
      <p:sp>
        <p:nvSpPr>
          <p:cNvPr id="77" name="TextBox 76"/>
          <p:cNvSpPr txBox="1"/>
          <p:nvPr/>
        </p:nvSpPr>
        <p:spPr>
          <a:xfrm>
            <a:off x="123804" y="5388296"/>
            <a:ext cx="3247875" cy="95410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Type of …..</a:t>
            </a:r>
            <a:r>
              <a:rPr lang="ru-RU" sz="1400" dirty="0">
                <a:solidFill>
                  <a:schemeClr val="bg1"/>
                </a:solidFill>
                <a:latin typeface="Arial" panose="020B0604020202020204" pitchFamily="34" charset="0"/>
                <a:cs typeface="Arial" panose="020B0604020202020204" pitchFamily="34" charset="0"/>
              </a:rPr>
              <a:t>:</a:t>
            </a:r>
            <a:endParaRPr lang="en-US" sz="1400" dirty="0">
              <a:solidFill>
                <a:schemeClr val="bg1"/>
              </a:solidFill>
              <a:latin typeface="Arial" panose="020B0604020202020204" pitchFamily="34" charset="0"/>
              <a:cs typeface="Arial" panose="020B0604020202020204" pitchFamily="34" charset="0"/>
            </a:endParaRPr>
          </a:p>
          <a:p>
            <a:pPr marL="285750" indent="-285750">
              <a:buFontTx/>
              <a:buChar char="-"/>
            </a:pPr>
            <a:r>
              <a:rPr lang="en-US" sz="1400" dirty="0">
                <a:solidFill>
                  <a:schemeClr val="bg1"/>
                </a:solidFill>
                <a:latin typeface="Arial" panose="020B0604020202020204" pitchFamily="34" charset="0"/>
                <a:cs typeface="Arial" panose="020B0604020202020204" pitchFamily="34" charset="0"/>
              </a:rPr>
              <a:t>…..</a:t>
            </a:r>
          </a:p>
          <a:p>
            <a:pPr marL="285750" indent="-285750">
              <a:buFontTx/>
              <a:buChar char="-"/>
            </a:pPr>
            <a:r>
              <a:rPr lang="en-US" sz="1400" dirty="0">
                <a:solidFill>
                  <a:schemeClr val="bg1"/>
                </a:solidFill>
                <a:latin typeface="Arial" panose="020B0604020202020204" pitchFamily="34" charset="0"/>
                <a:cs typeface="Arial" panose="020B0604020202020204" pitchFamily="34" charset="0"/>
              </a:rPr>
              <a:t>……</a:t>
            </a:r>
            <a:endParaRPr lang="ru-RU" sz="1400" dirty="0">
              <a:solidFill>
                <a:schemeClr val="bg1"/>
              </a:solidFill>
              <a:latin typeface="Arial" panose="020B0604020202020204" pitchFamily="34" charset="0"/>
              <a:cs typeface="Arial" panose="020B0604020202020204" pitchFamily="34" charset="0"/>
            </a:endParaRPr>
          </a:p>
          <a:p>
            <a:pPr marL="285750" indent="-285750">
              <a:buFontTx/>
              <a:buChar char="-"/>
            </a:pPr>
            <a:endParaRPr lang="en-US" sz="1400" dirty="0">
              <a:solidFill>
                <a:schemeClr val="bg1"/>
              </a:solidFill>
              <a:latin typeface="Arial" panose="020B0604020202020204" pitchFamily="34" charset="0"/>
              <a:cs typeface="Arial" panose="020B0604020202020204" pitchFamily="34" charset="0"/>
            </a:endParaRPr>
          </a:p>
        </p:txBody>
      </p:sp>
      <p:sp>
        <p:nvSpPr>
          <p:cNvPr id="50" name="Скругленный прямоугольник 49"/>
          <p:cNvSpPr/>
          <p:nvPr/>
        </p:nvSpPr>
        <p:spPr>
          <a:xfrm>
            <a:off x="-65614" y="589144"/>
            <a:ext cx="12336406" cy="49453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Скругленный прямоугольник 51"/>
          <p:cNvSpPr/>
          <p:nvPr/>
        </p:nvSpPr>
        <p:spPr>
          <a:xfrm>
            <a:off x="-73374" y="758455"/>
            <a:ext cx="3597391" cy="325223"/>
          </a:xfrm>
          <a:prstGeom prst="roundRect">
            <a:avLst>
              <a:gd name="adj" fmla="val 28643"/>
            </a:avLst>
          </a:prstGeom>
          <a:solidFill>
            <a:srgbClr val="5B9BD5"/>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cs typeface="Arial" panose="020B0604020202020204" pitchFamily="34" charset="0"/>
              </a:rPr>
              <a:t>       </a:t>
            </a:r>
            <a:endParaRPr lang="ru-RU" sz="1600" b="1" dirty="0">
              <a:solidFill>
                <a:schemeClr val="tx1"/>
              </a:solidFill>
              <a:latin typeface="Arial" panose="020B0604020202020204" pitchFamily="34" charset="0"/>
              <a:cs typeface="Arial" panose="020B0604020202020204" pitchFamily="34" charset="0"/>
            </a:endParaRPr>
          </a:p>
        </p:txBody>
      </p:sp>
      <p:sp>
        <p:nvSpPr>
          <p:cNvPr id="51" name="Скругленный прямоугольник 50"/>
          <p:cNvSpPr/>
          <p:nvPr/>
        </p:nvSpPr>
        <p:spPr>
          <a:xfrm>
            <a:off x="3310245" y="682039"/>
            <a:ext cx="3284026" cy="516990"/>
          </a:xfrm>
          <a:prstGeom prst="roundRect">
            <a:avLst>
              <a:gd name="adj" fmla="val 21458"/>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Arial" panose="020B0604020202020204" pitchFamily="34" charset="0"/>
                <a:cs typeface="Arial" panose="020B0604020202020204" pitchFamily="34" charset="0"/>
              </a:rPr>
              <a:t>       </a:t>
            </a:r>
            <a:endParaRPr lang="ru-RU" sz="1600" b="1" dirty="0">
              <a:solidFill>
                <a:schemeClr val="tx1"/>
              </a:solidFill>
              <a:latin typeface="Arial" panose="020B0604020202020204" pitchFamily="34" charset="0"/>
              <a:cs typeface="Arial" panose="020B0604020202020204" pitchFamily="34" charset="0"/>
            </a:endParaRPr>
          </a:p>
        </p:txBody>
      </p:sp>
      <p:sp>
        <p:nvSpPr>
          <p:cNvPr id="54" name="Прямоугольник 53"/>
          <p:cNvSpPr/>
          <p:nvPr/>
        </p:nvSpPr>
        <p:spPr>
          <a:xfrm>
            <a:off x="10206304" y="157409"/>
            <a:ext cx="1302143" cy="419329"/>
          </a:xfrm>
          <a:prstGeom prst="rect">
            <a:avLst/>
          </a:prstGeom>
          <a:no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a:t>About us</a:t>
            </a:r>
            <a:endParaRPr lang="ru-RU" sz="1000" dirty="0"/>
          </a:p>
        </p:txBody>
      </p:sp>
      <p:sp>
        <p:nvSpPr>
          <p:cNvPr id="55" name="Прямоугольник 54"/>
          <p:cNvSpPr/>
          <p:nvPr/>
        </p:nvSpPr>
        <p:spPr>
          <a:xfrm>
            <a:off x="8686801" y="236206"/>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6" name="Рисунок 55"/>
          <p:cNvPicPr>
            <a:picLocks noChangeAspect="1"/>
          </p:cNvPicPr>
          <p:nvPr/>
        </p:nvPicPr>
        <p:blipFill rotWithShape="1">
          <a:blip r:embed="rId4"/>
          <a:srcRect l="1" t="12099" r="1111" b="82217"/>
          <a:stretch/>
        </p:blipFill>
        <p:spPr>
          <a:xfrm>
            <a:off x="0" y="216512"/>
            <a:ext cx="12056533" cy="389866"/>
          </a:xfrm>
          <a:prstGeom prst="rect">
            <a:avLst/>
          </a:prstGeom>
        </p:spPr>
      </p:pic>
      <p:sp>
        <p:nvSpPr>
          <p:cNvPr id="57" name="Прямоугольник 56"/>
          <p:cNvSpPr/>
          <p:nvPr/>
        </p:nvSpPr>
        <p:spPr>
          <a:xfrm>
            <a:off x="1787137" y="256368"/>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Прямоугольник 57"/>
          <p:cNvSpPr/>
          <p:nvPr/>
        </p:nvSpPr>
        <p:spPr>
          <a:xfrm>
            <a:off x="8806734" y="218732"/>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TextBox 58"/>
          <p:cNvSpPr txBox="1"/>
          <p:nvPr/>
        </p:nvSpPr>
        <p:spPr>
          <a:xfrm>
            <a:off x="10185766" y="260993"/>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p:nvSpPr>
        <p:spPr>
          <a:xfrm>
            <a:off x="11079930" y="260993"/>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61" name="TextBox 60"/>
          <p:cNvSpPr txBox="1"/>
          <p:nvPr/>
        </p:nvSpPr>
        <p:spPr>
          <a:xfrm>
            <a:off x="9016928" y="260993"/>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62" name="TextBox 61"/>
          <p:cNvSpPr txBox="1"/>
          <p:nvPr/>
        </p:nvSpPr>
        <p:spPr>
          <a:xfrm>
            <a:off x="7692509" y="254375"/>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grpSp>
        <p:nvGrpSpPr>
          <p:cNvPr id="63" name="Группа 62"/>
          <p:cNvGrpSpPr/>
          <p:nvPr/>
        </p:nvGrpSpPr>
        <p:grpSpPr>
          <a:xfrm>
            <a:off x="95207" y="235313"/>
            <a:ext cx="358873" cy="352263"/>
            <a:chOff x="6829598" y="740135"/>
            <a:chExt cx="3710975" cy="3642624"/>
          </a:xfrm>
        </p:grpSpPr>
        <p:pic>
          <p:nvPicPr>
            <p:cNvPr id="64"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8003" b="47175" l="29971" r="43373"/>
                      </a14:imgEffect>
                    </a14:imgLayer>
                  </a14:imgProps>
                </a:ext>
                <a:ext uri="{28A0092B-C50C-407E-A947-70E740481C1C}">
                  <a14:useLocalDpi xmlns:a14="http://schemas.microsoft.com/office/drawing/2010/main" val="0"/>
                </a:ext>
              </a:extLst>
            </a:blip>
            <a:srcRect l="29760" t="15142" r="56399" b="52536"/>
            <a:stretch/>
          </p:blipFill>
          <p:spPr bwMode="auto">
            <a:xfrm>
              <a:off x="6890749" y="851384"/>
              <a:ext cx="1345039" cy="176013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5769" b="37582" l="41900" r="61708"/>
                      </a14:imgEffect>
                    </a14:imgLayer>
                  </a14:imgProps>
                </a:ext>
                <a:ext uri="{28A0092B-C50C-407E-A947-70E740481C1C}">
                  <a14:useLocalDpi xmlns:a14="http://schemas.microsoft.com/office/drawing/2010/main" val="0"/>
                </a:ext>
              </a:extLst>
            </a:blip>
            <a:srcRect l="41728" t="15142" r="37981" b="61635"/>
            <a:stretch/>
          </p:blipFill>
          <p:spPr bwMode="auto">
            <a:xfrm>
              <a:off x="8042125" y="740135"/>
              <a:ext cx="2055677" cy="13184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28121" b="65046" l="53535" r="65538"/>
                      </a14:imgEffect>
                    </a14:imgLayer>
                  </a14:imgProps>
                </a:ext>
                <a:ext uri="{28A0092B-C50C-407E-A947-70E740481C1C}">
                  <a14:useLocalDpi xmlns:a14="http://schemas.microsoft.com/office/drawing/2010/main" val="0"/>
                </a:ext>
              </a:extLst>
            </a:blip>
            <a:srcRect l="52133" t="28245" r="33684" b="33412"/>
            <a:stretch/>
          </p:blipFill>
          <p:spPr bwMode="auto">
            <a:xfrm rot="21445157">
              <a:off x="9103706" y="1468164"/>
              <a:ext cx="1436867" cy="217691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11" cstate="print">
              <a:extLst>
                <a:ext uri="{BEBA8EAE-BF5A-486C-A8C5-ECC9F3942E4B}">
                  <a14:imgProps xmlns:a14="http://schemas.microsoft.com/office/drawing/2010/main">
                    <a14:imgLayer r:embed="rId8">
                      <a14:imgEffect>
                        <a14:backgroundRemoval t="55585" b="78187" l="42489" r="62666"/>
                      </a14:imgEffect>
                    </a14:imgLayer>
                  </a14:imgProps>
                </a:ext>
                <a:ext uri="{28A0092B-C50C-407E-A947-70E740481C1C}">
                  <a14:useLocalDpi xmlns:a14="http://schemas.microsoft.com/office/drawing/2010/main" val="0"/>
                </a:ext>
              </a:extLst>
            </a:blip>
            <a:srcRect l="42613" t="54612" r="36629" b="20907"/>
            <a:stretch/>
          </p:blipFill>
          <p:spPr bwMode="auto">
            <a:xfrm>
              <a:off x="8164929" y="2942678"/>
              <a:ext cx="2103115" cy="138989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12" cstate="print">
              <a:extLst>
                <a:ext uri="{BEBA8EAE-BF5A-486C-A8C5-ECC9F3942E4B}">
                  <a14:imgProps xmlns:a14="http://schemas.microsoft.com/office/drawing/2010/main">
                    <a14:imgLayer r:embed="rId8">
                      <a14:imgEffect>
                        <a14:backgroundRemoval t="46518" b="77004" l="30560" r="45214"/>
                      </a14:imgEffect>
                    </a14:imgLayer>
                  </a14:imgProps>
                </a:ext>
                <a:ext uri="{28A0092B-C50C-407E-A947-70E740481C1C}">
                  <a14:useLocalDpi xmlns:a14="http://schemas.microsoft.com/office/drawing/2010/main" val="0"/>
                </a:ext>
              </a:extLst>
            </a:blip>
            <a:srcRect l="29760" t="44957" r="54318" b="20906"/>
            <a:stretch/>
          </p:blipFill>
          <p:spPr bwMode="auto">
            <a:xfrm>
              <a:off x="6829598" y="2444679"/>
              <a:ext cx="1613120" cy="1938080"/>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TextBox 70"/>
          <p:cNvSpPr txBox="1"/>
          <p:nvPr/>
        </p:nvSpPr>
        <p:spPr>
          <a:xfrm>
            <a:off x="419717" y="140313"/>
            <a:ext cx="3283031" cy="523220"/>
          </a:xfrm>
          <a:prstGeom prst="rect">
            <a:avLst/>
          </a:prstGeom>
          <a:noFill/>
        </p:spPr>
        <p:txBody>
          <a:bodyPr wrap="square" rtlCol="0">
            <a:spAutoFit/>
          </a:bodyPr>
          <a:lstStyle/>
          <a:p>
            <a:r>
              <a:rPr lang="en-US" sz="2800" b="1" dirty="0">
                <a:solidFill>
                  <a:srgbClr val="4683E6"/>
                </a:solidFill>
                <a:latin typeface="Arial" panose="020B0604020202020204" pitchFamily="34" charset="0"/>
                <a:cs typeface="Arial" panose="020B0604020202020204" pitchFamily="34" charset="0"/>
              </a:rPr>
              <a:t>UNI</a:t>
            </a:r>
            <a:r>
              <a:rPr lang="en-US" sz="2800" b="1" dirty="0">
                <a:solidFill>
                  <a:schemeClr val="bg1"/>
                </a:solidFill>
                <a:latin typeface="Arial" panose="020B0604020202020204" pitchFamily="34" charset="0"/>
                <a:cs typeface="Arial" panose="020B0604020202020204" pitchFamily="34" charset="0"/>
              </a:rPr>
              <a:t>Science</a:t>
            </a:r>
            <a:endParaRPr lang="ru-RU" sz="2800" b="1" dirty="0">
              <a:solidFill>
                <a:schemeClr val="bg1"/>
              </a:solidFill>
              <a:latin typeface="Arial" panose="020B0604020202020204" pitchFamily="34" charset="0"/>
              <a:cs typeface="Arial" panose="020B0604020202020204" pitchFamily="34" charset="0"/>
            </a:endParaRPr>
          </a:p>
        </p:txBody>
      </p:sp>
      <p:sp>
        <p:nvSpPr>
          <p:cNvPr id="72" name="Прямоугольник 71"/>
          <p:cNvSpPr/>
          <p:nvPr/>
        </p:nvSpPr>
        <p:spPr>
          <a:xfrm>
            <a:off x="3411366" y="264668"/>
            <a:ext cx="934040" cy="192636"/>
          </a:xfrm>
          <a:prstGeom prst="rect">
            <a:avLst/>
          </a:prstGeom>
          <a:solidFill>
            <a:srgbClr val="008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3" name="TextBox 72"/>
          <p:cNvSpPr txBox="1"/>
          <p:nvPr/>
        </p:nvSpPr>
        <p:spPr>
          <a:xfrm>
            <a:off x="3343082" y="248106"/>
            <a:ext cx="151676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Chromatography</a:t>
            </a:r>
            <a:endParaRPr lang="ru-RU" sz="1400" dirty="0">
              <a:latin typeface="Arial" panose="020B0604020202020204" pitchFamily="34" charset="0"/>
              <a:cs typeface="Arial" panose="020B0604020202020204" pitchFamily="34" charset="0"/>
            </a:endParaRPr>
          </a:p>
        </p:txBody>
      </p:sp>
      <p:sp>
        <p:nvSpPr>
          <p:cNvPr id="115" name="Прямоугольник 114"/>
          <p:cNvSpPr/>
          <p:nvPr/>
        </p:nvSpPr>
        <p:spPr>
          <a:xfrm>
            <a:off x="8686801" y="236206"/>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7" name="Рисунок 116"/>
          <p:cNvPicPr>
            <a:picLocks noChangeAspect="1"/>
          </p:cNvPicPr>
          <p:nvPr/>
        </p:nvPicPr>
        <p:blipFill rotWithShape="1">
          <a:blip r:embed="rId4"/>
          <a:srcRect l="1" t="12099" r="1111" b="82217"/>
          <a:stretch/>
        </p:blipFill>
        <p:spPr>
          <a:xfrm>
            <a:off x="0" y="216512"/>
            <a:ext cx="12056533" cy="389866"/>
          </a:xfrm>
          <a:prstGeom prst="rect">
            <a:avLst/>
          </a:prstGeom>
        </p:spPr>
      </p:pic>
      <p:sp>
        <p:nvSpPr>
          <p:cNvPr id="118" name="Прямоугольник 117"/>
          <p:cNvSpPr/>
          <p:nvPr/>
        </p:nvSpPr>
        <p:spPr>
          <a:xfrm>
            <a:off x="1787137" y="256368"/>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Прямоугольник 118"/>
          <p:cNvSpPr/>
          <p:nvPr/>
        </p:nvSpPr>
        <p:spPr>
          <a:xfrm>
            <a:off x="8806734" y="218732"/>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TextBox 119"/>
          <p:cNvSpPr txBox="1"/>
          <p:nvPr/>
        </p:nvSpPr>
        <p:spPr>
          <a:xfrm>
            <a:off x="10185766" y="260993"/>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121" name="TextBox 120"/>
          <p:cNvSpPr txBox="1"/>
          <p:nvPr/>
        </p:nvSpPr>
        <p:spPr>
          <a:xfrm>
            <a:off x="11079930" y="260993"/>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122" name="TextBox 121"/>
          <p:cNvSpPr txBox="1"/>
          <p:nvPr/>
        </p:nvSpPr>
        <p:spPr>
          <a:xfrm>
            <a:off x="9016928" y="260993"/>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123" name="TextBox 122"/>
          <p:cNvSpPr txBox="1"/>
          <p:nvPr/>
        </p:nvSpPr>
        <p:spPr>
          <a:xfrm>
            <a:off x="7692509" y="254375"/>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pic>
        <p:nvPicPr>
          <p:cNvPr id="124" name="Рисунок 123"/>
          <p:cNvPicPr>
            <a:picLocks noChangeAspect="1"/>
          </p:cNvPicPr>
          <p:nvPr/>
        </p:nvPicPr>
        <p:blipFill rotWithShape="1">
          <a:blip r:embed="rId13"/>
          <a:srcRect l="42237" t="44327" r="21316" b="36375"/>
          <a:stretch/>
        </p:blipFill>
        <p:spPr>
          <a:xfrm>
            <a:off x="9870" y="216512"/>
            <a:ext cx="1269309" cy="360226"/>
          </a:xfrm>
          <a:prstGeom prst="rect">
            <a:avLst/>
          </a:prstGeom>
        </p:spPr>
      </p:pic>
      <p:sp>
        <p:nvSpPr>
          <p:cNvPr id="125" name="Прямоугольник 124"/>
          <p:cNvSpPr/>
          <p:nvPr/>
        </p:nvSpPr>
        <p:spPr>
          <a:xfrm>
            <a:off x="3454199" y="218296"/>
            <a:ext cx="4060314" cy="317508"/>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6" name="Рисунок 125"/>
          <p:cNvPicPr>
            <a:picLocks noChangeAspect="1"/>
          </p:cNvPicPr>
          <p:nvPr/>
        </p:nvPicPr>
        <p:blipFill rotWithShape="1">
          <a:blip r:embed="rId4"/>
          <a:srcRect l="24202" t="12099" r="41284" b="82217"/>
          <a:stretch/>
        </p:blipFill>
        <p:spPr>
          <a:xfrm>
            <a:off x="1742512" y="216512"/>
            <a:ext cx="4207933" cy="389866"/>
          </a:xfrm>
          <a:prstGeom prst="rect">
            <a:avLst/>
          </a:prstGeom>
        </p:spPr>
      </p:pic>
      <p:sp>
        <p:nvSpPr>
          <p:cNvPr id="127" name="TextBox 126"/>
          <p:cNvSpPr txBox="1"/>
          <p:nvPr/>
        </p:nvSpPr>
        <p:spPr>
          <a:xfrm>
            <a:off x="3515399" y="219614"/>
            <a:ext cx="1756122" cy="369332"/>
          </a:xfrm>
          <a:prstGeom prst="rect">
            <a:avLst/>
          </a:prstGeom>
          <a:noFill/>
        </p:spPr>
        <p:txBody>
          <a:bodyPr wrap="none" rtlCol="0">
            <a:spAutoFit/>
          </a:bodyPr>
          <a:lstStyle/>
          <a:p>
            <a:r>
              <a:rPr lang="en-US" dirty="0"/>
              <a:t>Chromatography</a:t>
            </a:r>
            <a:endParaRPr lang="ru-RU" dirty="0"/>
          </a:p>
        </p:txBody>
      </p:sp>
      <p:pic>
        <p:nvPicPr>
          <p:cNvPr id="128" name="Рисунок 127">
            <a:extLst>
              <a:ext uri="{FF2B5EF4-FFF2-40B4-BE49-F238E27FC236}">
                <a16:creationId xmlns:a16="http://schemas.microsoft.com/office/drawing/2014/main" id="{C8979D35-A1D2-45E6-B5A3-5A186DFEADBC}"/>
              </a:ext>
            </a:extLst>
          </p:cNvPr>
          <p:cNvPicPr>
            <a:picLocks noChangeAspect="1"/>
          </p:cNvPicPr>
          <p:nvPr/>
        </p:nvPicPr>
        <p:blipFill rotWithShape="1">
          <a:blip r:embed="rId14"/>
          <a:srcRect l="564" t="8115" r="-564" b="10731"/>
          <a:stretch/>
        </p:blipFill>
        <p:spPr>
          <a:xfrm>
            <a:off x="-1" y="216511"/>
            <a:ext cx="1509337" cy="417215"/>
          </a:xfrm>
          <a:prstGeom prst="rect">
            <a:avLst/>
          </a:prstGeom>
        </p:spPr>
      </p:pic>
      <p:sp>
        <p:nvSpPr>
          <p:cNvPr id="129" name="Прямоугольник 128">
            <a:extLst>
              <a:ext uri="{FF2B5EF4-FFF2-40B4-BE49-F238E27FC236}">
                <a16:creationId xmlns:a16="http://schemas.microsoft.com/office/drawing/2014/main" id="{7A74233C-8350-472C-9E4D-5DE789E14EB0}"/>
              </a:ext>
            </a:extLst>
          </p:cNvPr>
          <p:cNvSpPr/>
          <p:nvPr/>
        </p:nvSpPr>
        <p:spPr>
          <a:xfrm>
            <a:off x="1253102" y="216512"/>
            <a:ext cx="10936235" cy="418515"/>
          </a:xfrm>
          <a:prstGeom prst="rect">
            <a:avLst/>
          </a:prstGeom>
          <a:solidFill>
            <a:srgbClr val="000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0" name="TextBox 129"/>
          <p:cNvSpPr txBox="1"/>
          <p:nvPr/>
        </p:nvSpPr>
        <p:spPr>
          <a:xfrm>
            <a:off x="10153811" y="266407"/>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131" name="TextBox 130"/>
          <p:cNvSpPr txBox="1"/>
          <p:nvPr/>
        </p:nvSpPr>
        <p:spPr>
          <a:xfrm>
            <a:off x="11079930" y="260993"/>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132" name="TextBox 131"/>
          <p:cNvSpPr txBox="1"/>
          <p:nvPr/>
        </p:nvSpPr>
        <p:spPr>
          <a:xfrm>
            <a:off x="8972355" y="251130"/>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133" name="TextBox 132"/>
          <p:cNvSpPr txBox="1"/>
          <p:nvPr/>
        </p:nvSpPr>
        <p:spPr>
          <a:xfrm>
            <a:off x="7692509" y="254375"/>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sp>
        <p:nvSpPr>
          <p:cNvPr id="134" name="Прямоугольник: скругленные углы 12">
            <a:extLst>
              <a:ext uri="{FF2B5EF4-FFF2-40B4-BE49-F238E27FC236}">
                <a16:creationId xmlns:a16="http://schemas.microsoft.com/office/drawing/2014/main" id="{38687007-C330-458D-B7F3-8FEBDAEE13D3}"/>
              </a:ext>
            </a:extLst>
          </p:cNvPr>
          <p:cNvSpPr/>
          <p:nvPr/>
        </p:nvSpPr>
        <p:spPr>
          <a:xfrm>
            <a:off x="1566306" y="288670"/>
            <a:ext cx="4937052" cy="276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Chromatography</a:t>
            </a:r>
            <a:endParaRPr lang="ru-RU" i="1" dirty="0"/>
          </a:p>
        </p:txBody>
      </p:sp>
      <p:pic>
        <p:nvPicPr>
          <p:cNvPr id="136" name="Picture 2" descr="Subfolder free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5207" y="799941"/>
            <a:ext cx="241578" cy="241578"/>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6" descr="Textbook free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396749" y="729403"/>
            <a:ext cx="262929" cy="26292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59678" y="687008"/>
            <a:ext cx="2510174"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CHROMATOGRAPHY</a:t>
            </a:r>
            <a:endParaRPr lang="ru-RU" b="1" dirty="0">
              <a:latin typeface="Arial" panose="020B0604020202020204" pitchFamily="34" charset="0"/>
              <a:cs typeface="Arial" panose="020B0604020202020204" pitchFamily="34" charset="0"/>
            </a:endParaRPr>
          </a:p>
        </p:txBody>
      </p:sp>
      <p:sp>
        <p:nvSpPr>
          <p:cNvPr id="3" name="Прямоугольник 2"/>
          <p:cNvSpPr/>
          <p:nvPr/>
        </p:nvSpPr>
        <p:spPr>
          <a:xfrm>
            <a:off x="336785" y="775901"/>
            <a:ext cx="154882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METHODS (</a:t>
            </a:r>
            <a:r>
              <a:rPr lang="ru-RU" sz="1400" b="1" dirty="0">
                <a:latin typeface="Arial" panose="020B0604020202020204" pitchFamily="34" charset="0"/>
                <a:cs typeface="Arial" panose="020B0604020202020204" pitchFamily="34" charset="0"/>
              </a:rPr>
              <a:t>145</a:t>
            </a:r>
            <a:r>
              <a:rPr lang="en-US" sz="1400" b="1" dirty="0">
                <a:latin typeface="Arial" panose="020B0604020202020204" pitchFamily="34" charset="0"/>
                <a:cs typeface="Arial" panose="020B0604020202020204" pitchFamily="34" charset="0"/>
              </a:rPr>
              <a:t>)</a:t>
            </a:r>
            <a:endParaRPr lang="ru-RU" sz="1400" b="1" dirty="0">
              <a:latin typeface="Arial" panose="020B0604020202020204" pitchFamily="34" charset="0"/>
              <a:cs typeface="Arial" panose="020B0604020202020204" pitchFamily="34" charset="0"/>
            </a:endParaRPr>
          </a:p>
        </p:txBody>
      </p:sp>
      <p:sp>
        <p:nvSpPr>
          <p:cNvPr id="143" name="Прямоугольник 142"/>
          <p:cNvSpPr/>
          <p:nvPr/>
        </p:nvSpPr>
        <p:spPr>
          <a:xfrm>
            <a:off x="8122862" y="1151238"/>
            <a:ext cx="2672009" cy="276999"/>
          </a:xfrm>
          <a:prstGeom prst="rect">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wrap="square">
            <a:spAutoFit/>
          </a:bodyPr>
          <a:lstStyle/>
          <a:p>
            <a:pPr lvl="0" algn="ctr"/>
            <a:r>
              <a:rPr lang="en-US" sz="1200" b="1" dirty="0"/>
              <a:t>Physical and Physicochemical methods</a:t>
            </a:r>
            <a:endParaRPr lang="ru-RU" sz="1200" b="1" dirty="0"/>
          </a:p>
        </p:txBody>
      </p:sp>
      <p:pic>
        <p:nvPicPr>
          <p:cNvPr id="144" name="Рисунок 143"/>
          <p:cNvPicPr>
            <a:picLocks noChangeAspect="1"/>
          </p:cNvPicPr>
          <p:nvPr/>
        </p:nvPicPr>
        <p:blipFill>
          <a:blip r:embed="rId17">
            <a:duotone>
              <a:prstClr val="black"/>
              <a:schemeClr val="accent3">
                <a:tint val="45000"/>
                <a:satMod val="400000"/>
              </a:schemeClr>
            </a:duotone>
          </a:blip>
          <a:stretch>
            <a:fillRect/>
          </a:stretch>
        </p:blipFill>
        <p:spPr>
          <a:xfrm>
            <a:off x="10931518" y="1532300"/>
            <a:ext cx="1024008" cy="384003"/>
          </a:xfrm>
          <a:prstGeom prst="rect">
            <a:avLst/>
          </a:prstGeom>
        </p:spPr>
      </p:pic>
      <p:sp>
        <p:nvSpPr>
          <p:cNvPr id="7" name="Прямоугольник 6"/>
          <p:cNvSpPr/>
          <p:nvPr/>
        </p:nvSpPr>
        <p:spPr>
          <a:xfrm>
            <a:off x="73084" y="3680135"/>
            <a:ext cx="8166401" cy="2185214"/>
          </a:xfrm>
          <a:prstGeom prst="rect">
            <a:avLst/>
          </a:prstGeom>
        </p:spPr>
        <p:txBody>
          <a:bodyPr wrap="square">
            <a:spAutoFit/>
          </a:bodyPr>
          <a:lstStyle/>
          <a:p>
            <a:pPr indent="457200" algn="just" fontAlgn="base">
              <a:spcBef>
                <a:spcPts val="600"/>
              </a:spcBef>
              <a:spcAft>
                <a:spcPts val="600"/>
              </a:spcAft>
            </a:pPr>
            <a:r>
              <a:rPr lang="en-US" sz="1400" dirty="0">
                <a:solidFill>
                  <a:srgbClr val="21242C"/>
                </a:solidFill>
                <a:latin typeface="Arial" panose="020B0604020202020204" pitchFamily="34" charset="0"/>
                <a:cs typeface="Arial" panose="020B0604020202020204" pitchFamily="34" charset="0"/>
              </a:rPr>
              <a:t>Let me first explain what I was trying to do here. I had two reactants ‘A’ and ‘B’. I let them react with each other, under certain reaction conditions, to form a product ‘C’. After the reaction was complete, I ended up with a reaction mixture that contained unreacted A, unreacted B and my desired product C. Now my task was to separate out A, B and C to isolate and analyze pure product C.</a:t>
            </a:r>
          </a:p>
          <a:p>
            <a:pPr indent="457200" algn="just" fontAlgn="base">
              <a:spcBef>
                <a:spcPts val="600"/>
              </a:spcBef>
              <a:spcAft>
                <a:spcPts val="600"/>
              </a:spcAft>
            </a:pPr>
            <a:r>
              <a:rPr lang="en-US" sz="1400" dirty="0">
                <a:solidFill>
                  <a:srgbClr val="21242C"/>
                </a:solidFill>
                <a:latin typeface="Arial" panose="020B0604020202020204" pitchFamily="34" charset="0"/>
                <a:cs typeface="Arial" panose="020B0604020202020204" pitchFamily="34" charset="0"/>
              </a:rPr>
              <a:t>First, as shown in the left hand side panel, I ran a thin layer chromatography (TLC) plate. This is basically a rectangular piece of glass plate, coated with a thin layer of silica. I applied a spot of the reaction mixture just above the base of the plate (denoted with a solid line), and placed the plate in a  in a jar that contained an appropriate organic solvent (in this case, 1:1 volume by volume mixture of </a:t>
            </a:r>
            <a:r>
              <a:rPr lang="en-US" sz="1400" dirty="0" err="1">
                <a:solidFill>
                  <a:srgbClr val="21242C"/>
                </a:solidFill>
                <a:latin typeface="Arial" panose="020B0604020202020204" pitchFamily="34" charset="0"/>
                <a:cs typeface="Arial" panose="020B0604020202020204" pitchFamily="34" charset="0"/>
              </a:rPr>
              <a:t>hexane:ethyl</a:t>
            </a:r>
            <a:r>
              <a:rPr lang="en-US" sz="1400" dirty="0">
                <a:solidFill>
                  <a:srgbClr val="21242C"/>
                </a:solidFill>
                <a:latin typeface="Arial" panose="020B0604020202020204" pitchFamily="34" charset="0"/>
                <a:cs typeface="Arial" panose="020B0604020202020204" pitchFamily="34" charset="0"/>
              </a:rPr>
              <a:t> acetate was used), with just enough volume to dip the lower edge of the plate. </a:t>
            </a:r>
            <a:endParaRPr lang="en-US" sz="1400" dirty="0">
              <a:latin typeface="Arial" panose="020B0604020202020204" pitchFamily="34" charset="0"/>
              <a:cs typeface="Arial" panose="020B0604020202020204" pitchFamily="34" charset="0"/>
            </a:endParaRPr>
          </a:p>
        </p:txBody>
      </p:sp>
      <p:sp>
        <p:nvSpPr>
          <p:cNvPr id="10" name="Прямоугольник 9"/>
          <p:cNvSpPr/>
          <p:nvPr/>
        </p:nvSpPr>
        <p:spPr>
          <a:xfrm>
            <a:off x="95207" y="1139298"/>
            <a:ext cx="7860055" cy="867930"/>
          </a:xfrm>
          <a:prstGeom prst="rect">
            <a:avLst/>
          </a:prstGeom>
        </p:spPr>
        <p:txBody>
          <a:bodyPr wrap="square">
            <a:spAutoFit/>
          </a:bodyPr>
          <a:lstStyle/>
          <a:p>
            <a:pPr algn="just">
              <a:lnSpc>
                <a:spcPct val="120000"/>
              </a:lnSpc>
            </a:pPr>
            <a:r>
              <a:rPr lang="en-US" sz="1400" b="1" dirty="0">
                <a:solidFill>
                  <a:srgbClr val="21242C"/>
                </a:solidFill>
                <a:latin typeface="Arial" panose="020B0604020202020204" pitchFamily="34" charset="0"/>
                <a:cs typeface="Arial" panose="020B0604020202020204" pitchFamily="34" charset="0"/>
              </a:rPr>
              <a:t>Chromatography is an analytical technique commonly used for separating a mixture of chemical substances into its individual components, so that the individual components can be thoroughly analyzed. </a:t>
            </a:r>
            <a:endParaRPr lang="ru-RU" sz="1400" b="1" dirty="0"/>
          </a:p>
        </p:txBody>
      </p:sp>
      <p:pic>
        <p:nvPicPr>
          <p:cNvPr id="11" name="Рисунок 10"/>
          <p:cNvPicPr>
            <a:picLocks noChangeAspect="1"/>
          </p:cNvPicPr>
          <p:nvPr/>
        </p:nvPicPr>
        <p:blipFill>
          <a:blip r:embed="rId18"/>
          <a:stretch>
            <a:fillRect/>
          </a:stretch>
        </p:blipFill>
        <p:spPr>
          <a:xfrm>
            <a:off x="10940539" y="1114845"/>
            <a:ext cx="1035005" cy="428409"/>
          </a:xfrm>
          <a:prstGeom prst="rect">
            <a:avLst/>
          </a:prstGeom>
        </p:spPr>
      </p:pic>
      <p:pic>
        <p:nvPicPr>
          <p:cNvPr id="12" name="Рисунок 11"/>
          <p:cNvPicPr>
            <a:picLocks noChangeAspect="1"/>
          </p:cNvPicPr>
          <p:nvPr/>
        </p:nvPicPr>
        <p:blipFill rotWithShape="1">
          <a:blip r:embed="rId19"/>
          <a:srcRect l="39653" t="24938" r="23958" b="33175"/>
          <a:stretch/>
        </p:blipFill>
        <p:spPr>
          <a:xfrm>
            <a:off x="8311011" y="3580161"/>
            <a:ext cx="3683748" cy="2385162"/>
          </a:xfrm>
          <a:prstGeom prst="rect">
            <a:avLst/>
          </a:prstGeom>
        </p:spPr>
      </p:pic>
      <p:sp>
        <p:nvSpPr>
          <p:cNvPr id="13" name="Прямоугольник 12"/>
          <p:cNvSpPr/>
          <p:nvPr/>
        </p:nvSpPr>
        <p:spPr>
          <a:xfrm>
            <a:off x="113471" y="2147036"/>
            <a:ext cx="11714187" cy="1908215"/>
          </a:xfrm>
          <a:prstGeom prst="rect">
            <a:avLst/>
          </a:prstGeom>
        </p:spPr>
        <p:txBody>
          <a:bodyPr wrap="square">
            <a:spAutoFit/>
          </a:bodyPr>
          <a:lstStyle/>
          <a:p>
            <a:pPr indent="457200" algn="just" fontAlgn="base">
              <a:spcBef>
                <a:spcPts val="600"/>
              </a:spcBef>
              <a:spcAft>
                <a:spcPts val="600"/>
              </a:spcAft>
            </a:pPr>
            <a:r>
              <a:rPr lang="en-US" sz="1400" dirty="0">
                <a:solidFill>
                  <a:srgbClr val="21242C"/>
                </a:solidFill>
                <a:latin typeface="Arial" panose="020B0604020202020204" pitchFamily="34" charset="0"/>
                <a:cs typeface="Arial" panose="020B0604020202020204" pitchFamily="34" charset="0"/>
              </a:rPr>
              <a:t>There are many types of chromatography e.g., liquid chromatography, gas chromatography, ion-exchange chromatography, affinity chromatography, but all of these employ the same basic principles. </a:t>
            </a:r>
          </a:p>
          <a:p>
            <a:pPr indent="457200" algn="just" fontAlgn="base">
              <a:spcBef>
                <a:spcPts val="600"/>
              </a:spcBef>
              <a:spcAft>
                <a:spcPts val="600"/>
              </a:spcAft>
            </a:pPr>
            <a:r>
              <a:rPr lang="en-US" sz="1400" dirty="0">
                <a:solidFill>
                  <a:srgbClr val="21242C"/>
                </a:solidFill>
                <a:latin typeface="Arial" panose="020B0604020202020204" pitchFamily="34" charset="0"/>
                <a:cs typeface="Arial" panose="020B0604020202020204" pitchFamily="34" charset="0"/>
              </a:rPr>
              <a:t>Chromatography is a separation technique that every organic chemist and biochemist is familiar with. I, myself, being an organic chemist, have routinely carried out chromatographic separations of a variety of mixture of compounds in the lab. In fact, I was leafing through my research slides and came across a pictorial representation of an actual chromatographic separation that I had carried out in the lab. I guess that picture would be a good starting point for this tutorial!</a:t>
            </a:r>
          </a:p>
          <a:p>
            <a:pPr indent="457200" algn="just" fontAlgn="base">
              <a:spcBef>
                <a:spcPts val="600"/>
              </a:spcBef>
              <a:spcAft>
                <a:spcPts val="600"/>
              </a:spcAft>
            </a:pPr>
            <a:endParaRPr lang="en-US" sz="1400" dirty="0">
              <a:solidFill>
                <a:srgbClr val="21242C"/>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356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Прямоугольник 23"/>
          <p:cNvSpPr/>
          <p:nvPr/>
        </p:nvSpPr>
        <p:spPr>
          <a:xfrm>
            <a:off x="94039" y="5591552"/>
            <a:ext cx="6120149" cy="33855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p:cNvSpPr/>
          <p:nvPr/>
        </p:nvSpPr>
        <p:spPr>
          <a:xfrm>
            <a:off x="94039" y="3992454"/>
            <a:ext cx="6120149" cy="33855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94039" y="2688226"/>
            <a:ext cx="6120149" cy="33855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9496" y="1163736"/>
            <a:ext cx="6120149" cy="2932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9497" y="844794"/>
            <a:ext cx="6120149" cy="318941"/>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99496" y="512221"/>
            <a:ext cx="6120149" cy="33855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p:cNvSpPr/>
          <p:nvPr/>
        </p:nvSpPr>
        <p:spPr>
          <a:xfrm>
            <a:off x="71133" y="486629"/>
            <a:ext cx="3575018" cy="6006260"/>
          </a:xfrm>
          <a:prstGeom prst="rect">
            <a:avLst/>
          </a:prstGeom>
        </p:spPr>
        <p:txBody>
          <a:bodyPr wrap="none">
            <a:spAutoFit/>
          </a:bodyPr>
          <a:lstStyle/>
          <a:p>
            <a:pPr>
              <a:lnSpc>
                <a:spcPct val="150000"/>
              </a:lnSpc>
            </a:pPr>
            <a:r>
              <a:rPr lang="en-US" sz="1400" b="1" u="sng" dirty="0">
                <a:solidFill>
                  <a:schemeClr val="tx1"/>
                </a:solidFill>
                <a:latin typeface="Arial" panose="020B0604020202020204" pitchFamily="34" charset="0"/>
                <a:cs typeface="Arial" panose="020B0604020202020204" pitchFamily="34" charset="0"/>
              </a:rPr>
              <a:t>Physical and Physicochemical methods</a:t>
            </a:r>
            <a:endParaRPr lang="ru-RU" sz="1400" b="1" u="sng" dirty="0">
              <a:solidFill>
                <a:schemeClr val="tx1"/>
              </a:solidFill>
              <a:latin typeface="Arial" panose="020B0604020202020204" pitchFamily="34" charset="0"/>
              <a:cs typeface="Arial" panose="020B0604020202020204" pitchFamily="34" charset="0"/>
            </a:endParaRPr>
          </a:p>
          <a:p>
            <a:pPr indent="97200">
              <a:lnSpc>
                <a:spcPct val="150000"/>
              </a:lnSpc>
            </a:pPr>
            <a:r>
              <a:rPr lang="en-US" sz="1400" u="sng" dirty="0">
                <a:latin typeface="Arial" panose="020B0604020202020204" pitchFamily="34" charset="0"/>
                <a:cs typeface="Arial" panose="020B0604020202020204" pitchFamily="34" charset="0"/>
              </a:rPr>
              <a:t>Chromatography and similar technics</a:t>
            </a:r>
          </a:p>
          <a:p>
            <a:pPr indent="216000">
              <a:lnSpc>
                <a:spcPct val="150000"/>
              </a:lnSpc>
            </a:pPr>
            <a:r>
              <a:rPr lang="en-US" sz="1200" dirty="0">
                <a:solidFill>
                  <a:schemeClr val="tx1"/>
                </a:solidFill>
                <a:latin typeface="Arial" panose="020B0604020202020204" pitchFamily="34" charset="0"/>
                <a:cs typeface="Arial" panose="020B0604020202020204" pitchFamily="34" charset="0"/>
              </a:rPr>
              <a:t>Electrophoreti</a:t>
            </a:r>
            <a:r>
              <a:rPr lang="en-US" sz="1200" dirty="0">
                <a:latin typeface="Arial" panose="020B0604020202020204" pitchFamily="34" charset="0"/>
                <a:cs typeface="Arial" panose="020B0604020202020204" pitchFamily="34" charset="0"/>
              </a:rPr>
              <a:t>c methods</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SDS PAGE</a:t>
            </a:r>
          </a:p>
          <a:p>
            <a:pPr indent="324000">
              <a:lnSpc>
                <a:spcPct val="150000"/>
              </a:lnSpc>
            </a:pPr>
            <a:r>
              <a:rPr lang="en-US" sz="1100" i="1" dirty="0">
                <a:latin typeface="Arial" panose="020B0604020202020204" pitchFamily="34" charset="0"/>
                <a:cs typeface="Arial" panose="020B0604020202020204" pitchFamily="34" charset="0"/>
              </a:rPr>
              <a:t>Isoelectric focusing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Native PAGE</a:t>
            </a:r>
          </a:p>
          <a:p>
            <a:pPr indent="324000">
              <a:lnSpc>
                <a:spcPct val="150000"/>
              </a:lnSpc>
              <a:spcAft>
                <a:spcPts val="600"/>
              </a:spcAft>
            </a:pPr>
            <a:r>
              <a:rPr lang="en-US" sz="1100" i="1" dirty="0">
                <a:latin typeface="Arial" panose="020B0604020202020204" pitchFamily="34" charset="0"/>
                <a:cs typeface="Arial" panose="020B0604020202020204" pitchFamily="34" charset="0"/>
              </a:rPr>
              <a:t>2D-PAGE</a:t>
            </a:r>
          </a:p>
          <a:p>
            <a:pPr indent="324000">
              <a:lnSpc>
                <a:spcPct val="80000"/>
              </a:lnSpc>
            </a:pPr>
            <a:r>
              <a:rPr lang="en-US" sz="1100" i="1" dirty="0">
                <a:solidFill>
                  <a:schemeClr val="tx1"/>
                </a:solidFill>
                <a:latin typeface="Arial" panose="020B0604020202020204" pitchFamily="34" charset="0"/>
                <a:cs typeface="Arial" panose="020B0604020202020204" pitchFamily="34" charset="0"/>
              </a:rPr>
              <a:t>Gel Electrophoresis of Nucleic Acids</a:t>
            </a:r>
            <a:endParaRPr lang="ru-RU" sz="1100" i="1" dirty="0">
              <a:solidFill>
                <a:schemeClr val="tx1"/>
              </a:solidFill>
              <a:latin typeface="Arial" panose="020B0604020202020204" pitchFamily="34" charset="0"/>
              <a:cs typeface="Arial" panose="020B0604020202020204" pitchFamily="34" charset="0"/>
            </a:endParaRPr>
          </a:p>
          <a:p>
            <a:pPr>
              <a:lnSpc>
                <a:spcPct val="150000"/>
              </a:lnSpc>
            </a:pPr>
            <a:r>
              <a:rPr lang="en-US" sz="1400" b="1" u="sng" dirty="0">
                <a:solidFill>
                  <a:schemeClr val="tx1"/>
                </a:solidFill>
                <a:latin typeface="Arial" panose="020B0604020202020204" pitchFamily="34" charset="0"/>
                <a:cs typeface="Arial" panose="020B0604020202020204" pitchFamily="34" charset="0"/>
              </a:rPr>
              <a:t>Blotting techniques</a:t>
            </a:r>
          </a:p>
          <a:p>
            <a:pPr indent="324000">
              <a:lnSpc>
                <a:spcPct val="150000"/>
              </a:lnSpc>
            </a:pPr>
            <a:r>
              <a:rPr lang="en-US" sz="1100" i="1" dirty="0">
                <a:latin typeface="Arial" panose="020B0604020202020204" pitchFamily="34" charset="0"/>
                <a:cs typeface="Arial" panose="020B0604020202020204" pitchFamily="34" charset="0"/>
              </a:rPr>
              <a:t>Western Blotting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Far-Western Blotting</a:t>
            </a:r>
          </a:p>
          <a:p>
            <a:pPr indent="324000">
              <a:lnSpc>
                <a:spcPct val="150000"/>
              </a:lnSpc>
            </a:pPr>
            <a:r>
              <a:rPr lang="en-US" sz="1100" i="1" dirty="0">
                <a:latin typeface="Arial" panose="020B0604020202020204" pitchFamily="34" charset="0"/>
                <a:cs typeface="Arial" panose="020B0604020202020204" pitchFamily="34" charset="0"/>
              </a:rPr>
              <a:t>Dot-Blotting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Southern Blotting</a:t>
            </a:r>
            <a:endParaRPr lang="ru-RU" sz="1100" i="1" dirty="0">
              <a:solidFill>
                <a:schemeClr val="tx1"/>
              </a:solidFill>
              <a:latin typeface="Arial" panose="020B0604020202020204" pitchFamily="34" charset="0"/>
              <a:cs typeface="Arial" panose="020B0604020202020204" pitchFamily="34" charset="0"/>
            </a:endParaRPr>
          </a:p>
          <a:p>
            <a:pPr>
              <a:lnSpc>
                <a:spcPct val="150000"/>
              </a:lnSpc>
            </a:pPr>
            <a:r>
              <a:rPr lang="en-US" sz="1400" b="1" u="sng" dirty="0">
                <a:solidFill>
                  <a:schemeClr val="tx1"/>
                </a:solidFill>
                <a:latin typeface="Arial" panose="020B0604020202020204" pitchFamily="34" charset="0"/>
                <a:cs typeface="Arial" panose="020B0604020202020204" pitchFamily="34" charset="0"/>
              </a:rPr>
              <a:t>Immunochemical methods</a:t>
            </a:r>
          </a:p>
          <a:p>
            <a:pPr indent="324000">
              <a:lnSpc>
                <a:spcPct val="150000"/>
              </a:lnSpc>
            </a:pPr>
            <a:r>
              <a:rPr lang="en-US" sz="1100" i="1" dirty="0">
                <a:latin typeface="Arial" panose="020B0604020202020204" pitchFamily="34" charset="0"/>
                <a:cs typeface="Arial" panose="020B0604020202020204" pitchFamily="34" charset="0"/>
              </a:rPr>
              <a:t>Western Blotting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Far-Western Blotting</a:t>
            </a:r>
          </a:p>
          <a:p>
            <a:pPr indent="324000">
              <a:lnSpc>
                <a:spcPct val="150000"/>
              </a:lnSpc>
            </a:pPr>
            <a:r>
              <a:rPr lang="en-US" sz="1100" i="1" dirty="0">
                <a:latin typeface="Arial" panose="020B0604020202020204" pitchFamily="34" charset="0"/>
                <a:cs typeface="Arial" panose="020B0604020202020204" pitchFamily="34" charset="0"/>
              </a:rPr>
              <a:t>Dot-Blotting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Flow Cytometry</a:t>
            </a:r>
          </a:p>
          <a:p>
            <a:pPr indent="324000">
              <a:lnSpc>
                <a:spcPct val="150000"/>
              </a:lnSpc>
            </a:pPr>
            <a:r>
              <a:rPr lang="en-US" sz="1100" i="1" dirty="0">
                <a:latin typeface="Arial" panose="020B0604020202020204" pitchFamily="34" charset="0"/>
                <a:cs typeface="Arial" panose="020B0604020202020204" pitchFamily="34" charset="0"/>
              </a:rPr>
              <a:t>ELISA</a:t>
            </a:r>
            <a:endParaRPr lang="ru-RU" sz="1100" b="1" u="sng" dirty="0">
              <a:solidFill>
                <a:schemeClr val="tx1"/>
              </a:solidFill>
              <a:latin typeface="Arial" panose="020B0604020202020204" pitchFamily="34" charset="0"/>
              <a:cs typeface="Arial" panose="020B0604020202020204" pitchFamily="34" charset="0"/>
            </a:endParaRPr>
          </a:p>
          <a:p>
            <a:pPr>
              <a:lnSpc>
                <a:spcPct val="150000"/>
              </a:lnSpc>
            </a:pPr>
            <a:r>
              <a:rPr lang="en-US" sz="1400" b="1" u="sng" dirty="0">
                <a:solidFill>
                  <a:schemeClr val="tx1"/>
                </a:solidFill>
                <a:latin typeface="Arial" panose="020B0604020202020204" pitchFamily="34" charset="0"/>
                <a:cs typeface="Arial" panose="020B0604020202020204" pitchFamily="34" charset="0"/>
              </a:rPr>
              <a:t>PCR techniques</a:t>
            </a:r>
            <a:endParaRPr lang="ru-RU" sz="1400" b="1" u="sng" dirty="0">
              <a:solidFill>
                <a:schemeClr val="tx1"/>
              </a:solidFill>
              <a:latin typeface="Arial" panose="020B0604020202020204" pitchFamily="34" charset="0"/>
              <a:cs typeface="Arial" panose="020B0604020202020204" pitchFamily="34" charset="0"/>
            </a:endParaRPr>
          </a:p>
          <a:p>
            <a:pPr indent="324000">
              <a:lnSpc>
                <a:spcPct val="150000"/>
              </a:lnSpc>
            </a:pPr>
            <a:r>
              <a:rPr lang="en-US" sz="1100" i="1" dirty="0">
                <a:latin typeface="Arial" panose="020B0604020202020204" pitchFamily="34" charset="0"/>
                <a:cs typeface="Arial" panose="020B0604020202020204" pitchFamily="34" charset="0"/>
              </a:rPr>
              <a:t>Real-Time PCR</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Quantitative </a:t>
            </a:r>
            <a:r>
              <a:rPr lang="en-US" sz="1100" i="1" dirty="0">
                <a:latin typeface="Arial" panose="020B0604020202020204" pitchFamily="34" charset="0"/>
                <a:cs typeface="Arial" panose="020B0604020202020204" pitchFamily="34" charset="0"/>
              </a:rPr>
              <a:t>Real-Time PCR</a:t>
            </a:r>
            <a:endParaRPr lang="en-US" sz="1600" b="1" u="sng"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3724604" y="540976"/>
            <a:ext cx="2110642" cy="307777"/>
          </a:xfrm>
          <a:prstGeom prst="rect">
            <a:avLst/>
          </a:prstGeom>
          <a:noFill/>
        </p:spPr>
        <p:txBody>
          <a:bodyPr wrap="none" rtlCol="0">
            <a:spAutoFit/>
          </a:bodyPr>
          <a:lstStyle/>
          <a:p>
            <a:r>
              <a:rPr lang="en-US" sz="1400" dirty="0"/>
              <a:t>- Type</a:t>
            </a:r>
            <a:r>
              <a:rPr lang="ru-RU" sz="1400" dirty="0"/>
              <a:t> (уровень 1)</a:t>
            </a:r>
            <a:r>
              <a:rPr lang="en-US" sz="1400" dirty="0"/>
              <a:t> = </a:t>
            </a:r>
            <a:r>
              <a:rPr lang="ru-RU" sz="1400" dirty="0"/>
              <a:t>Глава</a:t>
            </a:r>
          </a:p>
        </p:txBody>
      </p:sp>
      <p:sp>
        <p:nvSpPr>
          <p:cNvPr id="7" name="TextBox 6"/>
          <p:cNvSpPr txBox="1"/>
          <p:nvPr/>
        </p:nvSpPr>
        <p:spPr>
          <a:xfrm>
            <a:off x="3724605" y="844795"/>
            <a:ext cx="2562112" cy="307777"/>
          </a:xfrm>
          <a:prstGeom prst="rect">
            <a:avLst/>
          </a:prstGeom>
          <a:noFill/>
        </p:spPr>
        <p:txBody>
          <a:bodyPr wrap="none" rtlCol="0">
            <a:spAutoFit/>
          </a:bodyPr>
          <a:lstStyle/>
          <a:p>
            <a:r>
              <a:rPr lang="en-US" sz="1400" dirty="0"/>
              <a:t>- Sub-Type </a:t>
            </a:r>
            <a:r>
              <a:rPr lang="ru-RU" sz="1400" dirty="0"/>
              <a:t>(уровень 2)</a:t>
            </a:r>
            <a:r>
              <a:rPr lang="en-US" sz="1400" dirty="0"/>
              <a:t> = </a:t>
            </a:r>
            <a:r>
              <a:rPr lang="ru-RU" sz="1400" dirty="0"/>
              <a:t>Раздел</a:t>
            </a:r>
          </a:p>
        </p:txBody>
      </p:sp>
      <p:sp>
        <p:nvSpPr>
          <p:cNvPr id="8" name="TextBox 7"/>
          <p:cNvSpPr txBox="1"/>
          <p:nvPr/>
        </p:nvSpPr>
        <p:spPr>
          <a:xfrm>
            <a:off x="3724605" y="1114493"/>
            <a:ext cx="1868482" cy="307777"/>
          </a:xfrm>
          <a:prstGeom prst="rect">
            <a:avLst/>
          </a:prstGeom>
          <a:noFill/>
        </p:spPr>
        <p:txBody>
          <a:bodyPr wrap="square" rtlCol="0">
            <a:spAutoFit/>
          </a:bodyPr>
          <a:lstStyle/>
          <a:p>
            <a:r>
              <a:rPr lang="en-US" sz="1400" dirty="0"/>
              <a:t>- Group </a:t>
            </a:r>
            <a:r>
              <a:rPr lang="ru-RU" sz="1400" dirty="0"/>
              <a:t>(уровень 3)</a:t>
            </a:r>
          </a:p>
        </p:txBody>
      </p:sp>
      <p:sp>
        <p:nvSpPr>
          <p:cNvPr id="9" name="TextBox 8"/>
          <p:cNvSpPr txBox="1"/>
          <p:nvPr/>
        </p:nvSpPr>
        <p:spPr>
          <a:xfrm>
            <a:off x="3724604" y="1918729"/>
            <a:ext cx="937116" cy="307777"/>
          </a:xfrm>
          <a:prstGeom prst="rect">
            <a:avLst/>
          </a:prstGeom>
          <a:noFill/>
        </p:spPr>
        <p:txBody>
          <a:bodyPr wrap="none" rtlCol="0">
            <a:spAutoFit/>
          </a:bodyPr>
          <a:lstStyle/>
          <a:p>
            <a:r>
              <a:rPr lang="en-US" sz="1400" dirty="0"/>
              <a:t>- Methods</a:t>
            </a:r>
            <a:endParaRPr lang="ru-RU" sz="1400" dirty="0"/>
          </a:p>
        </p:txBody>
      </p:sp>
      <p:sp>
        <p:nvSpPr>
          <p:cNvPr id="10" name="Правая фигурная скобка 9"/>
          <p:cNvSpPr/>
          <p:nvPr/>
        </p:nvSpPr>
        <p:spPr>
          <a:xfrm>
            <a:off x="3461663" y="1546021"/>
            <a:ext cx="92421" cy="1071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600"/>
          </a:p>
        </p:txBody>
      </p:sp>
      <p:sp>
        <p:nvSpPr>
          <p:cNvPr id="15" name="TextBox 14"/>
          <p:cNvSpPr txBox="1"/>
          <p:nvPr/>
        </p:nvSpPr>
        <p:spPr>
          <a:xfrm>
            <a:off x="0" y="24964"/>
            <a:ext cx="3144259" cy="461665"/>
          </a:xfrm>
          <a:prstGeom prst="rect">
            <a:avLst/>
          </a:prstGeom>
          <a:noFill/>
        </p:spPr>
        <p:txBody>
          <a:bodyPr wrap="none" rtlCol="0">
            <a:spAutoFit/>
          </a:bodyPr>
          <a:lstStyle/>
          <a:p>
            <a:r>
              <a:rPr lang="ru-RU" sz="2400" b="1" dirty="0"/>
              <a:t>СТРУКТУРА УЧЕБНИКА</a:t>
            </a:r>
          </a:p>
        </p:txBody>
      </p:sp>
      <p:sp>
        <p:nvSpPr>
          <p:cNvPr id="28" name="TextBox 27"/>
          <p:cNvSpPr txBox="1"/>
          <p:nvPr/>
        </p:nvSpPr>
        <p:spPr>
          <a:xfrm>
            <a:off x="3724604" y="2710452"/>
            <a:ext cx="2110642" cy="307777"/>
          </a:xfrm>
          <a:prstGeom prst="rect">
            <a:avLst/>
          </a:prstGeom>
          <a:noFill/>
        </p:spPr>
        <p:txBody>
          <a:bodyPr wrap="none" rtlCol="0">
            <a:spAutoFit/>
          </a:bodyPr>
          <a:lstStyle/>
          <a:p>
            <a:r>
              <a:rPr lang="en-US" sz="1400" dirty="0"/>
              <a:t>- Type</a:t>
            </a:r>
            <a:r>
              <a:rPr lang="ru-RU" sz="1400" dirty="0"/>
              <a:t> (уровень 1)</a:t>
            </a:r>
            <a:r>
              <a:rPr lang="en-US" sz="1400" dirty="0"/>
              <a:t> = </a:t>
            </a:r>
            <a:r>
              <a:rPr lang="ru-RU" sz="1400" dirty="0"/>
              <a:t>Глава</a:t>
            </a:r>
          </a:p>
        </p:txBody>
      </p:sp>
      <p:sp>
        <p:nvSpPr>
          <p:cNvPr id="29" name="TextBox 28"/>
          <p:cNvSpPr txBox="1"/>
          <p:nvPr/>
        </p:nvSpPr>
        <p:spPr>
          <a:xfrm>
            <a:off x="3724604" y="4012978"/>
            <a:ext cx="2110642" cy="307777"/>
          </a:xfrm>
          <a:prstGeom prst="rect">
            <a:avLst/>
          </a:prstGeom>
          <a:noFill/>
        </p:spPr>
        <p:txBody>
          <a:bodyPr wrap="none" rtlCol="0">
            <a:spAutoFit/>
          </a:bodyPr>
          <a:lstStyle/>
          <a:p>
            <a:r>
              <a:rPr lang="en-US" sz="1400" dirty="0"/>
              <a:t>- Type</a:t>
            </a:r>
            <a:r>
              <a:rPr lang="ru-RU" sz="1400" dirty="0"/>
              <a:t> (уровень 1)</a:t>
            </a:r>
            <a:r>
              <a:rPr lang="en-US" sz="1400" dirty="0"/>
              <a:t> = </a:t>
            </a:r>
            <a:r>
              <a:rPr lang="ru-RU" sz="1400" dirty="0"/>
              <a:t>Глава</a:t>
            </a:r>
          </a:p>
        </p:txBody>
      </p:sp>
      <p:sp>
        <p:nvSpPr>
          <p:cNvPr id="30" name="TextBox 29"/>
          <p:cNvSpPr txBox="1"/>
          <p:nvPr/>
        </p:nvSpPr>
        <p:spPr>
          <a:xfrm>
            <a:off x="3724604" y="5629658"/>
            <a:ext cx="2110642" cy="307777"/>
          </a:xfrm>
          <a:prstGeom prst="rect">
            <a:avLst/>
          </a:prstGeom>
          <a:noFill/>
        </p:spPr>
        <p:txBody>
          <a:bodyPr wrap="none" rtlCol="0">
            <a:spAutoFit/>
          </a:bodyPr>
          <a:lstStyle/>
          <a:p>
            <a:r>
              <a:rPr lang="en-US" sz="1400" dirty="0"/>
              <a:t>- Type</a:t>
            </a:r>
            <a:r>
              <a:rPr lang="ru-RU" sz="1400" dirty="0"/>
              <a:t> (уровень 1)</a:t>
            </a:r>
            <a:r>
              <a:rPr lang="en-US" sz="1400" dirty="0"/>
              <a:t> = </a:t>
            </a:r>
            <a:r>
              <a:rPr lang="ru-RU" sz="1400" dirty="0"/>
              <a:t>Глава</a:t>
            </a:r>
          </a:p>
        </p:txBody>
      </p:sp>
      <p:sp>
        <p:nvSpPr>
          <p:cNvPr id="31" name="TextBox 30"/>
          <p:cNvSpPr txBox="1"/>
          <p:nvPr/>
        </p:nvSpPr>
        <p:spPr>
          <a:xfrm>
            <a:off x="3724604" y="3356961"/>
            <a:ext cx="937116" cy="307777"/>
          </a:xfrm>
          <a:prstGeom prst="rect">
            <a:avLst/>
          </a:prstGeom>
          <a:noFill/>
        </p:spPr>
        <p:txBody>
          <a:bodyPr wrap="none" rtlCol="0">
            <a:spAutoFit/>
          </a:bodyPr>
          <a:lstStyle/>
          <a:p>
            <a:r>
              <a:rPr lang="en-US" sz="1400" dirty="0"/>
              <a:t>- Methods</a:t>
            </a:r>
            <a:endParaRPr lang="ru-RU" sz="1400" dirty="0"/>
          </a:p>
        </p:txBody>
      </p:sp>
      <p:sp>
        <p:nvSpPr>
          <p:cNvPr id="32" name="TextBox 31"/>
          <p:cNvSpPr txBox="1"/>
          <p:nvPr/>
        </p:nvSpPr>
        <p:spPr>
          <a:xfrm>
            <a:off x="3747650" y="4821340"/>
            <a:ext cx="991618" cy="307777"/>
          </a:xfrm>
          <a:prstGeom prst="rect">
            <a:avLst/>
          </a:prstGeom>
          <a:noFill/>
        </p:spPr>
        <p:txBody>
          <a:bodyPr wrap="none" rtlCol="0">
            <a:spAutoFit/>
          </a:bodyPr>
          <a:lstStyle/>
          <a:p>
            <a:r>
              <a:rPr lang="en-US" sz="1400" dirty="0"/>
              <a:t>- Methods</a:t>
            </a:r>
            <a:r>
              <a:rPr lang="ru-RU" sz="1400" dirty="0"/>
              <a:t>)</a:t>
            </a:r>
          </a:p>
        </p:txBody>
      </p:sp>
      <p:sp>
        <p:nvSpPr>
          <p:cNvPr id="33" name="TextBox 32"/>
          <p:cNvSpPr txBox="1"/>
          <p:nvPr/>
        </p:nvSpPr>
        <p:spPr>
          <a:xfrm>
            <a:off x="3747650" y="6047281"/>
            <a:ext cx="1846018" cy="307777"/>
          </a:xfrm>
          <a:prstGeom prst="rect">
            <a:avLst/>
          </a:prstGeom>
          <a:noFill/>
        </p:spPr>
        <p:txBody>
          <a:bodyPr wrap="none" rtlCol="0">
            <a:spAutoFit/>
          </a:bodyPr>
          <a:lstStyle/>
          <a:p>
            <a:r>
              <a:rPr lang="en-US" sz="1400" dirty="0"/>
              <a:t>- Methods </a:t>
            </a:r>
            <a:r>
              <a:rPr lang="ru-RU" sz="1400" dirty="0"/>
              <a:t>(уровень 4)</a:t>
            </a:r>
          </a:p>
        </p:txBody>
      </p:sp>
      <p:sp>
        <p:nvSpPr>
          <p:cNvPr id="34" name="Правая фигурная скобка 33"/>
          <p:cNvSpPr/>
          <p:nvPr/>
        </p:nvSpPr>
        <p:spPr>
          <a:xfrm>
            <a:off x="3461663" y="3095546"/>
            <a:ext cx="92421" cy="8206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600"/>
          </a:p>
        </p:txBody>
      </p:sp>
      <p:sp>
        <p:nvSpPr>
          <p:cNvPr id="36" name="Правая фигурная скобка 35"/>
          <p:cNvSpPr/>
          <p:nvPr/>
        </p:nvSpPr>
        <p:spPr>
          <a:xfrm>
            <a:off x="3461324" y="4424764"/>
            <a:ext cx="92421" cy="10719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600"/>
          </a:p>
        </p:txBody>
      </p:sp>
      <p:sp>
        <p:nvSpPr>
          <p:cNvPr id="37" name="Правая фигурная скобка 36"/>
          <p:cNvSpPr/>
          <p:nvPr/>
        </p:nvSpPr>
        <p:spPr>
          <a:xfrm>
            <a:off x="3466532" y="5959630"/>
            <a:ext cx="87213" cy="43291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600"/>
          </a:p>
        </p:txBody>
      </p:sp>
      <p:graphicFrame>
        <p:nvGraphicFramePr>
          <p:cNvPr id="5" name="Таблица 4"/>
          <p:cNvGraphicFramePr>
            <a:graphicFrameLocks noGrp="1"/>
          </p:cNvGraphicFramePr>
          <p:nvPr>
            <p:extLst>
              <p:ext uri="{D42A27DB-BD31-4B8C-83A1-F6EECF244321}">
                <p14:modId xmlns:p14="http://schemas.microsoft.com/office/powerpoint/2010/main" val="3691363016"/>
              </p:ext>
            </p:extLst>
          </p:nvPr>
        </p:nvGraphicFramePr>
        <p:xfrm>
          <a:off x="6346162" y="512221"/>
          <a:ext cx="5722413" cy="5885602"/>
        </p:xfrm>
        <a:graphic>
          <a:graphicData uri="http://schemas.openxmlformats.org/drawingml/2006/table">
            <a:tbl>
              <a:tblPr/>
              <a:tblGrid>
                <a:gridCol w="181154">
                  <a:extLst>
                    <a:ext uri="{9D8B030D-6E8A-4147-A177-3AD203B41FA5}">
                      <a16:colId xmlns:a16="http://schemas.microsoft.com/office/drawing/2014/main" val="20000"/>
                    </a:ext>
                  </a:extLst>
                </a:gridCol>
                <a:gridCol w="1311216">
                  <a:extLst>
                    <a:ext uri="{9D8B030D-6E8A-4147-A177-3AD203B41FA5}">
                      <a16:colId xmlns:a16="http://schemas.microsoft.com/office/drawing/2014/main" val="20001"/>
                    </a:ext>
                  </a:extLst>
                </a:gridCol>
                <a:gridCol w="2157494">
                  <a:extLst>
                    <a:ext uri="{9D8B030D-6E8A-4147-A177-3AD203B41FA5}">
                      <a16:colId xmlns:a16="http://schemas.microsoft.com/office/drawing/2014/main" val="20002"/>
                    </a:ext>
                  </a:extLst>
                </a:gridCol>
                <a:gridCol w="1129170">
                  <a:extLst>
                    <a:ext uri="{9D8B030D-6E8A-4147-A177-3AD203B41FA5}">
                      <a16:colId xmlns:a16="http://schemas.microsoft.com/office/drawing/2014/main" val="20003"/>
                    </a:ext>
                  </a:extLst>
                </a:gridCol>
                <a:gridCol w="943379">
                  <a:extLst>
                    <a:ext uri="{9D8B030D-6E8A-4147-A177-3AD203B41FA5}">
                      <a16:colId xmlns:a16="http://schemas.microsoft.com/office/drawing/2014/main" val="20004"/>
                    </a:ext>
                  </a:extLst>
                </a:gridCol>
              </a:tblGrid>
              <a:tr h="123439">
                <a:tc>
                  <a:txBody>
                    <a:bodyPr/>
                    <a:lstStyle/>
                    <a:p>
                      <a:pPr indent="36000" algn="l" fontAlgn="b"/>
                      <a:endParaRPr lang="ru-RU"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ctr" fontAlgn="ctr"/>
                      <a:endParaRPr lang="ru-RU"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indent="36000" algn="ctr" fontAlgn="ctr"/>
                      <a:r>
                        <a:rPr lang="en-US" sz="1600" b="0" i="1" u="none" strike="noStrike" dirty="0">
                          <a:solidFill>
                            <a:srgbClr val="000000"/>
                          </a:solidFill>
                          <a:effectLst/>
                          <a:latin typeface="Arial" panose="020B0604020202020204" pitchFamily="34" charset="0"/>
                          <a:cs typeface="Arial" panose="020B0604020202020204" pitchFamily="34" charset="0"/>
                        </a:rPr>
                        <a:t>Textbook (Type of technique)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246878">
                <a:tc>
                  <a:txBody>
                    <a:bodyPr/>
                    <a:lstStyle/>
                    <a:p>
                      <a:pPr indent="36000" algn="ctr" fontAlgn="ctr"/>
                      <a:r>
                        <a:rPr lang="en-US" sz="1000" b="1" i="0" u="none" strike="noStrike" dirty="0">
                          <a:solidFill>
                            <a:srgbClr val="000000"/>
                          </a:solidFill>
                          <a:effectLst/>
                          <a:latin typeface="Arial" panose="020B0604020202020204" pitchFamily="34" charset="0"/>
                          <a:cs typeface="Arial" panose="020B0604020202020204" pitchFamily="34" charset="0"/>
                        </a:rPr>
                        <a:t>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ctr" fontAlgn="ctr"/>
                      <a:r>
                        <a:rPr lang="en-US" sz="1000" b="1" i="0" u="none" strike="noStrike" dirty="0">
                          <a:solidFill>
                            <a:srgbClr val="000000"/>
                          </a:solidFill>
                          <a:effectLst/>
                          <a:latin typeface="Arial" panose="020B0604020202020204" pitchFamily="34" charset="0"/>
                          <a:cs typeface="Arial" panose="020B0604020202020204" pitchFamily="34" charset="0"/>
                        </a:rPr>
                        <a:t>Methods</a:t>
                      </a:r>
                      <a:endParaRPr lang="ru-RU" sz="1000" b="1" i="0" u="none" strike="noStrike" dirty="0">
                        <a:solidFill>
                          <a:srgbClr val="000000"/>
                        </a:solidFill>
                        <a:effectLst/>
                        <a:latin typeface="Arial" panose="020B0604020202020204" pitchFamily="34" charset="0"/>
                        <a:cs typeface="Arial" panose="020B0604020202020204" pitchFamily="34" charset="0"/>
                      </a:endParaRPr>
                    </a:p>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(уровень 4)</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3600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panose="020B0604020202020204" pitchFamily="34" charset="0"/>
                          <a:cs typeface="Arial" panose="020B0604020202020204" pitchFamily="34" charset="0"/>
                        </a:rPr>
                        <a:t>Type </a:t>
                      </a:r>
                    </a:p>
                    <a:p>
                      <a:pPr marL="0" marR="0" lvl="0" indent="36000" algn="ctr" defTabSz="914400" rtl="0" eaLnBrk="1" fontAlgn="ctr" latinLnBrk="0" hangingPunct="1">
                        <a:lnSpc>
                          <a:spcPct val="100000"/>
                        </a:lnSpc>
                        <a:spcBef>
                          <a:spcPts val="0"/>
                        </a:spcBef>
                        <a:spcAft>
                          <a:spcPts val="0"/>
                        </a:spcAft>
                        <a:buClrTx/>
                        <a:buSzTx/>
                        <a:buFontTx/>
                        <a:buNone/>
                        <a:tabLst/>
                        <a:defRPr/>
                      </a:pPr>
                      <a:r>
                        <a:rPr lang="ru-RU" sz="1000" b="0" i="0" u="none" strike="noStrike" dirty="0">
                          <a:solidFill>
                            <a:srgbClr val="000000"/>
                          </a:solidFill>
                          <a:effectLst/>
                          <a:latin typeface="Arial" panose="020B0604020202020204" pitchFamily="34" charset="0"/>
                          <a:cs typeface="Arial" panose="020B0604020202020204" pitchFamily="34" charset="0"/>
                        </a:rPr>
                        <a:t>(уровень</a:t>
                      </a:r>
                      <a:r>
                        <a:rPr lang="ru-RU" sz="1000" b="0" i="0" u="none" strike="noStrike" baseline="0" dirty="0">
                          <a:solidFill>
                            <a:srgbClr val="000000"/>
                          </a:solidFill>
                          <a:effectLst/>
                          <a:latin typeface="Arial" panose="020B0604020202020204" pitchFamily="34" charset="0"/>
                          <a:cs typeface="Arial" panose="020B0604020202020204" pitchFamily="34" charset="0"/>
                        </a:rPr>
                        <a:t> 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ctr" fontAlgn="ctr"/>
                      <a:r>
                        <a:rPr lang="en-US" sz="1000" b="0" i="0" u="none" strike="noStrike" dirty="0">
                          <a:solidFill>
                            <a:srgbClr val="000000"/>
                          </a:solidFill>
                          <a:effectLst/>
                          <a:latin typeface="Arial" panose="020B0604020202020204" pitchFamily="34" charset="0"/>
                          <a:cs typeface="Arial" panose="020B0604020202020204" pitchFamily="34" charset="0"/>
                        </a:rPr>
                        <a:t>Sub-Type</a:t>
                      </a:r>
                    </a:p>
                    <a:p>
                      <a:pPr indent="36000" algn="ctr" fontAlgn="ctr"/>
                      <a:r>
                        <a:rPr lang="en-US" sz="1000" b="0" i="0" u="none" strike="noStrike" dirty="0">
                          <a:solidFill>
                            <a:srgbClr val="000000"/>
                          </a:solidFill>
                          <a:effectLst/>
                          <a:latin typeface="Arial" panose="020B0604020202020204" pitchFamily="34" charset="0"/>
                          <a:cs typeface="Arial" panose="020B0604020202020204" pitchFamily="34" charset="0"/>
                        </a:rPr>
                        <a:t>(</a:t>
                      </a:r>
                      <a:r>
                        <a:rPr lang="ru-RU" sz="1000" b="0" i="0" u="none" strike="noStrike" dirty="0">
                          <a:solidFill>
                            <a:srgbClr val="000000"/>
                          </a:solidFill>
                          <a:effectLst/>
                          <a:latin typeface="Arial" panose="020B0604020202020204" pitchFamily="34" charset="0"/>
                          <a:cs typeface="Arial" panose="020B0604020202020204" pitchFamily="34" charset="0"/>
                        </a:rPr>
                        <a:t>уровень</a:t>
                      </a:r>
                      <a:r>
                        <a:rPr lang="ru-RU" sz="1000" b="0" i="0" u="none" strike="noStrike" baseline="0" dirty="0">
                          <a:solidFill>
                            <a:srgbClr val="000000"/>
                          </a:solidFill>
                          <a:effectLst/>
                          <a:latin typeface="Arial" panose="020B0604020202020204" pitchFamily="34" charset="0"/>
                          <a:cs typeface="Arial" panose="020B0604020202020204" pitchFamily="34" charset="0"/>
                        </a:rPr>
                        <a:t> 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ctr" fontAlgn="ctr"/>
                      <a:r>
                        <a:rPr lang="en-US" sz="1000" b="0" i="0" u="none" strike="noStrike" dirty="0">
                          <a:solidFill>
                            <a:srgbClr val="000000"/>
                          </a:solidFill>
                          <a:effectLst/>
                          <a:latin typeface="Arial" panose="020B0604020202020204" pitchFamily="34" charset="0"/>
                          <a:cs typeface="Arial" panose="020B0604020202020204" pitchFamily="34" charset="0"/>
                        </a:rPr>
                        <a:t>Group</a:t>
                      </a:r>
                      <a:endParaRPr lang="ru-RU" sz="1000" b="0" i="0" u="none" strike="noStrike" dirty="0">
                        <a:solidFill>
                          <a:srgbClr val="000000"/>
                        </a:solidFill>
                        <a:effectLst/>
                        <a:latin typeface="Arial" panose="020B0604020202020204" pitchFamily="34" charset="0"/>
                        <a:cs typeface="Arial" panose="020B0604020202020204" pitchFamily="34" charset="0"/>
                      </a:endParaRPr>
                    </a:p>
                    <a:p>
                      <a:pPr indent="36000" algn="ctr" fontAlgn="ctr"/>
                      <a:r>
                        <a:rPr lang="ru-RU" sz="1000" b="0" i="0" u="none" strike="noStrike" dirty="0">
                          <a:solidFill>
                            <a:srgbClr val="000000"/>
                          </a:solidFill>
                          <a:effectLst/>
                          <a:latin typeface="Arial" panose="020B0604020202020204" pitchFamily="34" charset="0"/>
                          <a:cs typeface="Arial" panose="020B0604020202020204" pitchFamily="34" charset="0"/>
                        </a:rPr>
                        <a:t>(уровень 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1"/>
                  </a:ext>
                </a:extLst>
              </a:tr>
              <a:tr h="370317">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SDS-PAGE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Chromatography and similar technics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2"/>
                  </a:ext>
                </a:extLst>
              </a:tr>
              <a:tr h="370317">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Native PAGE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3"/>
                  </a:ext>
                </a:extLst>
              </a:tr>
              <a:tr h="370317">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Isoelectric focusing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4"/>
                  </a:ext>
                </a:extLst>
              </a:tr>
              <a:tr h="370317">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2D-PAGE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5"/>
                  </a:ext>
                </a:extLst>
              </a:tr>
              <a:tr h="370317">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Gel electrophoresis </a:t>
                      </a:r>
                      <a:r>
                        <a:rPr lang="ru-RU" sz="1100" b="1" i="0" u="none" strike="noStrike" dirty="0">
                          <a:solidFill>
                            <a:srgbClr val="000000"/>
                          </a:solidFill>
                          <a:effectLst/>
                          <a:latin typeface="Arial" panose="020B0604020202020204" pitchFamily="34" charset="0"/>
                          <a:cs typeface="Arial" panose="020B0604020202020204" pitchFamily="34" charset="0"/>
                        </a:rPr>
                        <a:t>   </a:t>
                      </a:r>
                      <a:r>
                        <a:rPr lang="en-US" sz="1100" b="1" i="0" u="none" strike="noStrike" dirty="0">
                          <a:solidFill>
                            <a:srgbClr val="000000"/>
                          </a:solidFill>
                          <a:effectLst/>
                          <a:latin typeface="Arial" panose="020B0604020202020204" pitchFamily="34" charset="0"/>
                          <a:cs typeface="Arial" panose="020B0604020202020204" pitchFamily="34" charset="0"/>
                        </a:rPr>
                        <a:t>of nucleic acids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6"/>
                  </a:ext>
                </a:extLst>
              </a:tr>
              <a:tr h="370317">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Capillary electrophoresis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Chromatography and similar technics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7"/>
                  </a:ext>
                </a:extLst>
              </a:tr>
              <a:tr h="123439">
                <a:tc rowSpan="2">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0" algn="ctr" fontAlgn="ctr"/>
                      <a:r>
                        <a:rPr lang="en-US" sz="1100" b="1" i="0" u="none" strike="noStrike" dirty="0">
                          <a:solidFill>
                            <a:schemeClr val="tx1"/>
                          </a:solidFill>
                          <a:effectLst/>
                          <a:latin typeface="Arial" panose="020B0604020202020204" pitchFamily="34" charset="0"/>
                          <a:cs typeface="Arial" panose="020B0604020202020204" pitchFamily="34" charset="0"/>
                        </a:rPr>
                        <a:t>Western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00" b="0" i="0" u="none" strike="noStrike" dirty="0">
                          <a:solidFill>
                            <a:schemeClr val="tx1"/>
                          </a:solidFill>
                          <a:effectLst/>
                          <a:latin typeface="Arial" panose="020B0604020202020204" pitchFamily="34" charset="0"/>
                          <a:cs typeface="Arial" panose="020B0604020202020204" pitchFamily="34" charset="0"/>
                        </a:rPr>
                        <a:t>Blotting techniques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8"/>
                  </a:ext>
                </a:extLst>
              </a:tr>
              <a:tr h="371837">
                <a:tc vMerge="1">
                  <a:txBody>
                    <a:bodyPr/>
                    <a:lstStyle/>
                    <a:p>
                      <a:endParaRPr lang="ru-RU"/>
                    </a:p>
                  </a:txBody>
                  <a:tcPr/>
                </a:tc>
                <a:tc vMerge="1">
                  <a:txBody>
                    <a:bodyPr/>
                    <a:lstStyle/>
                    <a:p>
                      <a:endParaRPr lang="ru-RU"/>
                    </a:p>
                  </a:txBody>
                  <a:tcPr/>
                </a:tc>
                <a:tc>
                  <a:txBody>
                    <a:bodyPr/>
                    <a:lstStyle/>
                    <a:p>
                      <a:pPr indent="36000" algn="l" fontAlgn="ctr"/>
                      <a:r>
                        <a:rPr lang="en-US" sz="1000" b="0" i="0" u="none" strike="noStrike" dirty="0">
                          <a:solidFill>
                            <a:schemeClr val="tx1"/>
                          </a:solidFill>
                          <a:effectLst/>
                          <a:latin typeface="Arial" panose="020B0604020202020204" pitchFamily="34" charset="0"/>
                          <a:cs typeface="Arial" panose="020B0604020202020204" pitchFamily="34" charset="0"/>
                        </a:rPr>
                        <a:t>Immunochemical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9"/>
                  </a:ext>
                </a:extLst>
              </a:tr>
              <a:tr h="123439">
                <a:tc rowSpan="2">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2">
                  <a:txBody>
                    <a:bodyPr/>
                    <a:lstStyle/>
                    <a:p>
                      <a:pPr indent="0" algn="ctr" fontAlgn="ctr"/>
                      <a:r>
                        <a:rPr lang="en-US" sz="1100" b="1" i="0" u="none" strike="noStrike" dirty="0">
                          <a:solidFill>
                            <a:schemeClr val="tx1"/>
                          </a:solidFill>
                          <a:effectLst/>
                          <a:latin typeface="Arial" panose="020B0604020202020204" pitchFamily="34" charset="0"/>
                          <a:cs typeface="Arial" panose="020B0604020202020204" pitchFamily="34" charset="0"/>
                        </a:rPr>
                        <a:t>Far-Western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00" b="0" i="0" u="none" strike="noStrike" dirty="0">
                          <a:solidFill>
                            <a:schemeClr val="tx1"/>
                          </a:solidFill>
                          <a:effectLst/>
                          <a:latin typeface="Arial" panose="020B0604020202020204" pitchFamily="34" charset="0"/>
                          <a:cs typeface="Arial" panose="020B0604020202020204" pitchFamily="34" charset="0"/>
                        </a:rPr>
                        <a:t>Blotting techniques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rowSpan="2">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rowSpan="2">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0"/>
                  </a:ext>
                </a:extLst>
              </a:tr>
              <a:tr h="153910">
                <a:tc vMerge="1">
                  <a:txBody>
                    <a:bodyPr/>
                    <a:lstStyle/>
                    <a:p>
                      <a:endParaRPr lang="ru-RU"/>
                    </a:p>
                  </a:txBody>
                  <a:tcPr/>
                </a:tc>
                <a:tc vMerge="1">
                  <a:txBody>
                    <a:bodyPr/>
                    <a:lstStyle/>
                    <a:p>
                      <a:endParaRPr lang="ru-RU"/>
                    </a:p>
                  </a:txBody>
                  <a:tcPr/>
                </a:tc>
                <a:tc>
                  <a:txBody>
                    <a:bodyPr/>
                    <a:lstStyle/>
                    <a:p>
                      <a:pPr indent="36000" algn="l" fontAlgn="ctr"/>
                      <a:r>
                        <a:rPr lang="en-US" sz="1000" b="0" i="0" u="none" strike="noStrike" dirty="0">
                          <a:solidFill>
                            <a:schemeClr val="tx1"/>
                          </a:solidFill>
                          <a:effectLst/>
                          <a:latin typeface="Arial" panose="020B0604020202020204" pitchFamily="34" charset="0"/>
                          <a:cs typeface="Arial" panose="020B0604020202020204" pitchFamily="34" charset="0"/>
                        </a:rPr>
                        <a:t>Immunochemical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11"/>
                  </a:ext>
                </a:extLst>
              </a:tr>
              <a:tr h="123439">
                <a:tc rowSpan="2">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2">
                  <a:txBody>
                    <a:bodyPr/>
                    <a:lstStyle/>
                    <a:p>
                      <a:pPr indent="0" algn="ctr" fontAlgn="ctr"/>
                      <a:r>
                        <a:rPr lang="en-US" sz="1100" b="1" i="0" u="none" strike="noStrike" dirty="0">
                          <a:solidFill>
                            <a:schemeClr val="tx1"/>
                          </a:solidFill>
                          <a:effectLst/>
                          <a:latin typeface="Arial" panose="020B0604020202020204" pitchFamily="34" charset="0"/>
                          <a:cs typeface="Arial" panose="020B0604020202020204" pitchFamily="34" charset="0"/>
                        </a:rPr>
                        <a:t>Dot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00" b="0" i="0" u="none" strike="noStrike" dirty="0">
                          <a:solidFill>
                            <a:schemeClr val="tx1"/>
                          </a:solidFill>
                          <a:effectLst/>
                          <a:latin typeface="Arial" panose="020B0604020202020204" pitchFamily="34" charset="0"/>
                          <a:cs typeface="Arial" panose="020B0604020202020204" pitchFamily="34" charset="0"/>
                        </a:rPr>
                        <a:t>Blotting techniques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FFFFFF"/>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2"/>
                  </a:ext>
                </a:extLst>
              </a:tr>
              <a:tr h="153910">
                <a:tc vMerge="1">
                  <a:txBody>
                    <a:bodyPr/>
                    <a:lstStyle/>
                    <a:p>
                      <a:endParaRPr lang="ru-RU"/>
                    </a:p>
                  </a:txBody>
                  <a:tcPr/>
                </a:tc>
                <a:tc vMerge="1">
                  <a:txBody>
                    <a:bodyPr/>
                    <a:lstStyle/>
                    <a:p>
                      <a:endParaRPr lang="ru-RU"/>
                    </a:p>
                  </a:txBody>
                  <a:tcPr/>
                </a:tc>
                <a:tc>
                  <a:txBody>
                    <a:bodyPr/>
                    <a:lstStyle/>
                    <a:p>
                      <a:pPr indent="36000" algn="l" fontAlgn="ctr"/>
                      <a:r>
                        <a:rPr lang="en-US" sz="1000" b="0" i="0" u="none" strike="noStrike" dirty="0">
                          <a:solidFill>
                            <a:schemeClr val="tx1"/>
                          </a:solidFill>
                          <a:effectLst/>
                          <a:latin typeface="Arial" panose="020B0604020202020204" pitchFamily="34" charset="0"/>
                          <a:cs typeface="Arial" panose="020B0604020202020204" pitchFamily="34" charset="0"/>
                        </a:rPr>
                        <a:t>Immunochemical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3"/>
                  </a:ext>
                </a:extLst>
              </a:tr>
              <a:tr h="277349">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Flow cytometry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Immunochemical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4"/>
                  </a:ext>
                </a:extLst>
              </a:tr>
              <a:tr h="277349">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ELISA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Immunochemical methods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5"/>
                  </a:ext>
                </a:extLst>
              </a:tr>
              <a:tr h="370317">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Southern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Blotting techniques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6"/>
                  </a:ext>
                </a:extLst>
              </a:tr>
              <a:tr h="153910">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Real-Time PCR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PCR Techniques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7"/>
                  </a:ext>
                </a:extLst>
              </a:tr>
              <a:tr h="246878">
                <a:tc>
                  <a:txBody>
                    <a:bodyPr/>
                    <a:lstStyle/>
                    <a:p>
                      <a:pPr indent="36000" algn="ctr" fontAlgn="ctr"/>
                      <a:r>
                        <a:rPr lang="ru-RU" sz="1000" b="1" i="0" u="none" strike="noStrike" dirty="0">
                          <a:solidFill>
                            <a:srgbClr val="000000"/>
                          </a:solidFill>
                          <a:effectLst/>
                          <a:latin typeface="Arial" panose="020B0604020202020204" pitchFamily="34" charset="0"/>
                          <a:cs typeface="Arial" panose="020B0604020202020204" pitchFamily="34"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100" b="1" i="0" u="none" strike="noStrike" dirty="0">
                          <a:solidFill>
                            <a:srgbClr val="000000"/>
                          </a:solidFill>
                          <a:effectLst/>
                          <a:latin typeface="Arial" panose="020B0604020202020204" pitchFamily="34" charset="0"/>
                          <a:cs typeface="Arial" panose="020B0604020202020204" pitchFamily="34" charset="0"/>
                        </a:rPr>
                        <a:t>Quantitative real time PCR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00" b="0" i="0" u="none" strike="noStrike" dirty="0">
                          <a:solidFill>
                            <a:srgbClr val="000000"/>
                          </a:solidFill>
                          <a:effectLst/>
                          <a:latin typeface="Arial" panose="020B0604020202020204" pitchFamily="34" charset="0"/>
                          <a:cs typeface="Arial" panose="020B0604020202020204" pitchFamily="34" charset="0"/>
                        </a:rPr>
                        <a:t>PCR Techniques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l" fontAlgn="ctr"/>
                      <a:r>
                        <a:rPr lang="ru-RU" sz="10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18"/>
                  </a:ext>
                </a:extLst>
              </a:tr>
            </a:tbl>
          </a:graphicData>
        </a:graphic>
      </p:graphicFrame>
    </p:spTree>
    <p:custDataLst>
      <p:tags r:id="rId1"/>
    </p:custDataLst>
    <p:extLst>
      <p:ext uri="{BB962C8B-B14F-4D97-AF65-F5344CB8AC3E}">
        <p14:creationId xmlns:p14="http://schemas.microsoft.com/office/powerpoint/2010/main" val="372352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Прямоугольник 104"/>
          <p:cNvSpPr/>
          <p:nvPr/>
        </p:nvSpPr>
        <p:spPr>
          <a:xfrm>
            <a:off x="0" y="3062347"/>
            <a:ext cx="12192000" cy="11006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Прямоугольник 105"/>
          <p:cNvSpPr/>
          <p:nvPr/>
        </p:nvSpPr>
        <p:spPr>
          <a:xfrm>
            <a:off x="0" y="2049787"/>
            <a:ext cx="12192000" cy="103489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p:cNvSpPr/>
          <p:nvPr/>
        </p:nvSpPr>
        <p:spPr>
          <a:xfrm>
            <a:off x="0" y="981987"/>
            <a:ext cx="12192000" cy="106765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Прямоугольник 108"/>
          <p:cNvSpPr/>
          <p:nvPr/>
        </p:nvSpPr>
        <p:spPr>
          <a:xfrm rot="16200000">
            <a:off x="-315893" y="4616685"/>
            <a:ext cx="1158347" cy="307777"/>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Methods</a:t>
            </a:r>
          </a:p>
        </p:txBody>
      </p:sp>
      <p:sp>
        <p:nvSpPr>
          <p:cNvPr id="110" name="Прямоугольник 109"/>
          <p:cNvSpPr/>
          <p:nvPr/>
        </p:nvSpPr>
        <p:spPr>
          <a:xfrm rot="16200000">
            <a:off x="-370727" y="3388437"/>
            <a:ext cx="1192473" cy="523220"/>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Group</a:t>
            </a:r>
            <a:endParaRPr lang="ru-RU" sz="1400" dirty="0">
              <a:latin typeface="Arial" panose="020B0604020202020204" pitchFamily="34" charset="0"/>
              <a:cs typeface="Arial" panose="020B0604020202020204" pitchFamily="34" charset="0"/>
            </a:endParaRPr>
          </a:p>
          <a:p>
            <a:pPr algn="ctr"/>
            <a:r>
              <a:rPr lang="ru-RU" sz="1400" dirty="0">
                <a:latin typeface="Arial" panose="020B0604020202020204" pitchFamily="34" charset="0"/>
                <a:cs typeface="Arial" panose="020B0604020202020204" pitchFamily="34" charset="0"/>
              </a:rPr>
              <a:t>(уровень 3)</a:t>
            </a:r>
            <a:endParaRPr lang="ru-RU" sz="1400" dirty="0"/>
          </a:p>
        </p:txBody>
      </p:sp>
      <p:sp>
        <p:nvSpPr>
          <p:cNvPr id="113" name="Прямоугольник 112"/>
          <p:cNvSpPr/>
          <p:nvPr/>
        </p:nvSpPr>
        <p:spPr>
          <a:xfrm rot="16200000">
            <a:off x="-355654" y="2304841"/>
            <a:ext cx="1192473" cy="523220"/>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Sub-type</a:t>
            </a:r>
            <a:endParaRPr lang="ru-RU" sz="1400" dirty="0">
              <a:latin typeface="Arial" panose="020B0604020202020204" pitchFamily="34" charset="0"/>
              <a:cs typeface="Arial" panose="020B0604020202020204" pitchFamily="34" charset="0"/>
            </a:endParaRPr>
          </a:p>
          <a:p>
            <a:pPr algn="ctr"/>
            <a:r>
              <a:rPr lang="ru-RU" sz="1400" dirty="0">
                <a:latin typeface="Arial" panose="020B0604020202020204" pitchFamily="34" charset="0"/>
                <a:cs typeface="Arial" panose="020B0604020202020204" pitchFamily="34" charset="0"/>
              </a:rPr>
              <a:t>(уровень 2)</a:t>
            </a:r>
            <a:endParaRPr lang="ru-RU" sz="1400" dirty="0"/>
          </a:p>
        </p:txBody>
      </p:sp>
      <p:sp>
        <p:nvSpPr>
          <p:cNvPr id="115" name="Прямоугольник 114"/>
          <p:cNvSpPr/>
          <p:nvPr/>
        </p:nvSpPr>
        <p:spPr>
          <a:xfrm rot="16200000">
            <a:off x="-371906" y="1276129"/>
            <a:ext cx="1192473" cy="523220"/>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Type</a:t>
            </a:r>
            <a:endParaRPr lang="ru-RU" sz="1400" dirty="0">
              <a:latin typeface="Arial" panose="020B0604020202020204" pitchFamily="34" charset="0"/>
              <a:cs typeface="Arial" panose="020B0604020202020204" pitchFamily="34" charset="0"/>
            </a:endParaRPr>
          </a:p>
          <a:p>
            <a:pPr algn="ctr"/>
            <a:r>
              <a:rPr lang="ru-RU" sz="1400" dirty="0">
                <a:latin typeface="Arial" panose="020B0604020202020204" pitchFamily="34" charset="0"/>
                <a:cs typeface="Arial" panose="020B0604020202020204" pitchFamily="34" charset="0"/>
              </a:rPr>
              <a:t>(уровень </a:t>
            </a:r>
            <a:r>
              <a:rPr lang="en-US" sz="1400" dirty="0">
                <a:latin typeface="Arial" panose="020B0604020202020204" pitchFamily="34" charset="0"/>
                <a:cs typeface="Arial" panose="020B0604020202020204" pitchFamily="34" charset="0"/>
              </a:rPr>
              <a:t>1</a:t>
            </a:r>
            <a:r>
              <a:rPr lang="ru-RU" sz="1400" dirty="0">
                <a:latin typeface="Arial" panose="020B0604020202020204" pitchFamily="34" charset="0"/>
                <a:cs typeface="Arial" panose="020B0604020202020204" pitchFamily="34" charset="0"/>
              </a:rPr>
              <a:t>)</a:t>
            </a:r>
            <a:endParaRPr lang="ru-RU" sz="1400" dirty="0"/>
          </a:p>
        </p:txBody>
      </p:sp>
      <p:cxnSp>
        <p:nvCxnSpPr>
          <p:cNvPr id="4" name="Прямая соединительная линия 3"/>
          <p:cNvCxnSpPr/>
          <p:nvPr/>
        </p:nvCxnSpPr>
        <p:spPr>
          <a:xfrm>
            <a:off x="2747976" y="1079023"/>
            <a:ext cx="90060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p:nvPr/>
        </p:nvCxnSpPr>
        <p:spPr>
          <a:xfrm>
            <a:off x="6804603" y="797831"/>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6493623" y="602384"/>
            <a:ext cx="621960" cy="250181"/>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21" dirty="0">
                <a:solidFill>
                  <a:schemeClr val="tx1"/>
                </a:solidFill>
              </a:rPr>
              <a:t>By type</a:t>
            </a:r>
            <a:endParaRPr lang="ru-RU" sz="1121" dirty="0">
              <a:solidFill>
                <a:schemeClr val="tx1"/>
              </a:solidFill>
            </a:endParaRPr>
          </a:p>
        </p:txBody>
      </p:sp>
      <p:sp>
        <p:nvSpPr>
          <p:cNvPr id="7" name="Прямоугольник 6"/>
          <p:cNvSpPr/>
          <p:nvPr/>
        </p:nvSpPr>
        <p:spPr>
          <a:xfrm>
            <a:off x="2182993" y="1368203"/>
            <a:ext cx="1209753" cy="60515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Physical and Physicochemical methods</a:t>
            </a:r>
            <a:br>
              <a:rPr lang="en-US" sz="1200" dirty="0">
                <a:solidFill>
                  <a:schemeClr val="tx1"/>
                </a:solidFill>
              </a:rPr>
            </a:br>
            <a:endParaRPr lang="ru-RU" sz="1121" dirty="0">
              <a:solidFill>
                <a:schemeClr val="tx1"/>
              </a:solidFill>
            </a:endParaRPr>
          </a:p>
        </p:txBody>
      </p:sp>
      <p:sp>
        <p:nvSpPr>
          <p:cNvPr id="8" name="Прямоугольник 7"/>
          <p:cNvSpPr/>
          <p:nvPr/>
        </p:nvSpPr>
        <p:spPr>
          <a:xfrm>
            <a:off x="4486646" y="1350273"/>
            <a:ext cx="1413894" cy="277054"/>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Blotting techniques </a:t>
            </a:r>
            <a:endParaRPr lang="ru-RU" sz="1121" dirty="0">
              <a:solidFill>
                <a:schemeClr val="tx1"/>
              </a:solidFill>
            </a:endParaRPr>
          </a:p>
        </p:txBody>
      </p:sp>
      <p:sp>
        <p:nvSpPr>
          <p:cNvPr id="9" name="Прямоугольник 8"/>
          <p:cNvSpPr/>
          <p:nvPr/>
        </p:nvSpPr>
        <p:spPr>
          <a:xfrm>
            <a:off x="7118621" y="1350273"/>
            <a:ext cx="1298537" cy="444731"/>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Immunochemical methods </a:t>
            </a:r>
            <a:endParaRPr lang="ru-RU" sz="1121" dirty="0">
              <a:solidFill>
                <a:schemeClr val="tx1"/>
              </a:solidFill>
            </a:endParaRPr>
          </a:p>
        </p:txBody>
      </p:sp>
      <p:sp>
        <p:nvSpPr>
          <p:cNvPr id="10" name="Прямоугольник 9"/>
          <p:cNvSpPr/>
          <p:nvPr/>
        </p:nvSpPr>
        <p:spPr>
          <a:xfrm>
            <a:off x="10216783" y="1320745"/>
            <a:ext cx="1213590" cy="277055"/>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PCR Techniques</a:t>
            </a:r>
            <a:endParaRPr lang="ru-RU" sz="1121" dirty="0">
              <a:solidFill>
                <a:schemeClr val="tx1"/>
              </a:solidFill>
            </a:endParaRPr>
          </a:p>
        </p:txBody>
      </p:sp>
      <p:cxnSp>
        <p:nvCxnSpPr>
          <p:cNvPr id="11" name="Прямая соединительная линия 10"/>
          <p:cNvCxnSpPr/>
          <p:nvPr/>
        </p:nvCxnSpPr>
        <p:spPr>
          <a:xfrm>
            <a:off x="2755181" y="1087012"/>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5144163" y="1074715"/>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7767890" y="1091675"/>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10821598" y="1078849"/>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Прямоугольник 14"/>
          <p:cNvSpPr/>
          <p:nvPr/>
        </p:nvSpPr>
        <p:spPr>
          <a:xfrm>
            <a:off x="1303233" y="2530604"/>
            <a:ext cx="1518172"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Chromatography and similar technics</a:t>
            </a:r>
            <a:br>
              <a:rPr lang="en-US" sz="1200" dirty="0">
                <a:solidFill>
                  <a:schemeClr val="tx1"/>
                </a:solidFill>
              </a:rPr>
            </a:br>
            <a:endParaRPr lang="en-US" sz="1200" dirty="0">
              <a:solidFill>
                <a:schemeClr val="tx1"/>
              </a:solidFill>
            </a:endParaRPr>
          </a:p>
        </p:txBody>
      </p:sp>
      <p:cxnSp>
        <p:nvCxnSpPr>
          <p:cNvPr id="16" name="Прямая соединительная линия 15"/>
          <p:cNvCxnSpPr/>
          <p:nvPr/>
        </p:nvCxnSpPr>
        <p:spPr>
          <a:xfrm>
            <a:off x="2747976" y="1960362"/>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2215220" y="2258584"/>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2214791" y="2258584"/>
            <a:ext cx="10663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Прямоугольник 19"/>
          <p:cNvSpPr/>
          <p:nvPr/>
        </p:nvSpPr>
        <p:spPr>
          <a:xfrm>
            <a:off x="2978724" y="2548017"/>
            <a:ext cx="601403" cy="31397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br>
              <a:rPr lang="en-US" sz="1200" dirty="0">
                <a:solidFill>
                  <a:schemeClr val="tx1"/>
                </a:solidFill>
              </a:rPr>
            </a:br>
            <a:endParaRPr lang="ru-RU" sz="1121" dirty="0">
              <a:solidFill>
                <a:schemeClr val="tx1"/>
              </a:solidFill>
            </a:endParaRPr>
          </a:p>
        </p:txBody>
      </p:sp>
      <p:cxnSp>
        <p:nvCxnSpPr>
          <p:cNvPr id="21" name="Прямая соединительная линия 20"/>
          <p:cNvCxnSpPr/>
          <p:nvPr/>
        </p:nvCxnSpPr>
        <p:spPr>
          <a:xfrm>
            <a:off x="3279426" y="2267877"/>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2215220" y="2958639"/>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2581683" y="3949705"/>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11754040" y="1080569"/>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1583696" y="1294435"/>
            <a:ext cx="340687" cy="277055"/>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endParaRPr lang="ru-RU" sz="1121" dirty="0">
              <a:solidFill>
                <a:schemeClr val="tx1"/>
              </a:solidFill>
            </a:endParaRPr>
          </a:p>
        </p:txBody>
      </p:sp>
      <p:cxnSp>
        <p:nvCxnSpPr>
          <p:cNvPr id="27" name="Прямая соединительная линия 26"/>
          <p:cNvCxnSpPr/>
          <p:nvPr/>
        </p:nvCxnSpPr>
        <p:spPr>
          <a:xfrm>
            <a:off x="1365203" y="3239831"/>
            <a:ext cx="16512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1365203" y="3239831"/>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3016467" y="3239831"/>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Прямоугольник 30"/>
          <p:cNvSpPr/>
          <p:nvPr/>
        </p:nvSpPr>
        <p:spPr>
          <a:xfrm>
            <a:off x="1067351" y="3504633"/>
            <a:ext cx="601403" cy="31397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br>
              <a:rPr lang="en-US" sz="1200" dirty="0">
                <a:solidFill>
                  <a:schemeClr val="tx1"/>
                </a:solidFill>
              </a:rPr>
            </a:br>
            <a:endParaRPr lang="ru-RU" sz="1121" dirty="0">
              <a:solidFill>
                <a:schemeClr val="tx1"/>
              </a:solidFill>
            </a:endParaRPr>
          </a:p>
        </p:txBody>
      </p:sp>
      <p:sp>
        <p:nvSpPr>
          <p:cNvPr id="33" name="Прямоугольник 32"/>
          <p:cNvSpPr/>
          <p:nvPr/>
        </p:nvSpPr>
        <p:spPr>
          <a:xfrm>
            <a:off x="2411590" y="3524109"/>
            <a:ext cx="1209753"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Electrophoretic methods </a:t>
            </a:r>
          </a:p>
          <a:p>
            <a:pPr algn="ctr"/>
            <a:br>
              <a:rPr lang="en-US" sz="1200" dirty="0">
                <a:solidFill>
                  <a:schemeClr val="tx1"/>
                </a:solidFill>
              </a:rPr>
            </a:br>
            <a:endParaRPr lang="ru-RU" sz="1121" dirty="0">
              <a:solidFill>
                <a:schemeClr val="tx1"/>
              </a:solidFill>
            </a:endParaRPr>
          </a:p>
        </p:txBody>
      </p:sp>
      <p:cxnSp>
        <p:nvCxnSpPr>
          <p:cNvPr id="34" name="Прямая соединительная линия 33"/>
          <p:cNvCxnSpPr/>
          <p:nvPr/>
        </p:nvCxnSpPr>
        <p:spPr>
          <a:xfrm>
            <a:off x="932156" y="4239026"/>
            <a:ext cx="3343244" cy="10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Прямоугольник 37"/>
          <p:cNvSpPr/>
          <p:nvPr/>
        </p:nvSpPr>
        <p:spPr>
          <a:xfrm>
            <a:off x="4459793" y="4520086"/>
            <a:ext cx="761768" cy="437208"/>
          </a:xfrm>
          <a:prstGeom prst="rect">
            <a:avLst/>
          </a:prstGeom>
          <a:solidFill>
            <a:schemeClr val="accent2">
              <a:lumMod val="20000"/>
              <a:lumOff val="80000"/>
            </a:schemeClr>
          </a:solidFill>
          <a:ln>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Western Blotting </a:t>
            </a:r>
            <a:br>
              <a:rPr lang="en-US" sz="1200" dirty="0">
                <a:solidFill>
                  <a:schemeClr val="tx1"/>
                </a:solidFill>
              </a:rPr>
            </a:br>
            <a:endParaRPr lang="ru-RU" sz="1121" dirty="0">
              <a:solidFill>
                <a:schemeClr val="tx1"/>
              </a:solidFill>
            </a:endParaRPr>
          </a:p>
        </p:txBody>
      </p:sp>
      <p:sp>
        <p:nvSpPr>
          <p:cNvPr id="39" name="Прямоугольник 38"/>
          <p:cNvSpPr/>
          <p:nvPr/>
        </p:nvSpPr>
        <p:spPr>
          <a:xfrm>
            <a:off x="5396034" y="4528801"/>
            <a:ext cx="691722" cy="437208"/>
          </a:xfrm>
          <a:prstGeom prst="rect">
            <a:avLst/>
          </a:prstGeom>
          <a:solidFill>
            <a:schemeClr val="accent2">
              <a:lumMod val="20000"/>
              <a:lumOff val="80000"/>
            </a:schemeClr>
          </a:solidFill>
          <a:ln>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Dot Blotting</a:t>
            </a:r>
            <a:br>
              <a:rPr lang="en-US" sz="1200" dirty="0">
                <a:solidFill>
                  <a:schemeClr val="tx1"/>
                </a:solidFill>
              </a:rPr>
            </a:br>
            <a:endParaRPr lang="ru-RU" sz="1121" dirty="0">
              <a:solidFill>
                <a:schemeClr val="tx1"/>
              </a:solidFill>
            </a:endParaRPr>
          </a:p>
        </p:txBody>
      </p:sp>
      <p:sp>
        <p:nvSpPr>
          <p:cNvPr id="40" name="Прямоугольник 39"/>
          <p:cNvSpPr/>
          <p:nvPr/>
        </p:nvSpPr>
        <p:spPr>
          <a:xfrm>
            <a:off x="5806492" y="5033019"/>
            <a:ext cx="757816"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Southern Blotting</a:t>
            </a:r>
            <a:br>
              <a:rPr lang="en-US" sz="1200" dirty="0">
                <a:solidFill>
                  <a:schemeClr val="tx1"/>
                </a:solidFill>
              </a:rPr>
            </a:br>
            <a:endParaRPr lang="ru-RU" sz="1121" dirty="0">
              <a:solidFill>
                <a:schemeClr val="tx1"/>
              </a:solidFill>
            </a:endParaRPr>
          </a:p>
        </p:txBody>
      </p:sp>
      <p:sp>
        <p:nvSpPr>
          <p:cNvPr id="41" name="Прямоугольник 40"/>
          <p:cNvSpPr/>
          <p:nvPr/>
        </p:nvSpPr>
        <p:spPr>
          <a:xfrm>
            <a:off x="4741042" y="5045203"/>
            <a:ext cx="961038" cy="437208"/>
          </a:xfrm>
          <a:prstGeom prst="rect">
            <a:avLst/>
          </a:prstGeom>
          <a:solidFill>
            <a:schemeClr val="accent2">
              <a:lumMod val="20000"/>
              <a:lumOff val="80000"/>
            </a:schemeClr>
          </a:solidFill>
          <a:ln>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Far-Western Blotting</a:t>
            </a:r>
            <a:br>
              <a:rPr lang="en-US" sz="1200" dirty="0">
                <a:solidFill>
                  <a:schemeClr val="tx1"/>
                </a:solidFill>
              </a:rPr>
            </a:br>
            <a:endParaRPr lang="ru-RU" sz="1121" dirty="0">
              <a:solidFill>
                <a:schemeClr val="tx1"/>
              </a:solidFill>
            </a:endParaRPr>
          </a:p>
        </p:txBody>
      </p:sp>
      <p:sp>
        <p:nvSpPr>
          <p:cNvPr id="42" name="Прямоугольник 41"/>
          <p:cNvSpPr/>
          <p:nvPr/>
        </p:nvSpPr>
        <p:spPr>
          <a:xfrm>
            <a:off x="6352363" y="4528801"/>
            <a:ext cx="301417" cy="30228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endParaRPr lang="ru-RU" sz="1121" dirty="0">
              <a:solidFill>
                <a:schemeClr val="tx1"/>
              </a:solidFill>
            </a:endParaRPr>
          </a:p>
        </p:txBody>
      </p:sp>
      <p:cxnSp>
        <p:nvCxnSpPr>
          <p:cNvPr id="43" name="Прямая соединительная линия 42"/>
          <p:cNvCxnSpPr/>
          <p:nvPr/>
        </p:nvCxnSpPr>
        <p:spPr>
          <a:xfrm>
            <a:off x="5142427" y="1627926"/>
            <a:ext cx="0" cy="26176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4874264" y="4245594"/>
            <a:ext cx="1628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4874264" y="4240721"/>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a:off x="5733006" y="4247609"/>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a:off x="6503072" y="4250468"/>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a:xfrm>
            <a:off x="6185400" y="4240721"/>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a:off x="5278255" y="4255418"/>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Прямоугольник 53"/>
          <p:cNvSpPr/>
          <p:nvPr/>
        </p:nvSpPr>
        <p:spPr>
          <a:xfrm>
            <a:off x="1689950" y="5019363"/>
            <a:ext cx="637617"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Native PAGE</a:t>
            </a:r>
            <a:br>
              <a:rPr lang="en-US" sz="1200" dirty="0">
                <a:solidFill>
                  <a:schemeClr val="tx1"/>
                </a:solidFill>
              </a:rPr>
            </a:br>
            <a:endParaRPr lang="ru-RU" sz="1121" dirty="0">
              <a:solidFill>
                <a:schemeClr val="tx1"/>
              </a:solidFill>
            </a:endParaRPr>
          </a:p>
        </p:txBody>
      </p:sp>
      <p:sp>
        <p:nvSpPr>
          <p:cNvPr id="55" name="Прямоугольник 54"/>
          <p:cNvSpPr/>
          <p:nvPr/>
        </p:nvSpPr>
        <p:spPr>
          <a:xfrm>
            <a:off x="2164671" y="4525671"/>
            <a:ext cx="681559" cy="427224"/>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2D-PAGE</a:t>
            </a:r>
            <a:endParaRPr lang="ru-RU" sz="1121" dirty="0">
              <a:solidFill>
                <a:schemeClr val="tx1"/>
              </a:solidFill>
            </a:endParaRPr>
          </a:p>
        </p:txBody>
      </p:sp>
      <p:sp>
        <p:nvSpPr>
          <p:cNvPr id="56" name="Прямоугольник 55"/>
          <p:cNvSpPr/>
          <p:nvPr/>
        </p:nvSpPr>
        <p:spPr>
          <a:xfrm>
            <a:off x="2401919" y="5034833"/>
            <a:ext cx="1162171" cy="60895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Gel electrophoresis of nucleic acids</a:t>
            </a:r>
            <a:br>
              <a:rPr lang="en-US" sz="1200" dirty="0">
                <a:solidFill>
                  <a:schemeClr val="tx1"/>
                </a:solidFill>
              </a:rPr>
            </a:br>
            <a:endParaRPr lang="ru-RU" sz="1121" dirty="0">
              <a:solidFill>
                <a:schemeClr val="tx1"/>
              </a:solidFill>
            </a:endParaRPr>
          </a:p>
        </p:txBody>
      </p:sp>
      <p:sp>
        <p:nvSpPr>
          <p:cNvPr id="57" name="Прямоугольник 56"/>
          <p:cNvSpPr/>
          <p:nvPr/>
        </p:nvSpPr>
        <p:spPr>
          <a:xfrm>
            <a:off x="999838" y="4507942"/>
            <a:ext cx="961038"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Isoelectric focusing</a:t>
            </a:r>
            <a:br>
              <a:rPr lang="en-US" sz="1200" dirty="0">
                <a:solidFill>
                  <a:schemeClr val="tx1"/>
                </a:solidFill>
              </a:rPr>
            </a:br>
            <a:endParaRPr lang="ru-RU" sz="1121" dirty="0">
              <a:solidFill>
                <a:schemeClr val="tx1"/>
              </a:solidFill>
            </a:endParaRPr>
          </a:p>
        </p:txBody>
      </p:sp>
      <p:sp>
        <p:nvSpPr>
          <p:cNvPr id="58" name="Прямоугольник 57"/>
          <p:cNvSpPr/>
          <p:nvPr/>
        </p:nvSpPr>
        <p:spPr>
          <a:xfrm>
            <a:off x="3037860" y="4530236"/>
            <a:ext cx="1173022" cy="42265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Capillary electrophoresis</a:t>
            </a:r>
            <a:br>
              <a:rPr lang="en-US" sz="1200" dirty="0">
                <a:solidFill>
                  <a:schemeClr val="tx1"/>
                </a:solidFill>
              </a:rPr>
            </a:br>
            <a:endParaRPr lang="ru-RU" sz="1121" dirty="0">
              <a:solidFill>
                <a:schemeClr val="tx1"/>
              </a:solidFill>
            </a:endParaRPr>
          </a:p>
        </p:txBody>
      </p:sp>
      <p:cxnSp>
        <p:nvCxnSpPr>
          <p:cNvPr id="60" name="Прямая соединительная линия 59"/>
          <p:cNvCxnSpPr/>
          <p:nvPr/>
        </p:nvCxnSpPr>
        <p:spPr>
          <a:xfrm>
            <a:off x="1498024" y="4245594"/>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p:nvPr/>
        </p:nvCxnSpPr>
        <p:spPr>
          <a:xfrm>
            <a:off x="2585512" y="4245594"/>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p:nvPr/>
        </p:nvCxnSpPr>
        <p:spPr>
          <a:xfrm>
            <a:off x="3650725" y="4243699"/>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p:cNvCxnSpPr/>
          <p:nvPr/>
        </p:nvCxnSpPr>
        <p:spPr>
          <a:xfrm>
            <a:off x="2978724" y="4245594"/>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p:nvPr/>
        </p:nvCxnSpPr>
        <p:spPr>
          <a:xfrm>
            <a:off x="2035228" y="4245594"/>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639204" y="5023195"/>
            <a:ext cx="815145" cy="30228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SDS-PAGE</a:t>
            </a:r>
            <a:br>
              <a:rPr lang="en-US" sz="1200" dirty="0">
                <a:solidFill>
                  <a:schemeClr val="tx1"/>
                </a:solidFill>
              </a:rPr>
            </a:br>
            <a:endParaRPr lang="ru-RU" sz="1121" dirty="0">
              <a:solidFill>
                <a:schemeClr val="tx1"/>
              </a:solidFill>
            </a:endParaRPr>
          </a:p>
        </p:txBody>
      </p:sp>
      <p:cxnSp>
        <p:nvCxnSpPr>
          <p:cNvPr id="68" name="Прямая соединительная линия 67"/>
          <p:cNvCxnSpPr/>
          <p:nvPr/>
        </p:nvCxnSpPr>
        <p:spPr>
          <a:xfrm>
            <a:off x="932156" y="4250587"/>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4086349" y="5033140"/>
            <a:ext cx="342567" cy="30228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endParaRPr lang="ru-RU" sz="1121" dirty="0">
              <a:solidFill>
                <a:schemeClr val="tx1"/>
              </a:solidFill>
            </a:endParaRPr>
          </a:p>
        </p:txBody>
      </p:sp>
      <p:cxnSp>
        <p:nvCxnSpPr>
          <p:cNvPr id="72" name="Прямая соединительная линия 71"/>
          <p:cNvCxnSpPr/>
          <p:nvPr/>
        </p:nvCxnSpPr>
        <p:spPr>
          <a:xfrm>
            <a:off x="4275400" y="4257232"/>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Прямоугольник 83"/>
          <p:cNvSpPr/>
          <p:nvPr/>
        </p:nvSpPr>
        <p:spPr>
          <a:xfrm>
            <a:off x="6745577" y="4519487"/>
            <a:ext cx="761768" cy="437208"/>
          </a:xfrm>
          <a:prstGeom prst="rect">
            <a:avLst/>
          </a:prstGeom>
          <a:solidFill>
            <a:schemeClr val="accent2">
              <a:lumMod val="20000"/>
              <a:lumOff val="80000"/>
            </a:schemeClr>
          </a:solidFill>
          <a:ln>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Western Blotting </a:t>
            </a:r>
            <a:br>
              <a:rPr lang="en-US" sz="1200" dirty="0">
                <a:solidFill>
                  <a:schemeClr val="tx1"/>
                </a:solidFill>
              </a:rPr>
            </a:br>
            <a:endParaRPr lang="ru-RU" sz="1121" dirty="0">
              <a:solidFill>
                <a:schemeClr val="tx1"/>
              </a:solidFill>
            </a:endParaRPr>
          </a:p>
        </p:txBody>
      </p:sp>
      <p:sp>
        <p:nvSpPr>
          <p:cNvPr id="85" name="Прямоугольник 84"/>
          <p:cNvSpPr/>
          <p:nvPr/>
        </p:nvSpPr>
        <p:spPr>
          <a:xfrm>
            <a:off x="7798265" y="4528801"/>
            <a:ext cx="691722" cy="437208"/>
          </a:xfrm>
          <a:prstGeom prst="rect">
            <a:avLst/>
          </a:prstGeom>
          <a:solidFill>
            <a:schemeClr val="accent2">
              <a:lumMod val="20000"/>
              <a:lumOff val="80000"/>
            </a:schemeClr>
          </a:solidFill>
          <a:ln>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Dot Blotting</a:t>
            </a:r>
            <a:br>
              <a:rPr lang="en-US" sz="1200" dirty="0">
                <a:solidFill>
                  <a:schemeClr val="tx1"/>
                </a:solidFill>
              </a:rPr>
            </a:br>
            <a:endParaRPr lang="ru-RU" sz="1121" dirty="0">
              <a:solidFill>
                <a:schemeClr val="tx1"/>
              </a:solidFill>
            </a:endParaRPr>
          </a:p>
        </p:txBody>
      </p:sp>
      <p:sp>
        <p:nvSpPr>
          <p:cNvPr id="86" name="Прямоугольник 85"/>
          <p:cNvSpPr/>
          <p:nvPr/>
        </p:nvSpPr>
        <p:spPr>
          <a:xfrm>
            <a:off x="8135874" y="5033019"/>
            <a:ext cx="863625"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Flow Cytometry</a:t>
            </a:r>
            <a:br>
              <a:rPr lang="en-US" sz="1200" dirty="0">
                <a:solidFill>
                  <a:schemeClr val="tx1"/>
                </a:solidFill>
              </a:rPr>
            </a:br>
            <a:endParaRPr lang="ru-RU" sz="1121" dirty="0">
              <a:solidFill>
                <a:schemeClr val="tx1"/>
              </a:solidFill>
            </a:endParaRPr>
          </a:p>
        </p:txBody>
      </p:sp>
      <p:sp>
        <p:nvSpPr>
          <p:cNvPr id="87" name="Прямоугольник 86"/>
          <p:cNvSpPr/>
          <p:nvPr/>
        </p:nvSpPr>
        <p:spPr>
          <a:xfrm>
            <a:off x="7071975" y="5027746"/>
            <a:ext cx="961038" cy="437208"/>
          </a:xfrm>
          <a:prstGeom prst="rect">
            <a:avLst/>
          </a:prstGeom>
          <a:solidFill>
            <a:schemeClr val="accent2">
              <a:lumMod val="20000"/>
              <a:lumOff val="80000"/>
            </a:schemeClr>
          </a:solidFill>
          <a:ln>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Far-Western Blotting</a:t>
            </a:r>
            <a:br>
              <a:rPr lang="en-US" sz="1200" dirty="0">
                <a:solidFill>
                  <a:schemeClr val="tx1"/>
                </a:solidFill>
              </a:rPr>
            </a:br>
            <a:endParaRPr lang="ru-RU" sz="1121" dirty="0">
              <a:solidFill>
                <a:schemeClr val="tx1"/>
              </a:solidFill>
            </a:endParaRPr>
          </a:p>
        </p:txBody>
      </p:sp>
      <p:sp>
        <p:nvSpPr>
          <p:cNvPr id="88" name="Прямоугольник 87"/>
          <p:cNvSpPr/>
          <p:nvPr/>
        </p:nvSpPr>
        <p:spPr>
          <a:xfrm>
            <a:off x="8723088" y="4522451"/>
            <a:ext cx="566586" cy="30228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ELISA</a:t>
            </a:r>
            <a:br>
              <a:rPr lang="en-US" sz="1200" dirty="0">
                <a:solidFill>
                  <a:schemeClr val="tx1"/>
                </a:solidFill>
              </a:rPr>
            </a:br>
            <a:endParaRPr lang="ru-RU" sz="1121" dirty="0">
              <a:solidFill>
                <a:schemeClr val="tx1"/>
              </a:solidFill>
            </a:endParaRPr>
          </a:p>
        </p:txBody>
      </p:sp>
      <p:cxnSp>
        <p:nvCxnSpPr>
          <p:cNvPr id="89" name="Прямая соединительная линия 88"/>
          <p:cNvCxnSpPr/>
          <p:nvPr/>
        </p:nvCxnSpPr>
        <p:spPr>
          <a:xfrm>
            <a:off x="7767889" y="1801320"/>
            <a:ext cx="0" cy="24540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p:nvPr/>
        </p:nvCxnSpPr>
        <p:spPr>
          <a:xfrm flipV="1">
            <a:off x="7092544" y="4240721"/>
            <a:ext cx="2317780" cy="48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a:off x="7092544" y="4240721"/>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p:nvPr/>
        </p:nvCxnSpPr>
        <p:spPr>
          <a:xfrm>
            <a:off x="8042649" y="4247609"/>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p:nvPr/>
        </p:nvCxnSpPr>
        <p:spPr>
          <a:xfrm>
            <a:off x="8567687" y="4255418"/>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Прямая соединительная линия 94"/>
          <p:cNvCxnSpPr/>
          <p:nvPr/>
        </p:nvCxnSpPr>
        <p:spPr>
          <a:xfrm>
            <a:off x="7565055" y="4255418"/>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Прямоугольник 95"/>
          <p:cNvSpPr/>
          <p:nvPr/>
        </p:nvSpPr>
        <p:spPr>
          <a:xfrm>
            <a:off x="9227247" y="5027371"/>
            <a:ext cx="314518" cy="30228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br>
              <a:rPr lang="en-US" sz="1200" dirty="0">
                <a:solidFill>
                  <a:schemeClr val="tx1"/>
                </a:solidFill>
              </a:rPr>
            </a:br>
            <a:endParaRPr lang="ru-RU" sz="1121" dirty="0">
              <a:solidFill>
                <a:schemeClr val="tx1"/>
              </a:solidFill>
            </a:endParaRPr>
          </a:p>
        </p:txBody>
      </p:sp>
      <p:cxnSp>
        <p:nvCxnSpPr>
          <p:cNvPr id="98" name="Прямая соединительная линия 97"/>
          <p:cNvCxnSpPr/>
          <p:nvPr/>
        </p:nvCxnSpPr>
        <p:spPr>
          <a:xfrm>
            <a:off x="9412237" y="4240721"/>
            <a:ext cx="0" cy="777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9616976" y="4530640"/>
            <a:ext cx="895438" cy="445716"/>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Real time PCR</a:t>
            </a:r>
            <a:br>
              <a:rPr lang="en-US" sz="1200" dirty="0">
                <a:solidFill>
                  <a:schemeClr val="tx1"/>
                </a:solidFill>
              </a:rPr>
            </a:br>
            <a:endParaRPr lang="ru-RU" sz="1121" dirty="0">
              <a:solidFill>
                <a:schemeClr val="tx1"/>
              </a:solidFill>
            </a:endParaRPr>
          </a:p>
        </p:txBody>
      </p:sp>
      <p:cxnSp>
        <p:nvCxnSpPr>
          <p:cNvPr id="100" name="Прямая соединительная линия 99"/>
          <p:cNvCxnSpPr/>
          <p:nvPr/>
        </p:nvCxnSpPr>
        <p:spPr>
          <a:xfrm>
            <a:off x="10823334" y="1610177"/>
            <a:ext cx="0" cy="26354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a:off x="10005675" y="4246609"/>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a:off x="10005675" y="4238648"/>
            <a:ext cx="19742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0608321" y="4517843"/>
            <a:ext cx="1065171" cy="428303"/>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Quantitative real time PCR</a:t>
            </a:r>
            <a:br>
              <a:rPr lang="en-US" sz="1200" dirty="0">
                <a:solidFill>
                  <a:schemeClr val="tx1"/>
                </a:solidFill>
              </a:rPr>
            </a:br>
            <a:endParaRPr lang="ru-RU" sz="1121" dirty="0">
              <a:solidFill>
                <a:schemeClr val="tx1"/>
              </a:solidFill>
            </a:endParaRPr>
          </a:p>
        </p:txBody>
      </p:sp>
      <p:cxnSp>
        <p:nvCxnSpPr>
          <p:cNvPr id="104" name="Прямая соединительная линия 103"/>
          <p:cNvCxnSpPr/>
          <p:nvPr/>
        </p:nvCxnSpPr>
        <p:spPr>
          <a:xfrm>
            <a:off x="11140907" y="4237184"/>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Прямоугольник 110"/>
          <p:cNvSpPr/>
          <p:nvPr/>
        </p:nvSpPr>
        <p:spPr>
          <a:xfrm>
            <a:off x="11818949" y="4524058"/>
            <a:ext cx="321997" cy="30228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br>
              <a:rPr lang="en-US" sz="1200" dirty="0">
                <a:solidFill>
                  <a:schemeClr val="tx1"/>
                </a:solidFill>
              </a:rPr>
            </a:br>
            <a:endParaRPr lang="ru-RU" sz="1121" dirty="0">
              <a:solidFill>
                <a:schemeClr val="tx1"/>
              </a:solidFill>
            </a:endParaRPr>
          </a:p>
        </p:txBody>
      </p:sp>
      <p:cxnSp>
        <p:nvCxnSpPr>
          <p:cNvPr id="112" name="Прямая соединительная линия 111"/>
          <p:cNvCxnSpPr/>
          <p:nvPr/>
        </p:nvCxnSpPr>
        <p:spPr>
          <a:xfrm>
            <a:off x="11972700" y="4242267"/>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278255" y="6090960"/>
            <a:ext cx="2025653" cy="646331"/>
          </a:xfrm>
          <a:prstGeom prst="rect">
            <a:avLst/>
          </a:prstGeom>
          <a:solidFill>
            <a:schemeClr val="accent2">
              <a:lumMod val="20000"/>
              <a:lumOff val="80000"/>
            </a:schemeClr>
          </a:solidFill>
        </p:spPr>
        <p:txBody>
          <a:bodyPr wrap="square" rtlCol="0">
            <a:spAutoFit/>
          </a:bodyPr>
          <a:lstStyle/>
          <a:p>
            <a:pPr algn="ctr"/>
            <a:r>
              <a:rPr lang="ru-RU" sz="1200" dirty="0"/>
              <a:t>Лежат в учебнике в двух местах: </a:t>
            </a:r>
            <a:r>
              <a:rPr lang="en-US" sz="1200" b="1" dirty="0"/>
              <a:t>Blotting techniques </a:t>
            </a:r>
            <a:r>
              <a:rPr lang="ru-RU" sz="1200" dirty="0"/>
              <a:t>и </a:t>
            </a:r>
            <a:r>
              <a:rPr lang="en-US" sz="1200" b="1" dirty="0"/>
              <a:t>Immunochemical methods</a:t>
            </a:r>
            <a:endParaRPr lang="ru-RU" sz="1200" b="1" dirty="0"/>
          </a:p>
        </p:txBody>
      </p:sp>
      <p:cxnSp>
        <p:nvCxnSpPr>
          <p:cNvPr id="22" name="Прямая со стрелкой 21"/>
          <p:cNvCxnSpPr/>
          <p:nvPr/>
        </p:nvCxnSpPr>
        <p:spPr>
          <a:xfrm flipH="1" flipV="1">
            <a:off x="5307025" y="5537237"/>
            <a:ext cx="807966" cy="499768"/>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0" y="-90"/>
            <a:ext cx="2610715" cy="461665"/>
          </a:xfrm>
          <a:prstGeom prst="rect">
            <a:avLst/>
          </a:prstGeom>
          <a:noFill/>
        </p:spPr>
        <p:txBody>
          <a:bodyPr wrap="none" rtlCol="0">
            <a:spAutoFit/>
          </a:bodyPr>
          <a:lstStyle/>
          <a:p>
            <a:r>
              <a:rPr lang="ru-RU" sz="2400" b="1" dirty="0"/>
              <a:t>СХЕМА УЧЕБНИКА</a:t>
            </a:r>
          </a:p>
        </p:txBody>
      </p:sp>
      <p:cxnSp>
        <p:nvCxnSpPr>
          <p:cNvPr id="116" name="Прямая со стрелкой 115"/>
          <p:cNvCxnSpPr/>
          <p:nvPr/>
        </p:nvCxnSpPr>
        <p:spPr>
          <a:xfrm flipV="1">
            <a:off x="6503071" y="5534303"/>
            <a:ext cx="807966" cy="499768"/>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0935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Прямоугольник 103"/>
          <p:cNvSpPr/>
          <p:nvPr/>
        </p:nvSpPr>
        <p:spPr>
          <a:xfrm>
            <a:off x="-12999" y="1892017"/>
            <a:ext cx="12227015" cy="6303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cs typeface="Arial" panose="020B0604020202020204" pitchFamily="34" charset="0"/>
              </a:rPr>
              <a:t>  </a:t>
            </a:r>
            <a:endParaRPr lang="ru-RU" sz="1400" b="1" dirty="0">
              <a:solidFill>
                <a:schemeClr val="tx1"/>
              </a:solidFill>
              <a:latin typeface="Arial" panose="020B0604020202020204" pitchFamily="34" charset="0"/>
              <a:cs typeface="Arial" panose="020B0604020202020204" pitchFamily="34" charset="0"/>
            </a:endParaRPr>
          </a:p>
        </p:txBody>
      </p:sp>
      <p:sp>
        <p:nvSpPr>
          <p:cNvPr id="103" name="Скругленный прямоугольник 102"/>
          <p:cNvSpPr/>
          <p:nvPr/>
        </p:nvSpPr>
        <p:spPr>
          <a:xfrm>
            <a:off x="-63112" y="895879"/>
            <a:ext cx="12504870" cy="447522"/>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Скругленный прямоугольник 101"/>
          <p:cNvSpPr/>
          <p:nvPr/>
        </p:nvSpPr>
        <p:spPr>
          <a:xfrm>
            <a:off x="253868" y="1079928"/>
            <a:ext cx="1825864" cy="463016"/>
          </a:xfrm>
          <a:prstGeom prst="roundRect">
            <a:avLst>
              <a:gd name="adj" fmla="val 28643"/>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sz="1400" b="1" dirty="0">
              <a:solidFill>
                <a:schemeClr val="tx1"/>
              </a:solidFill>
              <a:latin typeface="Arial" panose="020B0604020202020204" pitchFamily="34" charset="0"/>
              <a:cs typeface="Arial" panose="020B0604020202020204" pitchFamily="34" charset="0"/>
            </a:endParaRPr>
          </a:p>
        </p:txBody>
      </p:sp>
      <p:sp>
        <p:nvSpPr>
          <p:cNvPr id="90" name="Прямоугольник 89"/>
          <p:cNvSpPr/>
          <p:nvPr/>
        </p:nvSpPr>
        <p:spPr>
          <a:xfrm>
            <a:off x="-12644" y="1311052"/>
            <a:ext cx="12227015" cy="590114"/>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cs typeface="Arial" panose="020B0604020202020204" pitchFamily="34" charset="0"/>
              </a:rPr>
              <a:t>  </a:t>
            </a:r>
            <a:endParaRPr lang="ru-RU" sz="1400" b="1" dirty="0">
              <a:solidFill>
                <a:schemeClr val="tx1"/>
              </a:solidFill>
              <a:latin typeface="Arial" panose="020B0604020202020204" pitchFamily="34" charset="0"/>
              <a:cs typeface="Arial" panose="020B0604020202020204" pitchFamily="34" charset="0"/>
            </a:endParaRPr>
          </a:p>
        </p:txBody>
      </p:sp>
      <p:sp>
        <p:nvSpPr>
          <p:cNvPr id="5" name="Прямоугольник 4"/>
          <p:cNvSpPr/>
          <p:nvPr/>
        </p:nvSpPr>
        <p:spPr>
          <a:xfrm>
            <a:off x="8689464" y="563158"/>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4"/>
          <a:srcRect l="1" t="12099" r="1111" b="82217"/>
          <a:stretch/>
        </p:blipFill>
        <p:spPr>
          <a:xfrm>
            <a:off x="2663" y="543464"/>
            <a:ext cx="12056533" cy="389866"/>
          </a:xfrm>
          <a:prstGeom prst="rect">
            <a:avLst/>
          </a:prstGeom>
        </p:spPr>
      </p:pic>
      <p:sp>
        <p:nvSpPr>
          <p:cNvPr id="7" name="Прямоугольник 6"/>
          <p:cNvSpPr/>
          <p:nvPr/>
        </p:nvSpPr>
        <p:spPr>
          <a:xfrm>
            <a:off x="1789800" y="583320"/>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809397" y="545684"/>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10188429" y="587945"/>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1082593" y="587945"/>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9019591" y="587945"/>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pic>
        <p:nvPicPr>
          <p:cNvPr id="12" name="Рисунок 11"/>
          <p:cNvPicPr>
            <a:picLocks noChangeAspect="1"/>
          </p:cNvPicPr>
          <p:nvPr/>
        </p:nvPicPr>
        <p:blipFill rotWithShape="1">
          <a:blip r:embed="rId5"/>
          <a:srcRect l="42237" t="44327" r="21316" b="36375"/>
          <a:stretch/>
        </p:blipFill>
        <p:spPr>
          <a:xfrm>
            <a:off x="12533" y="543464"/>
            <a:ext cx="1269309" cy="360226"/>
          </a:xfrm>
          <a:prstGeom prst="rect">
            <a:avLst/>
          </a:prstGeom>
        </p:spPr>
      </p:pic>
      <p:pic>
        <p:nvPicPr>
          <p:cNvPr id="13" name="Рисунок 12"/>
          <p:cNvPicPr>
            <a:picLocks noChangeAspect="1"/>
          </p:cNvPicPr>
          <p:nvPr/>
        </p:nvPicPr>
        <p:blipFill rotWithShape="1">
          <a:blip r:embed="rId4"/>
          <a:srcRect l="98889" t="12094" r="-106" b="10627"/>
          <a:stretch/>
        </p:blipFill>
        <p:spPr>
          <a:xfrm>
            <a:off x="12060138" y="536169"/>
            <a:ext cx="239300" cy="6874820"/>
          </a:xfrm>
          <a:prstGeom prst="rect">
            <a:avLst/>
          </a:prstGeom>
        </p:spPr>
      </p:pic>
      <p:sp>
        <p:nvSpPr>
          <p:cNvPr id="16" name="Прямоугольник 15"/>
          <p:cNvSpPr/>
          <p:nvPr/>
        </p:nvSpPr>
        <p:spPr>
          <a:xfrm>
            <a:off x="3456862" y="545248"/>
            <a:ext cx="4060314" cy="317508"/>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 name="Рисунок 16"/>
          <p:cNvPicPr>
            <a:picLocks noChangeAspect="1"/>
          </p:cNvPicPr>
          <p:nvPr/>
        </p:nvPicPr>
        <p:blipFill rotWithShape="1">
          <a:blip r:embed="rId4"/>
          <a:srcRect l="24202" t="12099" r="41284" b="82774"/>
          <a:stretch/>
        </p:blipFill>
        <p:spPr>
          <a:xfrm>
            <a:off x="2021610" y="554782"/>
            <a:ext cx="4207933" cy="351693"/>
          </a:xfrm>
          <a:prstGeom prst="rect">
            <a:avLst/>
          </a:prstGeom>
        </p:spPr>
      </p:pic>
      <p:sp>
        <p:nvSpPr>
          <p:cNvPr id="32" name="TextBox 31"/>
          <p:cNvSpPr txBox="1"/>
          <p:nvPr/>
        </p:nvSpPr>
        <p:spPr>
          <a:xfrm>
            <a:off x="88302" y="1456579"/>
            <a:ext cx="10487545"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Textbook is your quid through different types of techniques.</a:t>
            </a:r>
            <a:endParaRPr lang="ru-RU" sz="1600" dirty="0">
              <a:latin typeface="Arial" panose="020B0604020202020204" pitchFamily="34" charset="0"/>
              <a:cs typeface="Arial" panose="020B0604020202020204" pitchFamily="34" charset="0"/>
            </a:endParaRPr>
          </a:p>
        </p:txBody>
      </p:sp>
      <p:sp>
        <p:nvSpPr>
          <p:cNvPr id="54" name="Прямоугольник 53"/>
          <p:cNvSpPr/>
          <p:nvPr/>
        </p:nvSpPr>
        <p:spPr>
          <a:xfrm>
            <a:off x="8689464" y="563158"/>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5" name="Рисунок 54"/>
          <p:cNvPicPr>
            <a:picLocks noChangeAspect="1"/>
          </p:cNvPicPr>
          <p:nvPr/>
        </p:nvPicPr>
        <p:blipFill rotWithShape="1">
          <a:blip r:embed="rId4"/>
          <a:srcRect l="1" t="12099" r="1111" b="82217"/>
          <a:stretch/>
        </p:blipFill>
        <p:spPr>
          <a:xfrm>
            <a:off x="2663" y="543464"/>
            <a:ext cx="12056533" cy="389866"/>
          </a:xfrm>
          <a:prstGeom prst="rect">
            <a:avLst/>
          </a:prstGeom>
        </p:spPr>
      </p:pic>
      <p:sp>
        <p:nvSpPr>
          <p:cNvPr id="56" name="Прямоугольник 55"/>
          <p:cNvSpPr/>
          <p:nvPr/>
        </p:nvSpPr>
        <p:spPr>
          <a:xfrm>
            <a:off x="1789800" y="583320"/>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Прямоугольник 56"/>
          <p:cNvSpPr/>
          <p:nvPr/>
        </p:nvSpPr>
        <p:spPr>
          <a:xfrm>
            <a:off x="8809397" y="545684"/>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TextBox 57"/>
          <p:cNvSpPr txBox="1"/>
          <p:nvPr/>
        </p:nvSpPr>
        <p:spPr>
          <a:xfrm>
            <a:off x="10188429" y="587945"/>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11082593" y="587945"/>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p:nvSpPr>
        <p:spPr>
          <a:xfrm>
            <a:off x="9019591" y="587945"/>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pic>
        <p:nvPicPr>
          <p:cNvPr id="61" name="Рисунок 60"/>
          <p:cNvPicPr>
            <a:picLocks noChangeAspect="1"/>
          </p:cNvPicPr>
          <p:nvPr/>
        </p:nvPicPr>
        <p:blipFill rotWithShape="1">
          <a:blip r:embed="rId5"/>
          <a:srcRect l="42237" t="44327" r="21316" b="36375"/>
          <a:stretch/>
        </p:blipFill>
        <p:spPr>
          <a:xfrm>
            <a:off x="12533" y="543464"/>
            <a:ext cx="1269309" cy="360226"/>
          </a:xfrm>
          <a:prstGeom prst="rect">
            <a:avLst/>
          </a:prstGeom>
        </p:spPr>
      </p:pic>
      <p:sp>
        <p:nvSpPr>
          <p:cNvPr id="62" name="Прямоугольник 61"/>
          <p:cNvSpPr/>
          <p:nvPr/>
        </p:nvSpPr>
        <p:spPr>
          <a:xfrm>
            <a:off x="3456862" y="545248"/>
            <a:ext cx="4060314" cy="317508"/>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3" name="Рисунок 62"/>
          <p:cNvPicPr>
            <a:picLocks noChangeAspect="1"/>
          </p:cNvPicPr>
          <p:nvPr/>
        </p:nvPicPr>
        <p:blipFill rotWithShape="1">
          <a:blip r:embed="rId4"/>
          <a:srcRect l="24202" t="12099" r="41284" b="82774"/>
          <a:stretch/>
        </p:blipFill>
        <p:spPr>
          <a:xfrm>
            <a:off x="2021610" y="554782"/>
            <a:ext cx="4207933" cy="351693"/>
          </a:xfrm>
          <a:prstGeom prst="rect">
            <a:avLst/>
          </a:prstGeom>
        </p:spPr>
      </p:pic>
      <p:sp>
        <p:nvSpPr>
          <p:cNvPr id="64" name="Прямоугольник 63"/>
          <p:cNvSpPr/>
          <p:nvPr/>
        </p:nvSpPr>
        <p:spPr>
          <a:xfrm>
            <a:off x="8689464" y="563158"/>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5" name="Рисунок 64"/>
          <p:cNvPicPr>
            <a:picLocks noChangeAspect="1"/>
          </p:cNvPicPr>
          <p:nvPr/>
        </p:nvPicPr>
        <p:blipFill rotWithShape="1">
          <a:blip r:embed="rId4"/>
          <a:srcRect l="1" t="12099" r="1111" b="82217"/>
          <a:stretch/>
        </p:blipFill>
        <p:spPr>
          <a:xfrm>
            <a:off x="2663" y="543464"/>
            <a:ext cx="12056533" cy="389866"/>
          </a:xfrm>
          <a:prstGeom prst="rect">
            <a:avLst/>
          </a:prstGeom>
        </p:spPr>
      </p:pic>
      <p:sp>
        <p:nvSpPr>
          <p:cNvPr id="66" name="Прямоугольник 65"/>
          <p:cNvSpPr/>
          <p:nvPr/>
        </p:nvSpPr>
        <p:spPr>
          <a:xfrm>
            <a:off x="1789800" y="583320"/>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Прямоугольник 66"/>
          <p:cNvSpPr/>
          <p:nvPr/>
        </p:nvSpPr>
        <p:spPr>
          <a:xfrm>
            <a:off x="8809397" y="545684"/>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TextBox 67"/>
          <p:cNvSpPr txBox="1"/>
          <p:nvPr/>
        </p:nvSpPr>
        <p:spPr>
          <a:xfrm>
            <a:off x="10188429" y="587945"/>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69" name="TextBox 68"/>
          <p:cNvSpPr txBox="1"/>
          <p:nvPr/>
        </p:nvSpPr>
        <p:spPr>
          <a:xfrm>
            <a:off x="11082593" y="587945"/>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70" name="TextBox 69"/>
          <p:cNvSpPr txBox="1"/>
          <p:nvPr/>
        </p:nvSpPr>
        <p:spPr>
          <a:xfrm>
            <a:off x="9019591" y="587945"/>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71" name="TextBox 70"/>
          <p:cNvSpPr txBox="1"/>
          <p:nvPr/>
        </p:nvSpPr>
        <p:spPr>
          <a:xfrm>
            <a:off x="7695172" y="581327"/>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grpSp>
        <p:nvGrpSpPr>
          <p:cNvPr id="72" name="Группа 71"/>
          <p:cNvGrpSpPr/>
          <p:nvPr/>
        </p:nvGrpSpPr>
        <p:grpSpPr>
          <a:xfrm>
            <a:off x="97870" y="562265"/>
            <a:ext cx="358873" cy="352263"/>
            <a:chOff x="6829598" y="740135"/>
            <a:chExt cx="3710975" cy="3642624"/>
          </a:xfrm>
        </p:grpSpPr>
        <p:pic>
          <p:nvPicPr>
            <p:cNvPr id="73"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8003" b="47175" l="29971" r="43373"/>
                      </a14:imgEffect>
                    </a14:imgLayer>
                  </a14:imgProps>
                </a:ext>
                <a:ext uri="{28A0092B-C50C-407E-A947-70E740481C1C}">
                  <a14:useLocalDpi xmlns:a14="http://schemas.microsoft.com/office/drawing/2010/main" val="0"/>
                </a:ext>
              </a:extLst>
            </a:blip>
            <a:srcRect l="29760" t="15142" r="56399" b="52536"/>
            <a:stretch/>
          </p:blipFill>
          <p:spPr bwMode="auto">
            <a:xfrm>
              <a:off x="6890749" y="851384"/>
              <a:ext cx="1345039" cy="176013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15769" b="37582" l="41900" r="61708"/>
                      </a14:imgEffect>
                    </a14:imgLayer>
                  </a14:imgProps>
                </a:ext>
                <a:ext uri="{28A0092B-C50C-407E-A947-70E740481C1C}">
                  <a14:useLocalDpi xmlns:a14="http://schemas.microsoft.com/office/drawing/2010/main" val="0"/>
                </a:ext>
              </a:extLst>
            </a:blip>
            <a:srcRect l="41728" t="15142" r="37981" b="61635"/>
            <a:stretch/>
          </p:blipFill>
          <p:spPr bwMode="auto">
            <a:xfrm>
              <a:off x="8042125" y="740135"/>
              <a:ext cx="2055677" cy="131848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ackgroundRemoval t="28121" b="65046" l="53535" r="65538"/>
                      </a14:imgEffect>
                    </a14:imgLayer>
                  </a14:imgProps>
                </a:ext>
                <a:ext uri="{28A0092B-C50C-407E-A947-70E740481C1C}">
                  <a14:useLocalDpi xmlns:a14="http://schemas.microsoft.com/office/drawing/2010/main" val="0"/>
                </a:ext>
              </a:extLst>
            </a:blip>
            <a:srcRect l="52133" t="28245" r="33684" b="33412"/>
            <a:stretch/>
          </p:blipFill>
          <p:spPr bwMode="auto">
            <a:xfrm rot="21445157">
              <a:off x="9103706" y="1468164"/>
              <a:ext cx="1436867" cy="217691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12" cstate="print">
              <a:extLst>
                <a:ext uri="{BEBA8EAE-BF5A-486C-A8C5-ECC9F3942E4B}">
                  <a14:imgProps xmlns:a14="http://schemas.microsoft.com/office/drawing/2010/main">
                    <a14:imgLayer r:embed="rId9">
                      <a14:imgEffect>
                        <a14:backgroundRemoval t="55585" b="78187" l="42489" r="62666"/>
                      </a14:imgEffect>
                    </a14:imgLayer>
                  </a14:imgProps>
                </a:ext>
                <a:ext uri="{28A0092B-C50C-407E-A947-70E740481C1C}">
                  <a14:useLocalDpi xmlns:a14="http://schemas.microsoft.com/office/drawing/2010/main" val="0"/>
                </a:ext>
              </a:extLst>
            </a:blip>
            <a:srcRect l="42613" t="54612" r="36629" b="20907"/>
            <a:stretch/>
          </p:blipFill>
          <p:spPr bwMode="auto">
            <a:xfrm>
              <a:off x="8164929" y="2942678"/>
              <a:ext cx="2103115" cy="138989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13" cstate="print">
              <a:extLst>
                <a:ext uri="{BEBA8EAE-BF5A-486C-A8C5-ECC9F3942E4B}">
                  <a14:imgProps xmlns:a14="http://schemas.microsoft.com/office/drawing/2010/main">
                    <a14:imgLayer r:embed="rId9">
                      <a14:imgEffect>
                        <a14:backgroundRemoval t="46518" b="77004" l="30560" r="45214"/>
                      </a14:imgEffect>
                    </a14:imgLayer>
                  </a14:imgProps>
                </a:ext>
                <a:ext uri="{28A0092B-C50C-407E-A947-70E740481C1C}">
                  <a14:useLocalDpi xmlns:a14="http://schemas.microsoft.com/office/drawing/2010/main" val="0"/>
                </a:ext>
              </a:extLst>
            </a:blip>
            <a:srcRect l="29760" t="44957" r="54318" b="20906"/>
            <a:stretch/>
          </p:blipFill>
          <p:spPr bwMode="auto">
            <a:xfrm>
              <a:off x="6829598" y="2444679"/>
              <a:ext cx="1613120" cy="1938080"/>
            </a:xfrm>
            <a:prstGeom prst="rect">
              <a:avLst/>
            </a:prstGeom>
            <a:noFill/>
            <a:extLst>
              <a:ext uri="{909E8E84-426E-40DD-AFC4-6F175D3DCCD1}">
                <a14:hiddenFill xmlns:a14="http://schemas.microsoft.com/office/drawing/2010/main">
                  <a:solidFill>
                    <a:srgbClr val="FFFFFF"/>
                  </a:solidFill>
                </a14:hiddenFill>
              </a:ext>
            </a:extLst>
          </p:spPr>
        </p:pic>
      </p:grpSp>
      <p:sp>
        <p:nvSpPr>
          <p:cNvPr id="78" name="Прямоугольник 77"/>
          <p:cNvSpPr/>
          <p:nvPr/>
        </p:nvSpPr>
        <p:spPr>
          <a:xfrm>
            <a:off x="3414029" y="591620"/>
            <a:ext cx="934040" cy="192636"/>
          </a:xfrm>
          <a:prstGeom prst="rect">
            <a:avLst/>
          </a:prstGeom>
          <a:solidFill>
            <a:srgbClr val="008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TextBox 78"/>
          <p:cNvSpPr txBox="1"/>
          <p:nvPr/>
        </p:nvSpPr>
        <p:spPr>
          <a:xfrm>
            <a:off x="3345745" y="575058"/>
            <a:ext cx="151676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Chromatography</a:t>
            </a:r>
            <a:endParaRPr lang="ru-RU" sz="1400" dirty="0">
              <a:latin typeface="Arial" panose="020B0604020202020204" pitchFamily="34" charset="0"/>
              <a:cs typeface="Arial" panose="020B0604020202020204" pitchFamily="34" charset="0"/>
            </a:endParaRPr>
          </a:p>
        </p:txBody>
      </p:sp>
      <p:sp>
        <p:nvSpPr>
          <p:cNvPr id="80" name="Прямоугольник 79"/>
          <p:cNvSpPr/>
          <p:nvPr/>
        </p:nvSpPr>
        <p:spPr>
          <a:xfrm>
            <a:off x="8689464" y="563158"/>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1" name="Рисунок 80"/>
          <p:cNvPicPr>
            <a:picLocks noChangeAspect="1"/>
          </p:cNvPicPr>
          <p:nvPr/>
        </p:nvPicPr>
        <p:blipFill rotWithShape="1">
          <a:blip r:embed="rId4"/>
          <a:srcRect l="1" t="12099" r="1111" b="82217"/>
          <a:stretch/>
        </p:blipFill>
        <p:spPr>
          <a:xfrm>
            <a:off x="2663" y="543464"/>
            <a:ext cx="12056533" cy="389866"/>
          </a:xfrm>
          <a:prstGeom prst="rect">
            <a:avLst/>
          </a:prstGeom>
        </p:spPr>
      </p:pic>
      <p:sp>
        <p:nvSpPr>
          <p:cNvPr id="82" name="Прямоугольник 81"/>
          <p:cNvSpPr/>
          <p:nvPr/>
        </p:nvSpPr>
        <p:spPr>
          <a:xfrm>
            <a:off x="1789800" y="583320"/>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Прямоугольник 82"/>
          <p:cNvSpPr/>
          <p:nvPr/>
        </p:nvSpPr>
        <p:spPr>
          <a:xfrm>
            <a:off x="8809397" y="545684"/>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TextBox 83"/>
          <p:cNvSpPr txBox="1"/>
          <p:nvPr/>
        </p:nvSpPr>
        <p:spPr>
          <a:xfrm>
            <a:off x="10188429" y="587945"/>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85" name="TextBox 84"/>
          <p:cNvSpPr txBox="1"/>
          <p:nvPr/>
        </p:nvSpPr>
        <p:spPr>
          <a:xfrm>
            <a:off x="11082593" y="587945"/>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86" name="TextBox 85"/>
          <p:cNvSpPr txBox="1"/>
          <p:nvPr/>
        </p:nvSpPr>
        <p:spPr>
          <a:xfrm>
            <a:off x="9019591" y="587945"/>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87" name="TextBox 86"/>
          <p:cNvSpPr txBox="1"/>
          <p:nvPr/>
        </p:nvSpPr>
        <p:spPr>
          <a:xfrm>
            <a:off x="7695172" y="581327"/>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pic>
        <p:nvPicPr>
          <p:cNvPr id="88" name="Рисунок 87"/>
          <p:cNvPicPr>
            <a:picLocks noChangeAspect="1"/>
          </p:cNvPicPr>
          <p:nvPr/>
        </p:nvPicPr>
        <p:blipFill rotWithShape="1">
          <a:blip r:embed="rId5"/>
          <a:srcRect l="42237" t="44327" r="21316" b="36375"/>
          <a:stretch/>
        </p:blipFill>
        <p:spPr>
          <a:xfrm>
            <a:off x="12533" y="543464"/>
            <a:ext cx="1269309" cy="360226"/>
          </a:xfrm>
          <a:prstGeom prst="rect">
            <a:avLst/>
          </a:prstGeom>
        </p:spPr>
      </p:pic>
      <p:sp>
        <p:nvSpPr>
          <p:cNvPr id="89" name="Прямоугольник 88"/>
          <p:cNvSpPr/>
          <p:nvPr/>
        </p:nvSpPr>
        <p:spPr>
          <a:xfrm>
            <a:off x="3456862" y="545248"/>
            <a:ext cx="4060314" cy="317508"/>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3" name="Рисунок 92"/>
          <p:cNvPicPr>
            <a:picLocks noChangeAspect="1"/>
          </p:cNvPicPr>
          <p:nvPr/>
        </p:nvPicPr>
        <p:blipFill rotWithShape="1">
          <a:blip r:embed="rId4"/>
          <a:srcRect l="24202" t="12099" r="41284" b="82217"/>
          <a:stretch/>
        </p:blipFill>
        <p:spPr>
          <a:xfrm>
            <a:off x="1745175" y="543464"/>
            <a:ext cx="4207933" cy="389866"/>
          </a:xfrm>
          <a:prstGeom prst="rect">
            <a:avLst/>
          </a:prstGeom>
        </p:spPr>
      </p:pic>
      <p:sp>
        <p:nvSpPr>
          <p:cNvPr id="94" name="TextBox 93"/>
          <p:cNvSpPr txBox="1"/>
          <p:nvPr/>
        </p:nvSpPr>
        <p:spPr>
          <a:xfrm>
            <a:off x="3518062" y="546566"/>
            <a:ext cx="1756122" cy="369332"/>
          </a:xfrm>
          <a:prstGeom prst="rect">
            <a:avLst/>
          </a:prstGeom>
          <a:noFill/>
        </p:spPr>
        <p:txBody>
          <a:bodyPr wrap="none" rtlCol="0">
            <a:spAutoFit/>
          </a:bodyPr>
          <a:lstStyle/>
          <a:p>
            <a:r>
              <a:rPr lang="en-US" dirty="0"/>
              <a:t>Chromatography</a:t>
            </a:r>
            <a:endParaRPr lang="ru-RU" dirty="0"/>
          </a:p>
        </p:txBody>
      </p:sp>
      <p:pic>
        <p:nvPicPr>
          <p:cNvPr id="95" name="Рисунок 94">
            <a:extLst>
              <a:ext uri="{FF2B5EF4-FFF2-40B4-BE49-F238E27FC236}">
                <a16:creationId xmlns:a16="http://schemas.microsoft.com/office/drawing/2014/main" id="{C8979D35-A1D2-45E6-B5A3-5A186DFEADBC}"/>
              </a:ext>
            </a:extLst>
          </p:cNvPr>
          <p:cNvPicPr>
            <a:picLocks noChangeAspect="1"/>
          </p:cNvPicPr>
          <p:nvPr/>
        </p:nvPicPr>
        <p:blipFill rotWithShape="1">
          <a:blip r:embed="rId14"/>
          <a:srcRect l="564" t="8115" r="-564" b="10731"/>
          <a:stretch/>
        </p:blipFill>
        <p:spPr>
          <a:xfrm>
            <a:off x="2662" y="543463"/>
            <a:ext cx="1509337" cy="417215"/>
          </a:xfrm>
          <a:prstGeom prst="rect">
            <a:avLst/>
          </a:prstGeom>
        </p:spPr>
      </p:pic>
      <p:sp>
        <p:nvSpPr>
          <p:cNvPr id="96" name="Прямоугольник 95">
            <a:extLst>
              <a:ext uri="{FF2B5EF4-FFF2-40B4-BE49-F238E27FC236}">
                <a16:creationId xmlns:a16="http://schemas.microsoft.com/office/drawing/2014/main" id="{7A74233C-8350-472C-9E4D-5DE789E14EB0}"/>
              </a:ext>
            </a:extLst>
          </p:cNvPr>
          <p:cNvSpPr/>
          <p:nvPr/>
        </p:nvSpPr>
        <p:spPr>
          <a:xfrm>
            <a:off x="1255765" y="543464"/>
            <a:ext cx="10936235" cy="418515"/>
          </a:xfrm>
          <a:prstGeom prst="rect">
            <a:avLst/>
          </a:prstGeom>
          <a:solidFill>
            <a:srgbClr val="000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7" name="TextBox 96"/>
          <p:cNvSpPr txBox="1"/>
          <p:nvPr/>
        </p:nvSpPr>
        <p:spPr>
          <a:xfrm>
            <a:off x="10156474" y="593359"/>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98" name="TextBox 97"/>
          <p:cNvSpPr txBox="1"/>
          <p:nvPr/>
        </p:nvSpPr>
        <p:spPr>
          <a:xfrm>
            <a:off x="11082593" y="587945"/>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99" name="TextBox 98"/>
          <p:cNvSpPr txBox="1"/>
          <p:nvPr/>
        </p:nvSpPr>
        <p:spPr>
          <a:xfrm>
            <a:off x="8975018" y="578082"/>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100" name="TextBox 99"/>
          <p:cNvSpPr txBox="1"/>
          <p:nvPr/>
        </p:nvSpPr>
        <p:spPr>
          <a:xfrm>
            <a:off x="7695172" y="581327"/>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sp>
        <p:nvSpPr>
          <p:cNvPr id="101" name="Прямоугольник: скругленные углы 12">
            <a:extLst>
              <a:ext uri="{FF2B5EF4-FFF2-40B4-BE49-F238E27FC236}">
                <a16:creationId xmlns:a16="http://schemas.microsoft.com/office/drawing/2014/main" id="{38687007-C330-458D-B7F3-8FEBDAEE13D3}"/>
              </a:ext>
            </a:extLst>
          </p:cNvPr>
          <p:cNvSpPr/>
          <p:nvPr/>
        </p:nvSpPr>
        <p:spPr>
          <a:xfrm>
            <a:off x="1570898" y="584876"/>
            <a:ext cx="4937052" cy="276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i="1" dirty="0"/>
          </a:p>
        </p:txBody>
      </p:sp>
      <p:sp>
        <p:nvSpPr>
          <p:cNvPr id="105" name="Скругленный прямоугольник 104"/>
          <p:cNvSpPr/>
          <p:nvPr/>
        </p:nvSpPr>
        <p:spPr>
          <a:xfrm>
            <a:off x="-80688" y="1022969"/>
            <a:ext cx="1825864" cy="463016"/>
          </a:xfrm>
          <a:prstGeom prst="roundRect">
            <a:avLst>
              <a:gd name="adj" fmla="val 28643"/>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sz="1400" b="1" dirty="0">
              <a:solidFill>
                <a:schemeClr val="tx1"/>
              </a:solidFill>
              <a:latin typeface="Arial" panose="020B0604020202020204" pitchFamily="34" charset="0"/>
              <a:cs typeface="Arial" panose="020B0604020202020204" pitchFamily="34" charset="0"/>
            </a:endParaRPr>
          </a:p>
        </p:txBody>
      </p:sp>
      <p:sp>
        <p:nvSpPr>
          <p:cNvPr id="14" name="Прямоугольник 13"/>
          <p:cNvSpPr/>
          <p:nvPr/>
        </p:nvSpPr>
        <p:spPr>
          <a:xfrm>
            <a:off x="-12999" y="997848"/>
            <a:ext cx="153118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TEXTBOOK</a:t>
            </a:r>
            <a:endParaRPr lang="ru-RU" dirty="0"/>
          </a:p>
        </p:txBody>
      </p:sp>
      <p:sp>
        <p:nvSpPr>
          <p:cNvPr id="18" name="TextBox 17"/>
          <p:cNvSpPr txBox="1"/>
          <p:nvPr/>
        </p:nvSpPr>
        <p:spPr>
          <a:xfrm>
            <a:off x="1715530" y="965354"/>
            <a:ext cx="364202" cy="461665"/>
          </a:xfrm>
          <a:prstGeom prst="rect">
            <a:avLst/>
          </a:prstGeom>
          <a:noFill/>
          <a:ln>
            <a:noFill/>
          </a:ln>
        </p:spPr>
        <p:txBody>
          <a:bodyPr wrap="none" rtlCol="0">
            <a:spAutoFit/>
          </a:bodyPr>
          <a:lstStyle/>
          <a:p>
            <a:r>
              <a:rPr lang="en-US" sz="2400" dirty="0">
                <a:latin typeface="Arial" panose="020B0604020202020204" pitchFamily="34" charset="0"/>
                <a:cs typeface="Arial" panose="020B0604020202020204" pitchFamily="34" charset="0"/>
              </a:rPr>
              <a:t>+</a:t>
            </a:r>
            <a:endParaRPr lang="ru-RU" sz="2400" dirty="0">
              <a:latin typeface="Arial" panose="020B0604020202020204" pitchFamily="34" charset="0"/>
              <a:cs typeface="Arial" panose="020B0604020202020204" pitchFamily="34" charset="0"/>
            </a:endParaRPr>
          </a:p>
        </p:txBody>
      </p:sp>
      <p:sp>
        <p:nvSpPr>
          <p:cNvPr id="91" name="Прямоугольник 90"/>
          <p:cNvSpPr/>
          <p:nvPr/>
        </p:nvSpPr>
        <p:spPr>
          <a:xfrm>
            <a:off x="446311" y="2010869"/>
            <a:ext cx="2748799" cy="47199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sz="2400" dirty="0">
                <a:solidFill>
                  <a:schemeClr val="tx1"/>
                </a:solidFill>
                <a:latin typeface="Arial" panose="020B0604020202020204" pitchFamily="34" charset="0"/>
                <a:cs typeface="Arial" panose="020B0604020202020204" pitchFamily="34" charset="0"/>
              </a:rPr>
              <a:t>Table of contents</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pic>
        <p:nvPicPr>
          <p:cNvPr id="92" name="Рисунок 91"/>
          <p:cNvPicPr>
            <a:picLocks noChangeAspect="1"/>
          </p:cNvPicPr>
          <p:nvPr/>
        </p:nvPicPr>
        <p:blipFill>
          <a:blip r:embed="rId15">
            <a:duotone>
              <a:prstClr val="black"/>
              <a:schemeClr val="accent3">
                <a:tint val="45000"/>
                <a:satMod val="400000"/>
              </a:schemeClr>
            </a:duotone>
          </a:blip>
          <a:stretch>
            <a:fillRect/>
          </a:stretch>
        </p:blipFill>
        <p:spPr>
          <a:xfrm>
            <a:off x="10714362" y="1985406"/>
            <a:ext cx="1207261" cy="452723"/>
          </a:xfrm>
          <a:prstGeom prst="rect">
            <a:avLst/>
          </a:prstGeom>
        </p:spPr>
      </p:pic>
      <p:sp>
        <p:nvSpPr>
          <p:cNvPr id="106" name="TextBox 105"/>
          <p:cNvSpPr txBox="1"/>
          <p:nvPr/>
        </p:nvSpPr>
        <p:spPr>
          <a:xfrm>
            <a:off x="0" y="-90"/>
            <a:ext cx="7717113" cy="461665"/>
          </a:xfrm>
          <a:prstGeom prst="rect">
            <a:avLst/>
          </a:prstGeom>
          <a:noFill/>
        </p:spPr>
        <p:txBody>
          <a:bodyPr wrap="none" rtlCol="0">
            <a:spAutoFit/>
          </a:bodyPr>
          <a:lstStyle/>
          <a:p>
            <a:r>
              <a:rPr lang="ru-RU" sz="2400" b="1" dirty="0"/>
              <a:t>ВИЗУАЛИЗАЦИЯ УЧЕБНИКА</a:t>
            </a:r>
            <a:r>
              <a:rPr lang="en-US" sz="2400" b="1" dirty="0"/>
              <a:t> (</a:t>
            </a:r>
            <a:r>
              <a:rPr lang="ru-RU" sz="2400" b="1" dirty="0"/>
              <a:t>иерархическое оглавление)</a:t>
            </a:r>
            <a:endParaRPr lang="ru-RU" sz="2400" dirty="0"/>
          </a:p>
        </p:txBody>
      </p:sp>
      <p:sp>
        <p:nvSpPr>
          <p:cNvPr id="107" name="Прямоугольник 106"/>
          <p:cNvSpPr/>
          <p:nvPr/>
        </p:nvSpPr>
        <p:spPr>
          <a:xfrm>
            <a:off x="458529" y="2482859"/>
            <a:ext cx="3575018" cy="4413516"/>
          </a:xfrm>
          <a:prstGeom prst="rect">
            <a:avLst/>
          </a:prstGeom>
        </p:spPr>
        <p:txBody>
          <a:bodyPr wrap="none">
            <a:spAutoFit/>
          </a:bodyPr>
          <a:lstStyle/>
          <a:p>
            <a:pPr>
              <a:lnSpc>
                <a:spcPct val="150000"/>
              </a:lnSpc>
            </a:pPr>
            <a:r>
              <a:rPr lang="en-US" sz="1400" b="1" u="sng" dirty="0">
                <a:solidFill>
                  <a:schemeClr val="tx1"/>
                </a:solidFill>
                <a:latin typeface="Arial" panose="020B0604020202020204" pitchFamily="34" charset="0"/>
                <a:cs typeface="Arial" panose="020B0604020202020204" pitchFamily="34" charset="0"/>
              </a:rPr>
              <a:t>Physical and Physicochemical methods</a:t>
            </a:r>
            <a:endParaRPr lang="ru-RU" sz="1400" b="1" u="sng" dirty="0">
              <a:solidFill>
                <a:schemeClr val="tx1"/>
              </a:solidFill>
              <a:latin typeface="Arial" panose="020B0604020202020204" pitchFamily="34" charset="0"/>
              <a:cs typeface="Arial" panose="020B0604020202020204" pitchFamily="34" charset="0"/>
            </a:endParaRPr>
          </a:p>
          <a:p>
            <a:pPr indent="97200">
              <a:lnSpc>
                <a:spcPct val="150000"/>
              </a:lnSpc>
            </a:pPr>
            <a:r>
              <a:rPr lang="en-US" sz="1400" u="sng" dirty="0">
                <a:latin typeface="Arial" panose="020B0604020202020204" pitchFamily="34" charset="0"/>
                <a:cs typeface="Arial" panose="020B0604020202020204" pitchFamily="34" charset="0"/>
              </a:rPr>
              <a:t>Electrochemical methods</a:t>
            </a:r>
          </a:p>
          <a:p>
            <a:pPr indent="216000">
              <a:lnSpc>
                <a:spcPct val="150000"/>
              </a:lnSpc>
            </a:pPr>
            <a:r>
              <a:rPr lang="en-US" sz="1200" dirty="0">
                <a:solidFill>
                  <a:schemeClr val="tx1"/>
                </a:solidFill>
                <a:latin typeface="Arial" panose="020B0604020202020204" pitchFamily="34" charset="0"/>
                <a:cs typeface="Arial" panose="020B0604020202020204" pitchFamily="34" charset="0"/>
              </a:rPr>
              <a:t>Electrophoreti</a:t>
            </a:r>
            <a:r>
              <a:rPr lang="en-US" sz="1200" dirty="0">
                <a:latin typeface="Arial" panose="020B0604020202020204" pitchFamily="34" charset="0"/>
                <a:cs typeface="Arial" panose="020B0604020202020204" pitchFamily="34" charset="0"/>
              </a:rPr>
              <a:t>c methods</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SDS PAGE</a:t>
            </a:r>
          </a:p>
          <a:p>
            <a:pPr indent="324000">
              <a:lnSpc>
                <a:spcPct val="150000"/>
              </a:lnSpc>
            </a:pPr>
            <a:r>
              <a:rPr lang="en-US" sz="1100" i="1" dirty="0">
                <a:latin typeface="Arial" panose="020B0604020202020204" pitchFamily="34" charset="0"/>
                <a:cs typeface="Arial" panose="020B0604020202020204" pitchFamily="34" charset="0"/>
              </a:rPr>
              <a:t>Isoelectric focusing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Native PAGE</a:t>
            </a:r>
          </a:p>
          <a:p>
            <a:pPr indent="324000">
              <a:lnSpc>
                <a:spcPct val="150000"/>
              </a:lnSpc>
              <a:spcAft>
                <a:spcPts val="600"/>
              </a:spcAft>
            </a:pPr>
            <a:r>
              <a:rPr lang="en-US" sz="1100" i="1" dirty="0">
                <a:latin typeface="Arial" panose="020B0604020202020204" pitchFamily="34" charset="0"/>
                <a:cs typeface="Arial" panose="020B0604020202020204" pitchFamily="34" charset="0"/>
              </a:rPr>
              <a:t>2D-PAGE</a:t>
            </a:r>
          </a:p>
          <a:p>
            <a:pPr indent="324000">
              <a:lnSpc>
                <a:spcPct val="80000"/>
              </a:lnSpc>
            </a:pPr>
            <a:r>
              <a:rPr lang="en-US" sz="1100" i="1" dirty="0">
                <a:solidFill>
                  <a:schemeClr val="tx1"/>
                </a:solidFill>
                <a:latin typeface="Arial" panose="020B0604020202020204" pitchFamily="34" charset="0"/>
                <a:cs typeface="Arial" panose="020B0604020202020204" pitchFamily="34" charset="0"/>
              </a:rPr>
              <a:t>Gel Electrophoresis of Nucleic Acids</a:t>
            </a:r>
            <a:endParaRPr lang="ru-RU" sz="1100" i="1" dirty="0">
              <a:solidFill>
                <a:schemeClr val="tx1"/>
              </a:solidFill>
              <a:latin typeface="Arial" panose="020B0604020202020204" pitchFamily="34" charset="0"/>
              <a:cs typeface="Arial" panose="020B0604020202020204" pitchFamily="34" charset="0"/>
            </a:endParaRPr>
          </a:p>
          <a:p>
            <a:pPr>
              <a:lnSpc>
                <a:spcPct val="150000"/>
              </a:lnSpc>
            </a:pPr>
            <a:r>
              <a:rPr lang="en-US" sz="1400" b="1" u="sng" dirty="0">
                <a:solidFill>
                  <a:schemeClr val="tx1"/>
                </a:solidFill>
                <a:latin typeface="Arial" panose="020B0604020202020204" pitchFamily="34" charset="0"/>
                <a:cs typeface="Arial" panose="020B0604020202020204" pitchFamily="34" charset="0"/>
              </a:rPr>
              <a:t>Blotting techniques</a:t>
            </a:r>
          </a:p>
          <a:p>
            <a:pPr indent="324000">
              <a:lnSpc>
                <a:spcPct val="150000"/>
              </a:lnSpc>
            </a:pPr>
            <a:r>
              <a:rPr lang="en-US" sz="1100" i="1" dirty="0">
                <a:latin typeface="Arial" panose="020B0604020202020204" pitchFamily="34" charset="0"/>
                <a:cs typeface="Arial" panose="020B0604020202020204" pitchFamily="34" charset="0"/>
              </a:rPr>
              <a:t>Western Blotting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Far-Western Blotting</a:t>
            </a:r>
          </a:p>
          <a:p>
            <a:pPr indent="324000">
              <a:lnSpc>
                <a:spcPct val="150000"/>
              </a:lnSpc>
            </a:pPr>
            <a:r>
              <a:rPr lang="en-US" sz="1100" i="1" dirty="0">
                <a:latin typeface="Arial" panose="020B0604020202020204" pitchFamily="34" charset="0"/>
                <a:cs typeface="Arial" panose="020B0604020202020204" pitchFamily="34" charset="0"/>
              </a:rPr>
              <a:t>Dot-Blotting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Southern Blotting</a:t>
            </a:r>
            <a:endParaRPr lang="ru-RU" sz="1100" i="1" dirty="0">
              <a:solidFill>
                <a:schemeClr val="tx1"/>
              </a:solidFill>
              <a:latin typeface="Arial" panose="020B0604020202020204" pitchFamily="34" charset="0"/>
              <a:cs typeface="Arial" panose="020B0604020202020204" pitchFamily="34" charset="0"/>
            </a:endParaRPr>
          </a:p>
          <a:p>
            <a:pPr>
              <a:lnSpc>
                <a:spcPct val="150000"/>
              </a:lnSpc>
            </a:pPr>
            <a:r>
              <a:rPr lang="en-US" sz="1400" b="1" u="sng" dirty="0">
                <a:solidFill>
                  <a:schemeClr val="tx1"/>
                </a:solidFill>
                <a:latin typeface="Arial" panose="020B0604020202020204" pitchFamily="34" charset="0"/>
                <a:cs typeface="Arial" panose="020B0604020202020204" pitchFamily="34" charset="0"/>
              </a:rPr>
              <a:t>Immunochemical methods</a:t>
            </a:r>
          </a:p>
          <a:p>
            <a:pPr indent="324000">
              <a:lnSpc>
                <a:spcPct val="150000"/>
              </a:lnSpc>
            </a:pPr>
            <a:r>
              <a:rPr lang="en-US" sz="1100" i="1" dirty="0">
                <a:latin typeface="Arial" panose="020B0604020202020204" pitchFamily="34" charset="0"/>
                <a:cs typeface="Arial" panose="020B0604020202020204" pitchFamily="34" charset="0"/>
              </a:rPr>
              <a:t>Western Blotting</a:t>
            </a:r>
          </a:p>
          <a:p>
            <a:pPr indent="324000">
              <a:lnSpc>
                <a:spcPct val="150000"/>
              </a:lnSpc>
            </a:pPr>
            <a:r>
              <a:rPr lang="en-US" sz="1100" i="1" dirty="0">
                <a:solidFill>
                  <a:schemeClr val="tx1"/>
                </a:solidFill>
                <a:latin typeface="Arial" panose="020B0604020202020204" pitchFamily="34" charset="0"/>
                <a:cs typeface="Arial" panose="020B0604020202020204" pitchFamily="34" charset="0"/>
              </a:rPr>
              <a:t>Far-Western Blotting</a:t>
            </a:r>
          </a:p>
        </p:txBody>
      </p:sp>
      <p:sp>
        <p:nvSpPr>
          <p:cNvPr id="108" name="TextBox 107"/>
          <p:cNvSpPr txBox="1"/>
          <p:nvPr/>
        </p:nvSpPr>
        <p:spPr>
          <a:xfrm>
            <a:off x="8684406" y="2818717"/>
            <a:ext cx="1999337" cy="646331"/>
          </a:xfrm>
          <a:prstGeom prst="rect">
            <a:avLst/>
          </a:prstGeom>
          <a:noFill/>
        </p:spPr>
        <p:txBody>
          <a:bodyPr wrap="square" rtlCol="0">
            <a:spAutoFit/>
          </a:bodyPr>
          <a:lstStyle/>
          <a:p>
            <a:r>
              <a:rPr lang="ru-RU" dirty="0">
                <a:solidFill>
                  <a:srgbClr val="FF0000"/>
                </a:solidFill>
              </a:rPr>
              <a:t>Визуализация схемы по запросу</a:t>
            </a:r>
          </a:p>
        </p:txBody>
      </p:sp>
      <p:cxnSp>
        <p:nvCxnSpPr>
          <p:cNvPr id="109" name="Прямая со стрелкой 108"/>
          <p:cNvCxnSpPr/>
          <p:nvPr/>
        </p:nvCxnSpPr>
        <p:spPr>
          <a:xfrm flipV="1">
            <a:off x="9806042" y="2269369"/>
            <a:ext cx="846792" cy="567309"/>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0" name="TextBox 109"/>
          <p:cNvSpPr txBox="1"/>
          <p:nvPr/>
        </p:nvSpPr>
        <p:spPr>
          <a:xfrm>
            <a:off x="5695835" y="3622306"/>
            <a:ext cx="1999337" cy="646331"/>
          </a:xfrm>
          <a:prstGeom prst="rect">
            <a:avLst/>
          </a:prstGeom>
          <a:noFill/>
        </p:spPr>
        <p:txBody>
          <a:bodyPr wrap="square" rtlCol="0">
            <a:spAutoFit/>
          </a:bodyPr>
          <a:lstStyle/>
          <a:p>
            <a:r>
              <a:rPr lang="ru-RU" dirty="0">
                <a:solidFill>
                  <a:srgbClr val="FF0000"/>
                </a:solidFill>
              </a:rPr>
              <a:t>Уровни – разделы учебника</a:t>
            </a:r>
          </a:p>
        </p:txBody>
      </p:sp>
      <p:cxnSp>
        <p:nvCxnSpPr>
          <p:cNvPr id="111" name="Прямая со стрелкой 110"/>
          <p:cNvCxnSpPr/>
          <p:nvPr/>
        </p:nvCxnSpPr>
        <p:spPr>
          <a:xfrm flipH="1" flipV="1">
            <a:off x="4033547" y="2750105"/>
            <a:ext cx="1635773" cy="866682"/>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2" name="Прямая со стрелкой 111"/>
          <p:cNvCxnSpPr/>
          <p:nvPr/>
        </p:nvCxnSpPr>
        <p:spPr>
          <a:xfrm flipH="1" flipV="1">
            <a:off x="2738033" y="3062028"/>
            <a:ext cx="2931209" cy="655470"/>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3" name="Прямая со стрелкой 112"/>
          <p:cNvCxnSpPr/>
          <p:nvPr/>
        </p:nvCxnSpPr>
        <p:spPr>
          <a:xfrm flipH="1" flipV="1">
            <a:off x="2567982" y="3343074"/>
            <a:ext cx="3111171" cy="463475"/>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Прямая со стрелкой 113"/>
          <p:cNvCxnSpPr/>
          <p:nvPr/>
        </p:nvCxnSpPr>
        <p:spPr>
          <a:xfrm flipH="1" flipV="1">
            <a:off x="3195110" y="3806549"/>
            <a:ext cx="2492385" cy="91286"/>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91065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Прямоугольник: скругленные углы 20">
            <a:extLst>
              <a:ext uri="{FF2B5EF4-FFF2-40B4-BE49-F238E27FC236}">
                <a16:creationId xmlns:a16="http://schemas.microsoft.com/office/drawing/2014/main" id="{A985CE70-4A40-4E57-B334-69E66F30BCF3}"/>
              </a:ext>
            </a:extLst>
          </p:cNvPr>
          <p:cNvSpPr/>
          <p:nvPr/>
        </p:nvSpPr>
        <p:spPr>
          <a:xfrm>
            <a:off x="4979221" y="128002"/>
            <a:ext cx="6204219" cy="66673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sz="1400" dirty="0">
              <a:solidFill>
                <a:srgbClr val="FF0000"/>
              </a:solidFill>
            </a:endParaRPr>
          </a:p>
        </p:txBody>
      </p:sp>
      <p:sp>
        <p:nvSpPr>
          <p:cNvPr id="2" name="Заголовок 1">
            <a:extLst>
              <a:ext uri="{FF2B5EF4-FFF2-40B4-BE49-F238E27FC236}">
                <a16:creationId xmlns:a16="http://schemas.microsoft.com/office/drawing/2014/main" id="{ECFCB489-24CB-48EF-B4C4-D9CDBA7FED69}"/>
              </a:ext>
            </a:extLst>
          </p:cNvPr>
          <p:cNvSpPr>
            <a:spLocks noGrp="1"/>
          </p:cNvSpPr>
          <p:nvPr>
            <p:ph type="title"/>
          </p:nvPr>
        </p:nvSpPr>
        <p:spPr>
          <a:xfrm>
            <a:off x="0" y="62690"/>
            <a:ext cx="4884660" cy="543048"/>
          </a:xfrm>
        </p:spPr>
        <p:txBody>
          <a:bodyPr>
            <a:normAutofit fontScale="90000"/>
          </a:bodyPr>
          <a:lstStyle/>
          <a:p>
            <a:r>
              <a:rPr lang="ru-RU" sz="2400" b="1" dirty="0">
                <a:latin typeface="+mn-lt"/>
              </a:rPr>
              <a:t>КОНЦЕПЦИЯ 5-И ПАРАМЕТРОВ МЕТОДА</a:t>
            </a:r>
          </a:p>
        </p:txBody>
      </p:sp>
      <p:sp>
        <p:nvSpPr>
          <p:cNvPr id="3" name="Объект 2">
            <a:extLst>
              <a:ext uri="{FF2B5EF4-FFF2-40B4-BE49-F238E27FC236}">
                <a16:creationId xmlns:a16="http://schemas.microsoft.com/office/drawing/2014/main" id="{5A7305A2-8555-419F-92E8-D4127DD1CAB6}"/>
              </a:ext>
            </a:extLst>
          </p:cNvPr>
          <p:cNvSpPr>
            <a:spLocks noGrp="1"/>
          </p:cNvSpPr>
          <p:nvPr>
            <p:ph idx="1"/>
          </p:nvPr>
        </p:nvSpPr>
        <p:spPr>
          <a:xfrm>
            <a:off x="5418603" y="605738"/>
            <a:ext cx="2838450" cy="460375"/>
          </a:xfrm>
        </p:spPr>
        <p:txBody>
          <a:bodyPr>
            <a:normAutofit lnSpcReduction="10000"/>
          </a:bodyPr>
          <a:lstStyle/>
          <a:p>
            <a:r>
              <a:rPr lang="en-US" dirty="0">
                <a:solidFill>
                  <a:srgbClr val="FF0000"/>
                </a:solidFill>
              </a:rPr>
              <a:t>Name</a:t>
            </a:r>
            <a:endParaRPr lang="ru-RU" dirty="0">
              <a:solidFill>
                <a:srgbClr val="FF0000"/>
              </a:solidFill>
            </a:endParaRPr>
          </a:p>
        </p:txBody>
      </p:sp>
      <p:sp>
        <p:nvSpPr>
          <p:cNvPr id="4" name="Объект 2">
            <a:extLst>
              <a:ext uri="{FF2B5EF4-FFF2-40B4-BE49-F238E27FC236}">
                <a16:creationId xmlns:a16="http://schemas.microsoft.com/office/drawing/2014/main" id="{167BC61F-965A-4028-8AFB-C8A64023A9B9}"/>
              </a:ext>
            </a:extLst>
          </p:cNvPr>
          <p:cNvSpPr txBox="1">
            <a:spLocks/>
          </p:cNvSpPr>
          <p:nvPr/>
        </p:nvSpPr>
        <p:spPr>
          <a:xfrm>
            <a:off x="5418603" y="1649225"/>
            <a:ext cx="2964432"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Object</a:t>
            </a:r>
            <a:endParaRPr lang="ru-RU" dirty="0">
              <a:solidFill>
                <a:srgbClr val="FF0000"/>
              </a:solidFill>
            </a:endParaRPr>
          </a:p>
        </p:txBody>
      </p:sp>
      <p:sp>
        <p:nvSpPr>
          <p:cNvPr id="5" name="Объект 2">
            <a:extLst>
              <a:ext uri="{FF2B5EF4-FFF2-40B4-BE49-F238E27FC236}">
                <a16:creationId xmlns:a16="http://schemas.microsoft.com/office/drawing/2014/main" id="{D2804AB2-2BBA-463D-A070-EDAA53896758}"/>
              </a:ext>
            </a:extLst>
          </p:cNvPr>
          <p:cNvSpPr txBox="1">
            <a:spLocks/>
          </p:cNvSpPr>
          <p:nvPr/>
        </p:nvSpPr>
        <p:spPr>
          <a:xfrm>
            <a:off x="5418603" y="2637694"/>
            <a:ext cx="28384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Application</a:t>
            </a:r>
            <a:endParaRPr lang="ru-RU" dirty="0">
              <a:solidFill>
                <a:srgbClr val="FF0000"/>
              </a:solidFill>
            </a:endParaRPr>
          </a:p>
        </p:txBody>
      </p:sp>
      <p:sp>
        <p:nvSpPr>
          <p:cNvPr id="6" name="Объект 2">
            <a:extLst>
              <a:ext uri="{FF2B5EF4-FFF2-40B4-BE49-F238E27FC236}">
                <a16:creationId xmlns:a16="http://schemas.microsoft.com/office/drawing/2014/main" id="{2D9E226F-6DC0-4F1A-AD2B-4FABFD34DB73}"/>
              </a:ext>
            </a:extLst>
          </p:cNvPr>
          <p:cNvSpPr txBox="1">
            <a:spLocks/>
          </p:cNvSpPr>
          <p:nvPr/>
        </p:nvSpPr>
        <p:spPr>
          <a:xfrm>
            <a:off x="5418603" y="4147394"/>
            <a:ext cx="28384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Type</a:t>
            </a:r>
            <a:endParaRPr lang="ru-RU" dirty="0">
              <a:solidFill>
                <a:srgbClr val="FF0000"/>
              </a:solidFill>
            </a:endParaRPr>
          </a:p>
        </p:txBody>
      </p:sp>
      <p:sp>
        <p:nvSpPr>
          <p:cNvPr id="9" name="Прямоугольник 8">
            <a:extLst>
              <a:ext uri="{FF2B5EF4-FFF2-40B4-BE49-F238E27FC236}">
                <a16:creationId xmlns:a16="http://schemas.microsoft.com/office/drawing/2014/main" id="{96E194A6-4397-46B7-BE7D-9C5DAB3425E9}"/>
              </a:ext>
            </a:extLst>
          </p:cNvPr>
          <p:cNvSpPr/>
          <p:nvPr/>
        </p:nvSpPr>
        <p:spPr>
          <a:xfrm>
            <a:off x="7927185" y="669626"/>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B2B8AF7-E4F0-4E29-8407-66369C653484}"/>
              </a:ext>
            </a:extLst>
          </p:cNvPr>
          <p:cNvSpPr/>
          <p:nvPr/>
        </p:nvSpPr>
        <p:spPr>
          <a:xfrm>
            <a:off x="7899257" y="1707288"/>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54C96145-07C5-4D09-A0D7-2B6F48295356}"/>
              </a:ext>
            </a:extLst>
          </p:cNvPr>
          <p:cNvSpPr/>
          <p:nvPr/>
        </p:nvSpPr>
        <p:spPr>
          <a:xfrm>
            <a:off x="7899257" y="2710992"/>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835CEA4F-A4D2-4A13-A7EE-AFC0132521F3}"/>
              </a:ext>
            </a:extLst>
          </p:cNvPr>
          <p:cNvSpPr/>
          <p:nvPr/>
        </p:nvSpPr>
        <p:spPr>
          <a:xfrm>
            <a:off x="7899257" y="4264837"/>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7B2B8AF7-E4F0-4E29-8407-66369C653484}"/>
              </a:ext>
            </a:extLst>
          </p:cNvPr>
          <p:cNvSpPr/>
          <p:nvPr/>
        </p:nvSpPr>
        <p:spPr>
          <a:xfrm>
            <a:off x="8257053" y="2236496"/>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24" name="Объект 2">
            <a:extLst>
              <a:ext uri="{FF2B5EF4-FFF2-40B4-BE49-F238E27FC236}">
                <a16:creationId xmlns:a16="http://schemas.microsoft.com/office/drawing/2014/main" id="{167BC61F-965A-4028-8AFB-C8A64023A9B9}"/>
              </a:ext>
            </a:extLst>
          </p:cNvPr>
          <p:cNvSpPr txBox="1">
            <a:spLocks/>
          </p:cNvSpPr>
          <p:nvPr/>
        </p:nvSpPr>
        <p:spPr>
          <a:xfrm>
            <a:off x="6417041" y="2181984"/>
            <a:ext cx="2964432"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Sub-Object</a:t>
            </a:r>
            <a:endParaRPr lang="ru-RU" sz="2400" dirty="0">
              <a:solidFill>
                <a:schemeClr val="accent1">
                  <a:lumMod val="50000"/>
                </a:schemeClr>
              </a:solidFill>
            </a:endParaRPr>
          </a:p>
        </p:txBody>
      </p:sp>
      <p:sp>
        <p:nvSpPr>
          <p:cNvPr id="20" name="Объект 2">
            <a:extLst>
              <a:ext uri="{FF2B5EF4-FFF2-40B4-BE49-F238E27FC236}">
                <a16:creationId xmlns:a16="http://schemas.microsoft.com/office/drawing/2014/main" id="{2D9E226F-6DC0-4F1A-AD2B-4FABFD34DB73}"/>
              </a:ext>
            </a:extLst>
          </p:cNvPr>
          <p:cNvSpPr txBox="1">
            <a:spLocks/>
          </p:cNvSpPr>
          <p:nvPr/>
        </p:nvSpPr>
        <p:spPr>
          <a:xfrm>
            <a:off x="6079003" y="4651389"/>
            <a:ext cx="2838450"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Sub-Type</a:t>
            </a:r>
            <a:endParaRPr lang="ru-RU" sz="2400" dirty="0">
              <a:solidFill>
                <a:schemeClr val="accent1">
                  <a:lumMod val="50000"/>
                </a:schemeClr>
              </a:solidFill>
            </a:endParaRPr>
          </a:p>
        </p:txBody>
      </p:sp>
      <p:sp>
        <p:nvSpPr>
          <p:cNvPr id="25" name="Объект 2">
            <a:extLst>
              <a:ext uri="{FF2B5EF4-FFF2-40B4-BE49-F238E27FC236}">
                <a16:creationId xmlns:a16="http://schemas.microsoft.com/office/drawing/2014/main" id="{2D9E226F-6DC0-4F1A-AD2B-4FABFD34DB73}"/>
              </a:ext>
            </a:extLst>
          </p:cNvPr>
          <p:cNvSpPr txBox="1">
            <a:spLocks/>
          </p:cNvSpPr>
          <p:nvPr/>
        </p:nvSpPr>
        <p:spPr>
          <a:xfrm>
            <a:off x="6104403" y="5155384"/>
            <a:ext cx="2838450"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Group</a:t>
            </a:r>
            <a:endParaRPr lang="ru-RU" sz="2400" dirty="0">
              <a:solidFill>
                <a:schemeClr val="accent1">
                  <a:lumMod val="50000"/>
                </a:schemeClr>
              </a:solidFill>
            </a:endParaRPr>
          </a:p>
        </p:txBody>
      </p:sp>
      <p:sp>
        <p:nvSpPr>
          <p:cNvPr id="26" name="Объект 2">
            <a:extLst>
              <a:ext uri="{FF2B5EF4-FFF2-40B4-BE49-F238E27FC236}">
                <a16:creationId xmlns:a16="http://schemas.microsoft.com/office/drawing/2014/main" id="{2D9E226F-6DC0-4F1A-AD2B-4FABFD34DB73}"/>
              </a:ext>
            </a:extLst>
          </p:cNvPr>
          <p:cNvSpPr txBox="1">
            <a:spLocks/>
          </p:cNvSpPr>
          <p:nvPr/>
        </p:nvSpPr>
        <p:spPr>
          <a:xfrm>
            <a:off x="5957955" y="3141689"/>
            <a:ext cx="2838450"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Sub-Application</a:t>
            </a:r>
            <a:endParaRPr lang="ru-RU" sz="2400" dirty="0">
              <a:solidFill>
                <a:schemeClr val="accent1">
                  <a:lumMod val="50000"/>
                </a:schemeClr>
              </a:solidFill>
            </a:endParaRPr>
          </a:p>
        </p:txBody>
      </p:sp>
      <p:sp>
        <p:nvSpPr>
          <p:cNvPr id="28" name="Прямоугольник 27">
            <a:extLst>
              <a:ext uri="{FF2B5EF4-FFF2-40B4-BE49-F238E27FC236}">
                <a16:creationId xmlns:a16="http://schemas.microsoft.com/office/drawing/2014/main" id="{54C96145-07C5-4D09-A0D7-2B6F48295356}"/>
              </a:ext>
            </a:extLst>
          </p:cNvPr>
          <p:cNvSpPr/>
          <p:nvPr/>
        </p:nvSpPr>
        <p:spPr>
          <a:xfrm>
            <a:off x="8257053" y="3202891"/>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54C96145-07C5-4D09-A0D7-2B6F48295356}"/>
              </a:ext>
            </a:extLst>
          </p:cNvPr>
          <p:cNvSpPr/>
          <p:nvPr/>
        </p:nvSpPr>
        <p:spPr>
          <a:xfrm>
            <a:off x="7899257" y="4742383"/>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54C96145-07C5-4D09-A0D7-2B6F48295356}"/>
              </a:ext>
            </a:extLst>
          </p:cNvPr>
          <p:cNvSpPr/>
          <p:nvPr/>
        </p:nvSpPr>
        <p:spPr>
          <a:xfrm>
            <a:off x="7899257" y="5235132"/>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55" name="Объект 2">
            <a:extLst>
              <a:ext uri="{FF2B5EF4-FFF2-40B4-BE49-F238E27FC236}">
                <a16:creationId xmlns:a16="http://schemas.microsoft.com/office/drawing/2014/main" id="{2D9E226F-6DC0-4F1A-AD2B-4FABFD34DB73}"/>
              </a:ext>
            </a:extLst>
          </p:cNvPr>
          <p:cNvSpPr txBox="1">
            <a:spLocks/>
          </p:cNvSpPr>
          <p:nvPr/>
        </p:nvSpPr>
        <p:spPr>
          <a:xfrm>
            <a:off x="5418603" y="6026507"/>
            <a:ext cx="28384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Tag</a:t>
            </a:r>
            <a:endParaRPr lang="ru-RU" dirty="0">
              <a:solidFill>
                <a:srgbClr val="FF0000"/>
              </a:solidFill>
            </a:endParaRPr>
          </a:p>
        </p:txBody>
      </p:sp>
      <p:sp>
        <p:nvSpPr>
          <p:cNvPr id="56" name="Прямоугольник 55">
            <a:extLst>
              <a:ext uri="{FF2B5EF4-FFF2-40B4-BE49-F238E27FC236}">
                <a16:creationId xmlns:a16="http://schemas.microsoft.com/office/drawing/2014/main" id="{835CEA4F-A4D2-4A13-A7EE-AFC0132521F3}"/>
              </a:ext>
            </a:extLst>
          </p:cNvPr>
          <p:cNvSpPr/>
          <p:nvPr/>
        </p:nvSpPr>
        <p:spPr>
          <a:xfrm>
            <a:off x="7899257" y="6102681"/>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42" name="Равнобедренный треугольник 41"/>
          <p:cNvSpPr/>
          <p:nvPr/>
        </p:nvSpPr>
        <p:spPr>
          <a:xfrm flipV="1">
            <a:off x="10149279" y="1782497"/>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Равнобедренный треугольник 42"/>
          <p:cNvSpPr/>
          <p:nvPr/>
        </p:nvSpPr>
        <p:spPr>
          <a:xfrm flipV="1">
            <a:off x="10487503" y="2295595"/>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Равнобедренный треугольник 45"/>
          <p:cNvSpPr/>
          <p:nvPr/>
        </p:nvSpPr>
        <p:spPr>
          <a:xfrm flipV="1">
            <a:off x="10144603" y="2781620"/>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Равнобедренный треугольник 46"/>
          <p:cNvSpPr/>
          <p:nvPr/>
        </p:nvSpPr>
        <p:spPr>
          <a:xfrm flipV="1">
            <a:off x="10500203" y="3260035"/>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Равнобедренный треугольник 47"/>
          <p:cNvSpPr/>
          <p:nvPr/>
        </p:nvSpPr>
        <p:spPr>
          <a:xfrm flipV="1">
            <a:off x="10144603" y="4307669"/>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Равнобедренный треугольник 48"/>
          <p:cNvSpPr/>
          <p:nvPr/>
        </p:nvSpPr>
        <p:spPr>
          <a:xfrm flipV="1">
            <a:off x="10149279" y="4800418"/>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Равнобедренный треугольник 49"/>
          <p:cNvSpPr/>
          <p:nvPr/>
        </p:nvSpPr>
        <p:spPr>
          <a:xfrm flipV="1">
            <a:off x="10140385" y="5291507"/>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Равнобедренный треугольник 52"/>
          <p:cNvSpPr/>
          <p:nvPr/>
        </p:nvSpPr>
        <p:spPr>
          <a:xfrm flipV="1">
            <a:off x="10143775" y="6175466"/>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бъект 2">
            <a:extLst>
              <a:ext uri="{FF2B5EF4-FFF2-40B4-BE49-F238E27FC236}">
                <a16:creationId xmlns:a16="http://schemas.microsoft.com/office/drawing/2014/main" id="{E0A6AA97-B408-4EC7-8E23-6694CB6D56DF}"/>
              </a:ext>
            </a:extLst>
          </p:cNvPr>
          <p:cNvSpPr txBox="1">
            <a:spLocks/>
          </p:cNvSpPr>
          <p:nvPr/>
        </p:nvSpPr>
        <p:spPr>
          <a:xfrm>
            <a:off x="6417041" y="1126486"/>
            <a:ext cx="2964432"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Alternative name</a:t>
            </a:r>
            <a:endParaRPr lang="ru-RU" sz="2400" dirty="0">
              <a:solidFill>
                <a:schemeClr val="accent1">
                  <a:lumMod val="50000"/>
                </a:schemeClr>
              </a:solidFill>
            </a:endParaRPr>
          </a:p>
        </p:txBody>
      </p:sp>
      <p:sp>
        <p:nvSpPr>
          <p:cNvPr id="69" name="Прямоугольник 68">
            <a:extLst>
              <a:ext uri="{FF2B5EF4-FFF2-40B4-BE49-F238E27FC236}">
                <a16:creationId xmlns:a16="http://schemas.microsoft.com/office/drawing/2014/main" id="{0A9AA52F-75E0-4CD5-AE72-DBF6D2BD6E62}"/>
              </a:ext>
            </a:extLst>
          </p:cNvPr>
          <p:cNvSpPr/>
          <p:nvPr/>
        </p:nvSpPr>
        <p:spPr>
          <a:xfrm>
            <a:off x="8942853" y="1091310"/>
            <a:ext cx="1791070" cy="28539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aphicFrame>
        <p:nvGraphicFramePr>
          <p:cNvPr id="44" name="Таблица 43">
            <a:extLst>
              <a:ext uri="{FF2B5EF4-FFF2-40B4-BE49-F238E27FC236}">
                <a16:creationId xmlns:a16="http://schemas.microsoft.com/office/drawing/2014/main" id="{CFACC3E0-D40D-4242-99E1-E22D04A70ABE}"/>
              </a:ext>
            </a:extLst>
          </p:cNvPr>
          <p:cNvGraphicFramePr>
            <a:graphicFrameLocks noGrp="1"/>
          </p:cNvGraphicFramePr>
          <p:nvPr>
            <p:extLst>
              <p:ext uri="{D42A27DB-BD31-4B8C-83A1-F6EECF244321}">
                <p14:modId xmlns:p14="http://schemas.microsoft.com/office/powerpoint/2010/main" val="3152182292"/>
              </p:ext>
            </p:extLst>
          </p:nvPr>
        </p:nvGraphicFramePr>
        <p:xfrm>
          <a:off x="1589040" y="2322291"/>
          <a:ext cx="3390181" cy="579120"/>
        </p:xfrm>
        <a:graphic>
          <a:graphicData uri="http://schemas.openxmlformats.org/drawingml/2006/table">
            <a:tbl>
              <a:tblPr/>
              <a:tblGrid>
                <a:gridCol w="779089">
                  <a:extLst>
                    <a:ext uri="{9D8B030D-6E8A-4147-A177-3AD203B41FA5}">
                      <a16:colId xmlns:a16="http://schemas.microsoft.com/office/drawing/2014/main" val="20000"/>
                    </a:ext>
                  </a:extLst>
                </a:gridCol>
                <a:gridCol w="963447">
                  <a:extLst>
                    <a:ext uri="{9D8B030D-6E8A-4147-A177-3AD203B41FA5}">
                      <a16:colId xmlns:a16="http://schemas.microsoft.com/office/drawing/2014/main" val="20001"/>
                    </a:ext>
                  </a:extLst>
                </a:gridCol>
                <a:gridCol w="891232">
                  <a:extLst>
                    <a:ext uri="{9D8B030D-6E8A-4147-A177-3AD203B41FA5}">
                      <a16:colId xmlns:a16="http://schemas.microsoft.com/office/drawing/2014/main" val="20002"/>
                    </a:ext>
                  </a:extLst>
                </a:gridCol>
                <a:gridCol w="756413">
                  <a:extLst>
                    <a:ext uri="{9D8B030D-6E8A-4147-A177-3AD203B41FA5}">
                      <a16:colId xmlns:a16="http://schemas.microsoft.com/office/drawing/2014/main" val="20003"/>
                    </a:ext>
                  </a:extLst>
                </a:gridCol>
              </a:tblGrid>
              <a:tr h="123439">
                <a:tc gridSpan="4">
                  <a:txBody>
                    <a:bodyPr/>
                    <a:lstStyle/>
                    <a:p>
                      <a:pPr indent="36000" algn="ctr" fontAlgn="ctr"/>
                      <a:r>
                        <a:rPr lang="en-US" sz="1600" b="0" i="1" u="none" strike="noStrike" dirty="0">
                          <a:solidFill>
                            <a:srgbClr val="000000"/>
                          </a:solidFill>
                          <a:effectLst/>
                          <a:latin typeface="Arial" panose="020B0604020202020204" pitchFamily="34" charset="0"/>
                          <a:cs typeface="Arial" panose="020B0604020202020204" pitchFamily="34" charset="0"/>
                        </a:rPr>
                        <a:t>Catalog</a:t>
                      </a:r>
                      <a:r>
                        <a:rPr lang="en-US" sz="1600" b="0" i="1" u="none" strike="noStrike" baseline="0" dirty="0">
                          <a:solidFill>
                            <a:srgbClr val="000000"/>
                          </a:solidFill>
                          <a:effectLst/>
                          <a:latin typeface="Arial" panose="020B0604020202020204" pitchFamily="34" charset="0"/>
                          <a:cs typeface="Arial" panose="020B0604020202020204" pitchFamily="34" charset="0"/>
                        </a:rPr>
                        <a:t> </a:t>
                      </a:r>
                      <a:r>
                        <a:rPr lang="en-US" sz="1600" b="0" i="1" u="none" strike="noStrike" dirty="0">
                          <a:solidFill>
                            <a:srgbClr val="000000"/>
                          </a:solidFill>
                          <a:effectLst/>
                          <a:latin typeface="Arial" panose="020B0604020202020204" pitchFamily="34" charset="0"/>
                          <a:cs typeface="Arial" panose="020B0604020202020204" pitchFamily="34" charset="0"/>
                        </a:rPr>
                        <a:t>(Object-Application)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246878">
                <a:tc>
                  <a:txBody>
                    <a:bodyPr/>
                    <a:lstStyle/>
                    <a:p>
                      <a:pPr indent="36000" algn="ctr" fontAlgn="ctr"/>
                      <a:r>
                        <a:rPr lang="en-US" sz="1100" b="0" i="0" u="none" strike="noStrike" dirty="0">
                          <a:solidFill>
                            <a:srgbClr val="000000"/>
                          </a:solidFill>
                          <a:effectLst/>
                          <a:latin typeface="Arial" panose="020B0604020202020204" pitchFamily="34" charset="0"/>
                          <a:cs typeface="Arial" panose="020B0604020202020204" pitchFamily="34" charset="0"/>
                        </a:rPr>
                        <a:t>Object</a:t>
                      </a:r>
                      <a:r>
                        <a:rPr lang="ru-RU" sz="1100" b="0" i="0" u="none" strike="noStrike" dirty="0">
                          <a:solidFill>
                            <a:srgbClr val="000000"/>
                          </a:solidFill>
                          <a:effectLst/>
                          <a:latin typeface="Arial" panose="020B0604020202020204" pitchFamily="34" charset="0"/>
                          <a:cs typeface="Arial" panose="020B0604020202020204" pitchFamily="34" charset="0"/>
                        </a:rPr>
                        <a:t> (уровень</a:t>
                      </a:r>
                      <a:r>
                        <a:rPr lang="ru-RU" sz="1100" b="0" i="0" u="none" strike="noStrike" baseline="0" dirty="0">
                          <a:solidFill>
                            <a:srgbClr val="000000"/>
                          </a:solidFill>
                          <a:effectLst/>
                          <a:latin typeface="Arial" panose="020B0604020202020204" pitchFamily="34" charset="0"/>
                          <a:cs typeface="Arial" panose="020B0604020202020204" pitchFamily="34" charset="0"/>
                        </a:rPr>
                        <a:t>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indent="36000" algn="ctr" fontAlgn="ctr"/>
                      <a:r>
                        <a:rPr lang="en-US" sz="1100" b="0" i="0" u="none" strike="noStrike" dirty="0">
                          <a:solidFill>
                            <a:srgbClr val="000000"/>
                          </a:solidFill>
                          <a:effectLst/>
                          <a:latin typeface="Arial" panose="020B0604020202020204" pitchFamily="34" charset="0"/>
                          <a:cs typeface="Arial" panose="020B0604020202020204" pitchFamily="34" charset="0"/>
                        </a:rPr>
                        <a:t>Sub-Object</a:t>
                      </a:r>
                      <a:endParaRPr lang="ru-RU" sz="1100" b="0" i="0" u="none" strike="noStrike" dirty="0">
                        <a:solidFill>
                          <a:srgbClr val="000000"/>
                        </a:solidFill>
                        <a:effectLst/>
                        <a:latin typeface="Arial" panose="020B0604020202020204" pitchFamily="34" charset="0"/>
                        <a:cs typeface="Arial" panose="020B0604020202020204" pitchFamily="34" charset="0"/>
                      </a:endParaRPr>
                    </a:p>
                    <a:p>
                      <a:pPr indent="36000" algn="ctr" fontAlgn="ctr"/>
                      <a:r>
                        <a:rPr lang="ru-RU" sz="1100" b="0" i="0" u="none" strike="noStrike" dirty="0">
                          <a:solidFill>
                            <a:srgbClr val="000000"/>
                          </a:solidFill>
                          <a:effectLst/>
                          <a:latin typeface="Arial" panose="020B0604020202020204" pitchFamily="34" charset="0"/>
                          <a:cs typeface="Arial" panose="020B0604020202020204" pitchFamily="34" charset="0"/>
                        </a:rPr>
                        <a:t>(уровень</a:t>
                      </a:r>
                      <a:r>
                        <a:rPr lang="ru-RU" sz="1100" b="0" i="0" u="none" strike="noStrike" baseline="0" dirty="0">
                          <a:solidFill>
                            <a:srgbClr val="000000"/>
                          </a:solidFill>
                          <a:effectLst/>
                          <a:latin typeface="Arial" panose="020B0604020202020204" pitchFamily="34" charset="0"/>
                          <a:cs typeface="Arial" panose="020B0604020202020204" pitchFamily="34" charset="0"/>
                        </a:rPr>
                        <a:t> 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indent="36000" algn="ctr" fontAlgn="ctr"/>
                      <a:r>
                        <a:rPr lang="en-US" sz="1100" b="0" i="0" u="none" strike="noStrike" dirty="0">
                          <a:solidFill>
                            <a:srgbClr val="000000"/>
                          </a:solidFill>
                          <a:effectLst/>
                          <a:latin typeface="Arial" panose="020B0604020202020204" pitchFamily="34" charset="0"/>
                          <a:cs typeface="Arial" panose="020B0604020202020204" pitchFamily="34" charset="0"/>
                        </a:rPr>
                        <a:t>Application</a:t>
                      </a:r>
                      <a:r>
                        <a:rPr lang="ru-RU" sz="1100" b="0" i="0" u="none" strike="noStrike" dirty="0">
                          <a:solidFill>
                            <a:srgbClr val="000000"/>
                          </a:solidFill>
                          <a:effectLst/>
                          <a:latin typeface="Arial" panose="020B0604020202020204" pitchFamily="34" charset="0"/>
                          <a:cs typeface="Arial" panose="020B0604020202020204" pitchFamily="34" charset="0"/>
                        </a:rPr>
                        <a:t> (уровень 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indent="36000" algn="ctr" fontAlgn="ctr"/>
                      <a:r>
                        <a:rPr lang="en-US" sz="1100" b="0" i="0" u="none" strike="noStrike" dirty="0">
                          <a:solidFill>
                            <a:srgbClr val="000000"/>
                          </a:solidFill>
                          <a:effectLst/>
                          <a:latin typeface="Arial" panose="020B0604020202020204" pitchFamily="34" charset="0"/>
                          <a:cs typeface="Arial" panose="020B0604020202020204" pitchFamily="34" charset="0"/>
                        </a:rPr>
                        <a:t>Filter</a:t>
                      </a:r>
                      <a:endParaRPr lang="ru-RU"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001"/>
                  </a:ext>
                </a:extLst>
              </a:tr>
            </a:tbl>
          </a:graphicData>
        </a:graphic>
      </p:graphicFrame>
      <p:graphicFrame>
        <p:nvGraphicFramePr>
          <p:cNvPr id="45" name="Таблица 44">
            <a:extLst>
              <a:ext uri="{FF2B5EF4-FFF2-40B4-BE49-F238E27FC236}">
                <a16:creationId xmlns:a16="http://schemas.microsoft.com/office/drawing/2014/main" id="{B3ED82C8-17A2-4A68-9A5E-9BE4F3025351}"/>
              </a:ext>
            </a:extLst>
          </p:cNvPr>
          <p:cNvGraphicFramePr>
            <a:graphicFrameLocks noGrp="1"/>
          </p:cNvGraphicFramePr>
          <p:nvPr>
            <p:extLst>
              <p:ext uri="{D42A27DB-BD31-4B8C-83A1-F6EECF244321}">
                <p14:modId xmlns:p14="http://schemas.microsoft.com/office/powerpoint/2010/main" val="3676975704"/>
              </p:ext>
            </p:extLst>
          </p:nvPr>
        </p:nvGraphicFramePr>
        <p:xfrm>
          <a:off x="1538329" y="4536663"/>
          <a:ext cx="3440892" cy="579120"/>
        </p:xfrm>
        <a:graphic>
          <a:graphicData uri="http://schemas.openxmlformats.org/drawingml/2006/table">
            <a:tbl>
              <a:tblPr/>
              <a:tblGrid>
                <a:gridCol w="1227139">
                  <a:extLst>
                    <a:ext uri="{9D8B030D-6E8A-4147-A177-3AD203B41FA5}">
                      <a16:colId xmlns:a16="http://schemas.microsoft.com/office/drawing/2014/main" val="20000"/>
                    </a:ext>
                  </a:extLst>
                </a:gridCol>
                <a:gridCol w="1130061">
                  <a:extLst>
                    <a:ext uri="{9D8B030D-6E8A-4147-A177-3AD203B41FA5}">
                      <a16:colId xmlns:a16="http://schemas.microsoft.com/office/drawing/2014/main" val="20001"/>
                    </a:ext>
                  </a:extLst>
                </a:gridCol>
                <a:gridCol w="1083692">
                  <a:extLst>
                    <a:ext uri="{9D8B030D-6E8A-4147-A177-3AD203B41FA5}">
                      <a16:colId xmlns:a16="http://schemas.microsoft.com/office/drawing/2014/main" val="20002"/>
                    </a:ext>
                  </a:extLst>
                </a:gridCol>
              </a:tblGrid>
              <a:tr h="123439">
                <a:tc gridSpan="3">
                  <a:txBody>
                    <a:bodyPr/>
                    <a:lstStyle/>
                    <a:p>
                      <a:pPr indent="36000" algn="ctr" fontAlgn="ctr"/>
                      <a:r>
                        <a:rPr lang="en-US" sz="1600" b="0" i="1" u="none" strike="noStrike" dirty="0">
                          <a:solidFill>
                            <a:srgbClr val="000000"/>
                          </a:solidFill>
                          <a:effectLst/>
                          <a:latin typeface="Arial" panose="020B0604020202020204" pitchFamily="34" charset="0"/>
                          <a:cs typeface="Arial" panose="020B0604020202020204" pitchFamily="34" charset="0"/>
                        </a:rPr>
                        <a:t>Textbook (Type of technique)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246878">
                <a:tc>
                  <a:txBody>
                    <a:bodyPr/>
                    <a:lstStyle/>
                    <a:p>
                      <a:pPr marL="0" marR="0" lvl="0" indent="3600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Arial" panose="020B0604020202020204" pitchFamily="34" charset="0"/>
                          <a:cs typeface="Arial" panose="020B0604020202020204" pitchFamily="34" charset="0"/>
                        </a:rPr>
                        <a:t>Type </a:t>
                      </a:r>
                    </a:p>
                    <a:p>
                      <a:pPr marL="0" marR="0" lvl="0" indent="36000" algn="ctr" defTabSz="914400" rtl="0" eaLnBrk="1" fontAlgn="ctr" latinLnBrk="0" hangingPunct="1">
                        <a:lnSpc>
                          <a:spcPct val="100000"/>
                        </a:lnSpc>
                        <a:spcBef>
                          <a:spcPts val="0"/>
                        </a:spcBef>
                        <a:spcAft>
                          <a:spcPts val="0"/>
                        </a:spcAft>
                        <a:buClrTx/>
                        <a:buSzTx/>
                        <a:buFontTx/>
                        <a:buNone/>
                        <a:tabLst/>
                        <a:defRPr/>
                      </a:pPr>
                      <a:r>
                        <a:rPr lang="ru-RU" sz="1100" b="0" i="0" u="none" strike="noStrike" dirty="0">
                          <a:solidFill>
                            <a:srgbClr val="000000"/>
                          </a:solidFill>
                          <a:effectLst/>
                          <a:latin typeface="Arial" panose="020B0604020202020204" pitchFamily="34" charset="0"/>
                          <a:cs typeface="Arial" panose="020B0604020202020204" pitchFamily="34" charset="0"/>
                        </a:rPr>
                        <a:t>(уровень</a:t>
                      </a:r>
                      <a:r>
                        <a:rPr lang="ru-RU" sz="1100" b="0" i="0" u="none" strike="noStrike" baseline="0" dirty="0">
                          <a:solidFill>
                            <a:srgbClr val="000000"/>
                          </a:solidFill>
                          <a:effectLst/>
                          <a:latin typeface="Arial" panose="020B0604020202020204" pitchFamily="34" charset="0"/>
                          <a:cs typeface="Arial" panose="020B0604020202020204" pitchFamily="34" charset="0"/>
                        </a:rPr>
                        <a:t> 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ctr" fontAlgn="ctr"/>
                      <a:r>
                        <a:rPr lang="en-US" sz="1100" b="0" i="0" u="none" strike="noStrike" dirty="0">
                          <a:solidFill>
                            <a:srgbClr val="000000"/>
                          </a:solidFill>
                          <a:effectLst/>
                          <a:latin typeface="Arial" panose="020B0604020202020204" pitchFamily="34" charset="0"/>
                          <a:cs typeface="Arial" panose="020B0604020202020204" pitchFamily="34" charset="0"/>
                        </a:rPr>
                        <a:t>Sub-Type</a:t>
                      </a:r>
                    </a:p>
                    <a:p>
                      <a:pPr indent="36000" algn="ctr" fontAlgn="ctr"/>
                      <a:r>
                        <a:rPr lang="en-US" sz="1100" b="0" i="0" u="none" strike="noStrike" dirty="0">
                          <a:solidFill>
                            <a:srgbClr val="000000"/>
                          </a:solidFill>
                          <a:effectLst/>
                          <a:latin typeface="Arial" panose="020B0604020202020204" pitchFamily="34" charset="0"/>
                          <a:cs typeface="Arial" panose="020B0604020202020204" pitchFamily="34" charset="0"/>
                        </a:rPr>
                        <a:t>(</a:t>
                      </a:r>
                      <a:r>
                        <a:rPr lang="ru-RU" sz="1100" b="0" i="0" u="none" strike="noStrike" dirty="0">
                          <a:solidFill>
                            <a:srgbClr val="000000"/>
                          </a:solidFill>
                          <a:effectLst/>
                          <a:latin typeface="Arial" panose="020B0604020202020204" pitchFamily="34" charset="0"/>
                          <a:cs typeface="Arial" panose="020B0604020202020204" pitchFamily="34" charset="0"/>
                        </a:rPr>
                        <a:t>уровень</a:t>
                      </a:r>
                      <a:r>
                        <a:rPr lang="ru-RU" sz="1100" b="0" i="0" u="none" strike="noStrike" baseline="0" dirty="0">
                          <a:solidFill>
                            <a:srgbClr val="000000"/>
                          </a:solidFill>
                          <a:effectLst/>
                          <a:latin typeface="Arial" panose="020B0604020202020204" pitchFamily="34" charset="0"/>
                          <a:cs typeface="Arial" panose="020B0604020202020204" pitchFamily="34" charset="0"/>
                        </a:rPr>
                        <a:t> 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a:txBody>
                    <a:bodyPr/>
                    <a:lstStyle/>
                    <a:p>
                      <a:pPr indent="36000" algn="ctr" fontAlgn="ctr"/>
                      <a:r>
                        <a:rPr lang="en-US" sz="1100" b="0" i="0" u="none" strike="noStrike" dirty="0">
                          <a:solidFill>
                            <a:srgbClr val="000000"/>
                          </a:solidFill>
                          <a:effectLst/>
                          <a:latin typeface="Arial" panose="020B0604020202020204" pitchFamily="34" charset="0"/>
                          <a:cs typeface="Arial" panose="020B0604020202020204" pitchFamily="34" charset="0"/>
                        </a:rPr>
                        <a:t>Group</a:t>
                      </a:r>
                      <a:endParaRPr lang="ru-RU" sz="1100" b="0" i="0" u="none" strike="noStrike" dirty="0">
                        <a:solidFill>
                          <a:srgbClr val="000000"/>
                        </a:solidFill>
                        <a:effectLst/>
                        <a:latin typeface="Arial" panose="020B0604020202020204" pitchFamily="34" charset="0"/>
                        <a:cs typeface="Arial" panose="020B0604020202020204" pitchFamily="34" charset="0"/>
                      </a:endParaRPr>
                    </a:p>
                    <a:p>
                      <a:pPr indent="36000" algn="ctr" fontAlgn="ctr"/>
                      <a:r>
                        <a:rPr lang="ru-RU" sz="1100" b="0" i="0" u="none" strike="noStrike" dirty="0">
                          <a:solidFill>
                            <a:srgbClr val="000000"/>
                          </a:solidFill>
                          <a:effectLst/>
                          <a:latin typeface="Arial" panose="020B0604020202020204" pitchFamily="34" charset="0"/>
                          <a:cs typeface="Arial" panose="020B0604020202020204" pitchFamily="34" charset="0"/>
                        </a:rPr>
                        <a:t>(уровень 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1"/>
                  </a:ext>
                </a:extLst>
              </a:tr>
            </a:tbl>
          </a:graphicData>
        </a:graphic>
      </p:graphicFrame>
      <p:sp>
        <p:nvSpPr>
          <p:cNvPr id="51" name="Скругленный прямоугольник 50">
            <a:extLst>
              <a:ext uri="{FF2B5EF4-FFF2-40B4-BE49-F238E27FC236}">
                <a16:creationId xmlns:a16="http://schemas.microsoft.com/office/drawing/2014/main" id="{55D0A15F-B7A8-4CD3-ADAA-0D5F54593E40}"/>
              </a:ext>
            </a:extLst>
          </p:cNvPr>
          <p:cNvSpPr/>
          <p:nvPr/>
        </p:nvSpPr>
        <p:spPr>
          <a:xfrm>
            <a:off x="1166346" y="1553034"/>
            <a:ext cx="10443767" cy="2020855"/>
          </a:xfrm>
          <a:prstGeom prst="roundRect">
            <a:avLst>
              <a:gd name="adj" fmla="val 499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Скругленный прямоугольник 51">
            <a:extLst>
              <a:ext uri="{FF2B5EF4-FFF2-40B4-BE49-F238E27FC236}">
                <a16:creationId xmlns:a16="http://schemas.microsoft.com/office/drawing/2014/main" id="{EECFC891-8629-4726-AF50-7D3E5950A07B}"/>
              </a:ext>
            </a:extLst>
          </p:cNvPr>
          <p:cNvSpPr/>
          <p:nvPr/>
        </p:nvSpPr>
        <p:spPr>
          <a:xfrm>
            <a:off x="1166345" y="3699391"/>
            <a:ext cx="10443767" cy="1865568"/>
          </a:xfrm>
          <a:prstGeom prst="roundRect">
            <a:avLst>
              <a:gd name="adj" fmla="val 499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TextBox 53">
            <a:extLst>
              <a:ext uri="{FF2B5EF4-FFF2-40B4-BE49-F238E27FC236}">
                <a16:creationId xmlns:a16="http://schemas.microsoft.com/office/drawing/2014/main" id="{7EA76FCB-F959-4857-AF43-27DF56ADDC52}"/>
              </a:ext>
            </a:extLst>
          </p:cNvPr>
          <p:cNvSpPr txBox="1"/>
          <p:nvPr/>
        </p:nvSpPr>
        <p:spPr>
          <a:xfrm>
            <a:off x="1865369" y="5887362"/>
            <a:ext cx="3019291" cy="738664"/>
          </a:xfrm>
          <a:prstGeom prst="rect">
            <a:avLst/>
          </a:prstGeom>
          <a:noFill/>
        </p:spPr>
        <p:txBody>
          <a:bodyPr wrap="square" rtlCol="0">
            <a:spAutoFit/>
          </a:bodyPr>
          <a:lstStyle/>
          <a:p>
            <a:r>
              <a:rPr lang="ru-RU" sz="1400" dirty="0">
                <a:solidFill>
                  <a:schemeClr val="bg2">
                    <a:lumMod val="50000"/>
                  </a:schemeClr>
                </a:solidFill>
              </a:rPr>
              <a:t>На развитие – для классификации по сфере деятельности (</a:t>
            </a:r>
            <a:r>
              <a:rPr lang="en-US" sz="1400" dirty="0">
                <a:solidFill>
                  <a:schemeClr val="bg2">
                    <a:lumMod val="50000"/>
                  </a:schemeClr>
                </a:solidFill>
              </a:rPr>
              <a:t>biotechnology / omics technologies / genetics </a:t>
            </a:r>
            <a:r>
              <a:rPr lang="ru-RU" sz="1400" dirty="0">
                <a:solidFill>
                  <a:schemeClr val="bg2">
                    <a:lumMod val="50000"/>
                  </a:schemeClr>
                </a:solidFill>
              </a:rPr>
              <a:t>и т.д.)</a:t>
            </a:r>
          </a:p>
        </p:txBody>
      </p:sp>
      <p:sp>
        <p:nvSpPr>
          <p:cNvPr id="57" name="Левая фигурная скобка 56">
            <a:extLst>
              <a:ext uri="{FF2B5EF4-FFF2-40B4-BE49-F238E27FC236}">
                <a16:creationId xmlns:a16="http://schemas.microsoft.com/office/drawing/2014/main" id="{33502692-F334-458F-8546-4A5F84DF1F0E}"/>
              </a:ext>
            </a:extLst>
          </p:cNvPr>
          <p:cNvSpPr/>
          <p:nvPr/>
        </p:nvSpPr>
        <p:spPr>
          <a:xfrm>
            <a:off x="719667" y="731030"/>
            <a:ext cx="377715" cy="28202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8" name="TextBox 57">
            <a:extLst>
              <a:ext uri="{FF2B5EF4-FFF2-40B4-BE49-F238E27FC236}">
                <a16:creationId xmlns:a16="http://schemas.microsoft.com/office/drawing/2014/main" id="{E6144DA9-8DF0-49D7-9EBC-E5E60B3CAF0D}"/>
              </a:ext>
            </a:extLst>
          </p:cNvPr>
          <p:cNvSpPr txBox="1"/>
          <p:nvPr/>
        </p:nvSpPr>
        <p:spPr>
          <a:xfrm rot="16200000">
            <a:off x="25566" y="1826889"/>
            <a:ext cx="950901" cy="369332"/>
          </a:xfrm>
          <a:prstGeom prst="rect">
            <a:avLst/>
          </a:prstGeom>
          <a:noFill/>
        </p:spPr>
        <p:txBody>
          <a:bodyPr wrap="none" rtlCol="0">
            <a:spAutoFit/>
          </a:bodyPr>
          <a:lstStyle/>
          <a:p>
            <a:r>
              <a:rPr lang="ru-RU" dirty="0">
                <a:solidFill>
                  <a:srgbClr val="FF0000"/>
                </a:solidFill>
              </a:rPr>
              <a:t>Поиск 1</a:t>
            </a:r>
          </a:p>
        </p:txBody>
      </p:sp>
      <p:sp>
        <p:nvSpPr>
          <p:cNvPr id="59" name="TextBox 58">
            <a:extLst>
              <a:ext uri="{FF2B5EF4-FFF2-40B4-BE49-F238E27FC236}">
                <a16:creationId xmlns:a16="http://schemas.microsoft.com/office/drawing/2014/main" id="{81788A20-3633-49E5-8A67-8DD68C5110C5}"/>
              </a:ext>
            </a:extLst>
          </p:cNvPr>
          <p:cNvSpPr txBox="1"/>
          <p:nvPr/>
        </p:nvSpPr>
        <p:spPr>
          <a:xfrm rot="16200000">
            <a:off x="94917" y="4198073"/>
            <a:ext cx="1133644" cy="646331"/>
          </a:xfrm>
          <a:prstGeom prst="rect">
            <a:avLst/>
          </a:prstGeom>
          <a:noFill/>
        </p:spPr>
        <p:txBody>
          <a:bodyPr wrap="none" rtlCol="0">
            <a:spAutoFit/>
          </a:bodyPr>
          <a:lstStyle/>
          <a:p>
            <a:r>
              <a:rPr lang="ru-RU" dirty="0">
                <a:solidFill>
                  <a:srgbClr val="FF0000"/>
                </a:solidFill>
              </a:rPr>
              <a:t>Поиск 2 </a:t>
            </a:r>
          </a:p>
          <a:p>
            <a:r>
              <a:rPr lang="ru-RU" dirty="0">
                <a:solidFill>
                  <a:srgbClr val="FF0000"/>
                </a:solidFill>
              </a:rPr>
              <a:t>(учебник)</a:t>
            </a:r>
          </a:p>
        </p:txBody>
      </p:sp>
    </p:spTree>
    <p:custDataLst>
      <p:tags r:id="rId1"/>
    </p:custDataLst>
    <p:extLst>
      <p:ext uri="{BB962C8B-B14F-4D97-AF65-F5344CB8AC3E}">
        <p14:creationId xmlns:p14="http://schemas.microsoft.com/office/powerpoint/2010/main" val="6359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Скругленный прямоугольник 115"/>
          <p:cNvSpPr/>
          <p:nvPr/>
        </p:nvSpPr>
        <p:spPr>
          <a:xfrm>
            <a:off x="-82867" y="1312069"/>
            <a:ext cx="12504870" cy="44752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Скругленный прямоугольник 96"/>
          <p:cNvSpPr/>
          <p:nvPr/>
        </p:nvSpPr>
        <p:spPr>
          <a:xfrm>
            <a:off x="3292992" y="1484109"/>
            <a:ext cx="2529404" cy="330780"/>
          </a:xfrm>
          <a:prstGeom prst="roundRect">
            <a:avLst>
              <a:gd name="adj" fmla="val 21458"/>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panose="020B0604020202020204" pitchFamily="34" charset="0"/>
                <a:cs typeface="Arial" panose="020B0604020202020204" pitchFamily="34" charset="0"/>
              </a:rPr>
              <a:t>          </a:t>
            </a:r>
            <a:endParaRPr lang="ru-RU" sz="1600" b="1" dirty="0">
              <a:solidFill>
                <a:schemeClr val="tx1"/>
              </a:solidFill>
              <a:latin typeface="Arial" panose="020B0604020202020204" pitchFamily="34" charset="0"/>
              <a:cs typeface="Arial" panose="020B0604020202020204" pitchFamily="34" charset="0"/>
            </a:endParaRPr>
          </a:p>
        </p:txBody>
      </p:sp>
      <p:sp>
        <p:nvSpPr>
          <p:cNvPr id="95" name="Скругленный прямоугольник 94"/>
          <p:cNvSpPr/>
          <p:nvPr/>
        </p:nvSpPr>
        <p:spPr>
          <a:xfrm>
            <a:off x="-90627" y="1412402"/>
            <a:ext cx="3597391" cy="389211"/>
          </a:xfrm>
          <a:prstGeom prst="roundRect">
            <a:avLst>
              <a:gd name="adj" fmla="val 28643"/>
            </a:avLst>
          </a:prstGeom>
          <a:solidFill>
            <a:srgbClr val="5B9BD5"/>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cs typeface="Arial" panose="020B0604020202020204" pitchFamily="34" charset="0"/>
              </a:rPr>
              <a:t>       </a:t>
            </a:r>
            <a:endParaRPr lang="ru-RU" b="1" dirty="0">
              <a:solidFill>
                <a:schemeClr val="tx1"/>
              </a:solidFill>
              <a:latin typeface="Arial" panose="020B0604020202020204" pitchFamily="34" charset="0"/>
              <a:cs typeface="Arial" panose="020B0604020202020204" pitchFamily="34" charset="0"/>
            </a:endParaRPr>
          </a:p>
        </p:txBody>
      </p:sp>
      <p:sp>
        <p:nvSpPr>
          <p:cNvPr id="9" name="Прямоугольник 8"/>
          <p:cNvSpPr/>
          <p:nvPr/>
        </p:nvSpPr>
        <p:spPr>
          <a:xfrm>
            <a:off x="-17254" y="1720487"/>
            <a:ext cx="12056531" cy="1892898"/>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206304" y="-59103"/>
            <a:ext cx="1302143" cy="419329"/>
          </a:xfrm>
          <a:prstGeom prst="rect">
            <a:avLst/>
          </a:prstGeom>
          <a:no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000" dirty="0"/>
              <a:t>About us</a:t>
            </a:r>
            <a:endParaRPr lang="ru-RU" sz="1000" dirty="0"/>
          </a:p>
        </p:txBody>
      </p:sp>
      <p:sp>
        <p:nvSpPr>
          <p:cNvPr id="19" name="Прямоугольник 18"/>
          <p:cNvSpPr/>
          <p:nvPr/>
        </p:nvSpPr>
        <p:spPr>
          <a:xfrm>
            <a:off x="8669548" y="959131"/>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 name="Рисунок 19"/>
          <p:cNvPicPr>
            <a:picLocks noChangeAspect="1"/>
          </p:cNvPicPr>
          <p:nvPr/>
        </p:nvPicPr>
        <p:blipFill rotWithShape="1">
          <a:blip r:embed="rId4"/>
          <a:srcRect l="1" t="12099" r="1111" b="82217"/>
          <a:stretch/>
        </p:blipFill>
        <p:spPr>
          <a:xfrm>
            <a:off x="-17253" y="939437"/>
            <a:ext cx="12056533" cy="389866"/>
          </a:xfrm>
          <a:prstGeom prst="rect">
            <a:avLst/>
          </a:prstGeom>
        </p:spPr>
      </p:pic>
      <p:sp>
        <p:nvSpPr>
          <p:cNvPr id="21" name="Прямоугольник 20"/>
          <p:cNvSpPr/>
          <p:nvPr/>
        </p:nvSpPr>
        <p:spPr>
          <a:xfrm>
            <a:off x="1769884" y="979293"/>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p:cNvSpPr/>
          <p:nvPr/>
        </p:nvSpPr>
        <p:spPr>
          <a:xfrm>
            <a:off x="8789481" y="941657"/>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168513" y="983918"/>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24" name="TextBox 23"/>
          <p:cNvSpPr txBox="1"/>
          <p:nvPr/>
        </p:nvSpPr>
        <p:spPr>
          <a:xfrm>
            <a:off x="11062677" y="983918"/>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8999675" y="983918"/>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7675256" y="977300"/>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grpSp>
        <p:nvGrpSpPr>
          <p:cNvPr id="27" name="Группа 26"/>
          <p:cNvGrpSpPr/>
          <p:nvPr/>
        </p:nvGrpSpPr>
        <p:grpSpPr>
          <a:xfrm>
            <a:off x="77954" y="958238"/>
            <a:ext cx="358873" cy="352263"/>
            <a:chOff x="6829598" y="740135"/>
            <a:chExt cx="3710975" cy="3642624"/>
          </a:xfrm>
        </p:grpSpPr>
        <p:pic>
          <p:nvPicPr>
            <p:cNvPr id="28"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8003" b="47175" l="29971" r="43373"/>
                      </a14:imgEffect>
                    </a14:imgLayer>
                  </a14:imgProps>
                </a:ext>
                <a:ext uri="{28A0092B-C50C-407E-A947-70E740481C1C}">
                  <a14:useLocalDpi xmlns:a14="http://schemas.microsoft.com/office/drawing/2010/main" val="0"/>
                </a:ext>
              </a:extLst>
            </a:blip>
            <a:srcRect l="29760" t="15142" r="56399" b="52536"/>
            <a:stretch/>
          </p:blipFill>
          <p:spPr bwMode="auto">
            <a:xfrm>
              <a:off x="6890749" y="851384"/>
              <a:ext cx="1345039" cy="17601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5769" b="37582" l="41900" r="61708"/>
                      </a14:imgEffect>
                    </a14:imgLayer>
                  </a14:imgProps>
                </a:ext>
                <a:ext uri="{28A0092B-C50C-407E-A947-70E740481C1C}">
                  <a14:useLocalDpi xmlns:a14="http://schemas.microsoft.com/office/drawing/2010/main" val="0"/>
                </a:ext>
              </a:extLst>
            </a:blip>
            <a:srcRect l="41728" t="15142" r="37981" b="61635"/>
            <a:stretch/>
          </p:blipFill>
          <p:spPr bwMode="auto">
            <a:xfrm>
              <a:off x="8042125" y="740135"/>
              <a:ext cx="2055677" cy="131848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28121" b="65046" l="53535" r="65538"/>
                      </a14:imgEffect>
                    </a14:imgLayer>
                  </a14:imgProps>
                </a:ext>
                <a:ext uri="{28A0092B-C50C-407E-A947-70E740481C1C}">
                  <a14:useLocalDpi xmlns:a14="http://schemas.microsoft.com/office/drawing/2010/main" val="0"/>
                </a:ext>
              </a:extLst>
            </a:blip>
            <a:srcRect l="52133" t="28245" r="33684" b="33412"/>
            <a:stretch/>
          </p:blipFill>
          <p:spPr bwMode="auto">
            <a:xfrm rot="21445157">
              <a:off x="9103706" y="1468164"/>
              <a:ext cx="1436867" cy="217691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11" cstate="print">
              <a:extLst>
                <a:ext uri="{BEBA8EAE-BF5A-486C-A8C5-ECC9F3942E4B}">
                  <a14:imgProps xmlns:a14="http://schemas.microsoft.com/office/drawing/2010/main">
                    <a14:imgLayer r:embed="rId8">
                      <a14:imgEffect>
                        <a14:backgroundRemoval t="55585" b="78187" l="42489" r="62666"/>
                      </a14:imgEffect>
                    </a14:imgLayer>
                  </a14:imgProps>
                </a:ext>
                <a:ext uri="{28A0092B-C50C-407E-A947-70E740481C1C}">
                  <a14:useLocalDpi xmlns:a14="http://schemas.microsoft.com/office/drawing/2010/main" val="0"/>
                </a:ext>
              </a:extLst>
            </a:blip>
            <a:srcRect l="42613" t="54612" r="36629" b="20907"/>
            <a:stretch/>
          </p:blipFill>
          <p:spPr bwMode="auto">
            <a:xfrm>
              <a:off x="8164929" y="2942678"/>
              <a:ext cx="2103115" cy="13898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sun9-38.userapi.com/impg/vO0ZnWJyM3yhSKS_tTc9EMJx5cgv99M4on4KqA/h0LHmuk2z5M.jpg?size=1358x761&amp;quality=96&amp;sign=0deaf2acbd7bd2fd01ea1ebabaf13367&amp;type=album"/>
            <p:cNvPicPr>
              <a:picLocks noChangeAspect="1" noChangeArrowheads="1"/>
            </p:cNvPicPr>
            <p:nvPr/>
          </p:nvPicPr>
          <p:blipFill rotWithShape="1">
            <a:blip r:embed="rId12" cstate="print">
              <a:extLst>
                <a:ext uri="{BEBA8EAE-BF5A-486C-A8C5-ECC9F3942E4B}">
                  <a14:imgProps xmlns:a14="http://schemas.microsoft.com/office/drawing/2010/main">
                    <a14:imgLayer r:embed="rId8">
                      <a14:imgEffect>
                        <a14:backgroundRemoval t="46518" b="77004" l="30560" r="45214"/>
                      </a14:imgEffect>
                    </a14:imgLayer>
                  </a14:imgProps>
                </a:ext>
                <a:ext uri="{28A0092B-C50C-407E-A947-70E740481C1C}">
                  <a14:useLocalDpi xmlns:a14="http://schemas.microsoft.com/office/drawing/2010/main" val="0"/>
                </a:ext>
              </a:extLst>
            </a:blip>
            <a:srcRect l="29760" t="44957" r="54318" b="20906"/>
            <a:stretch/>
          </p:blipFill>
          <p:spPr bwMode="auto">
            <a:xfrm>
              <a:off x="6829598" y="2444679"/>
              <a:ext cx="1613120" cy="1938080"/>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Прямоугольник 38"/>
          <p:cNvSpPr/>
          <p:nvPr/>
        </p:nvSpPr>
        <p:spPr>
          <a:xfrm>
            <a:off x="3394113" y="987593"/>
            <a:ext cx="934040" cy="192636"/>
          </a:xfrm>
          <a:prstGeom prst="rect">
            <a:avLst/>
          </a:prstGeom>
          <a:solidFill>
            <a:srgbClr val="008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TextBox 37"/>
          <p:cNvSpPr txBox="1"/>
          <p:nvPr/>
        </p:nvSpPr>
        <p:spPr>
          <a:xfrm>
            <a:off x="3325829" y="971031"/>
            <a:ext cx="151676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Chromatography</a:t>
            </a:r>
            <a:endParaRPr lang="ru-RU" sz="1400" dirty="0">
              <a:latin typeface="Arial" panose="020B0604020202020204" pitchFamily="34" charset="0"/>
              <a:cs typeface="Arial" panose="020B0604020202020204" pitchFamily="34" charset="0"/>
            </a:endParaRPr>
          </a:p>
        </p:txBody>
      </p:sp>
      <p:sp>
        <p:nvSpPr>
          <p:cNvPr id="48" name="TextBox 47"/>
          <p:cNvSpPr txBox="1"/>
          <p:nvPr/>
        </p:nvSpPr>
        <p:spPr>
          <a:xfrm>
            <a:off x="105166" y="4807106"/>
            <a:ext cx="870751"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Filters</a:t>
            </a:r>
            <a:r>
              <a:rPr lang="ru-RU" sz="1600" b="1" dirty="0">
                <a:solidFill>
                  <a:schemeClr val="bg1"/>
                </a:solidFill>
                <a:latin typeface="Arial" panose="020B0604020202020204" pitchFamily="34" charset="0"/>
                <a:cs typeface="Arial" panose="020B0604020202020204" pitchFamily="34" charset="0"/>
              </a:rPr>
              <a:t>:</a:t>
            </a:r>
          </a:p>
        </p:txBody>
      </p:sp>
      <p:sp>
        <p:nvSpPr>
          <p:cNvPr id="49" name="TextBox 48"/>
          <p:cNvSpPr txBox="1"/>
          <p:nvPr/>
        </p:nvSpPr>
        <p:spPr>
          <a:xfrm>
            <a:off x="85563" y="4257381"/>
            <a:ext cx="3247875" cy="1015663"/>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Type of …..</a:t>
            </a:r>
            <a:r>
              <a:rPr lang="ru-RU" sz="1400" dirty="0">
                <a:solidFill>
                  <a:schemeClr val="bg1"/>
                </a:solidFill>
                <a:latin typeface="Arial" panose="020B0604020202020204" pitchFamily="34" charset="0"/>
                <a:cs typeface="Arial" panose="020B0604020202020204" pitchFamily="34" charset="0"/>
              </a:rPr>
              <a:t>:</a:t>
            </a:r>
            <a:endParaRPr lang="en-US" sz="1400" dirty="0">
              <a:solidFill>
                <a:schemeClr val="bg1"/>
              </a:solidFill>
              <a:latin typeface="Arial" panose="020B0604020202020204" pitchFamily="34" charset="0"/>
              <a:cs typeface="Arial" panose="020B0604020202020204" pitchFamily="34" charset="0"/>
            </a:endParaRPr>
          </a:p>
          <a:p>
            <a:pPr marL="285750" indent="-285750">
              <a:buFontTx/>
              <a:buChar char="-"/>
            </a:pPr>
            <a:r>
              <a:rPr lang="en-US" sz="1400" dirty="0">
                <a:solidFill>
                  <a:schemeClr val="bg1"/>
                </a:solidFill>
                <a:latin typeface="Arial" panose="020B0604020202020204" pitchFamily="34" charset="0"/>
                <a:cs typeface="Arial" panose="020B0604020202020204" pitchFamily="34" charset="0"/>
              </a:rPr>
              <a:t>…..</a:t>
            </a:r>
          </a:p>
          <a:p>
            <a:pPr marL="285750" indent="-285750">
              <a:buFontTx/>
              <a:buChar char="-"/>
            </a:pPr>
            <a:r>
              <a:rPr lang="en-US" sz="1400" dirty="0">
                <a:solidFill>
                  <a:schemeClr val="bg1"/>
                </a:solidFill>
                <a:latin typeface="Arial" panose="020B0604020202020204" pitchFamily="34" charset="0"/>
                <a:cs typeface="Arial" panose="020B0604020202020204" pitchFamily="34" charset="0"/>
              </a:rPr>
              <a:t>……</a:t>
            </a:r>
            <a:endParaRPr lang="ru-RU" sz="1400" dirty="0">
              <a:solidFill>
                <a:schemeClr val="bg1"/>
              </a:solidFill>
              <a:latin typeface="Arial" panose="020B0604020202020204" pitchFamily="34" charset="0"/>
              <a:cs typeface="Arial" panose="020B0604020202020204" pitchFamily="34" charset="0"/>
            </a:endParaRPr>
          </a:p>
          <a:p>
            <a:pPr marL="285750" indent="-285750">
              <a:buFontTx/>
              <a:buChar char="-"/>
            </a:pPr>
            <a:endParaRPr lang="en-US" sz="1600"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187463" y="4059670"/>
            <a:ext cx="9870747" cy="769441"/>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High-performance liquid chromatography (HPLC</a:t>
            </a:r>
            <a:r>
              <a:rPr lang="en-US" sz="1100" dirty="0">
                <a:latin typeface="Arial" panose="020B0604020202020204" pitchFamily="34" charset="0"/>
                <a:cs typeface="Arial" panose="020B0604020202020204" pitchFamily="34" charset="0"/>
              </a:rPr>
              <a:t>), formerly referred to as high-pressure liquid chromatography, is a technique in analytical chemistry used to separate, identify, and quantify each component in a mixture. </a:t>
            </a:r>
            <a:r>
              <a:rPr lang="en-US" sz="1100" b="1" dirty="0">
                <a:latin typeface="Arial" panose="020B0604020202020204" pitchFamily="34" charset="0"/>
                <a:cs typeface="Arial" panose="020B0604020202020204" pitchFamily="34" charset="0"/>
              </a:rPr>
              <a:t>Ion exchange chromatography</a:t>
            </a:r>
            <a:r>
              <a:rPr lang="en-US" sz="1100" dirty="0">
                <a:latin typeface="Arial" panose="020B0604020202020204" pitchFamily="34" charset="0"/>
                <a:cs typeface="Arial" panose="020B0604020202020204" pitchFamily="34" charset="0"/>
              </a:rPr>
              <a:t> is based on the association of charged groups in a liquid that passes over a solid support or ion exchange resin. Amino acids at </a:t>
            </a:r>
            <a:r>
              <a:rPr lang="en-US" sz="1100" dirty="0" err="1">
                <a:latin typeface="Arial" panose="020B0604020202020204" pitchFamily="34" charset="0"/>
                <a:cs typeface="Arial" panose="020B0604020202020204" pitchFamily="34" charset="0"/>
              </a:rPr>
              <a:t>pHs</a:t>
            </a:r>
            <a:r>
              <a:rPr lang="en-US" sz="1100" dirty="0">
                <a:latin typeface="Arial" panose="020B0604020202020204" pitchFamily="34" charset="0"/>
                <a:cs typeface="Arial" panose="020B0604020202020204" pitchFamily="34" charset="0"/>
              </a:rPr>
              <a:t> below their isoelectric point are positively charged and will bind to a cation exchange resin.</a:t>
            </a:r>
            <a:endParaRPr lang="ru-RU" sz="1400" dirty="0">
              <a:latin typeface="Arial" panose="020B0604020202020204" pitchFamily="34" charset="0"/>
              <a:cs typeface="Arial" panose="020B0604020202020204" pitchFamily="34" charset="0"/>
            </a:endParaRPr>
          </a:p>
        </p:txBody>
      </p:sp>
      <p:sp>
        <p:nvSpPr>
          <p:cNvPr id="54" name="Прямоугольник 53"/>
          <p:cNvSpPr/>
          <p:nvPr/>
        </p:nvSpPr>
        <p:spPr>
          <a:xfrm>
            <a:off x="523121" y="3689344"/>
            <a:ext cx="7106433" cy="338554"/>
          </a:xfrm>
          <a:prstGeom prst="rect">
            <a:avLst/>
          </a:prstGeom>
        </p:spPr>
        <p:txBody>
          <a:bodyPr wrap="none">
            <a:spAutoFit/>
          </a:bodyPr>
          <a:lstStyle/>
          <a:p>
            <a:pPr lvl="0"/>
            <a:r>
              <a:rPr lang="en-US" sz="1600" b="1" i="0" dirty="0">
                <a:latin typeface="Arial" panose="020B0604020202020204" pitchFamily="34" charset="0"/>
                <a:cs typeface="Arial" panose="020B0604020202020204" pitchFamily="34" charset="0"/>
              </a:rPr>
              <a:t>Ion-exchange High-performance liquid chromatography of amino acids</a:t>
            </a:r>
          </a:p>
        </p:txBody>
      </p:sp>
      <p:cxnSp>
        <p:nvCxnSpPr>
          <p:cNvPr id="55" name="Прямая соединительная линия 54"/>
          <p:cNvCxnSpPr/>
          <p:nvPr/>
        </p:nvCxnSpPr>
        <p:spPr>
          <a:xfrm>
            <a:off x="-17256" y="4920774"/>
            <a:ext cx="12056533" cy="0"/>
          </a:xfrm>
          <a:prstGeom prst="line">
            <a:avLst/>
          </a:prstGeom>
          <a:ln w="38100">
            <a:gradFill>
              <a:gsLst>
                <a:gs pos="0">
                  <a:schemeClr val="accent1">
                    <a:lumMod val="5000"/>
                    <a:lumOff val="95000"/>
                  </a:schemeClr>
                </a:gs>
                <a:gs pos="38000">
                  <a:schemeClr val="accent1">
                    <a:lumMod val="45000"/>
                    <a:lumOff val="55000"/>
                    <a:alpha val="59000"/>
                  </a:schemeClr>
                </a:gs>
                <a:gs pos="77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0849" y="5564485"/>
            <a:ext cx="3247875" cy="1015663"/>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Type of …..</a:t>
            </a:r>
            <a:r>
              <a:rPr lang="ru-RU" sz="1400" dirty="0">
                <a:solidFill>
                  <a:schemeClr val="bg1"/>
                </a:solidFill>
                <a:latin typeface="Arial" panose="020B0604020202020204" pitchFamily="34" charset="0"/>
                <a:cs typeface="Arial" panose="020B0604020202020204" pitchFamily="34" charset="0"/>
              </a:rPr>
              <a:t>:</a:t>
            </a:r>
            <a:endParaRPr lang="en-US" sz="1400" dirty="0">
              <a:solidFill>
                <a:schemeClr val="bg1"/>
              </a:solidFill>
              <a:latin typeface="Arial" panose="020B0604020202020204" pitchFamily="34" charset="0"/>
              <a:cs typeface="Arial" panose="020B0604020202020204" pitchFamily="34" charset="0"/>
            </a:endParaRPr>
          </a:p>
          <a:p>
            <a:pPr marL="285750" indent="-285750">
              <a:buFontTx/>
              <a:buChar char="-"/>
            </a:pPr>
            <a:r>
              <a:rPr lang="en-US" sz="1400" dirty="0">
                <a:solidFill>
                  <a:schemeClr val="bg1"/>
                </a:solidFill>
                <a:latin typeface="Arial" panose="020B0604020202020204" pitchFamily="34" charset="0"/>
                <a:cs typeface="Arial" panose="020B0604020202020204" pitchFamily="34" charset="0"/>
              </a:rPr>
              <a:t>…..</a:t>
            </a:r>
          </a:p>
          <a:p>
            <a:pPr marL="285750" indent="-285750">
              <a:buFontTx/>
              <a:buChar char="-"/>
            </a:pPr>
            <a:r>
              <a:rPr lang="en-US" sz="1400" dirty="0">
                <a:solidFill>
                  <a:schemeClr val="bg1"/>
                </a:solidFill>
                <a:latin typeface="Arial" panose="020B0604020202020204" pitchFamily="34" charset="0"/>
                <a:cs typeface="Arial" panose="020B0604020202020204" pitchFamily="34" charset="0"/>
              </a:rPr>
              <a:t>……</a:t>
            </a:r>
            <a:endParaRPr lang="ru-RU" sz="1400" dirty="0">
              <a:solidFill>
                <a:schemeClr val="bg1"/>
              </a:solidFill>
              <a:latin typeface="Arial" panose="020B0604020202020204" pitchFamily="34" charset="0"/>
              <a:cs typeface="Arial" panose="020B0604020202020204" pitchFamily="34" charset="0"/>
            </a:endParaRPr>
          </a:p>
          <a:p>
            <a:pPr marL="285750" indent="-285750">
              <a:buFontTx/>
              <a:buChar char="-"/>
            </a:pPr>
            <a:endParaRPr lang="en-US" sz="1600" dirty="0">
              <a:solidFill>
                <a:schemeClr val="bg1"/>
              </a:solidFill>
              <a:latin typeface="Arial" panose="020B0604020202020204" pitchFamily="34" charset="0"/>
              <a:cs typeface="Arial" panose="020B0604020202020204" pitchFamily="34" charset="0"/>
            </a:endParaRPr>
          </a:p>
        </p:txBody>
      </p:sp>
      <p:sp>
        <p:nvSpPr>
          <p:cNvPr id="61" name="TextBox 60"/>
          <p:cNvSpPr txBox="1"/>
          <p:nvPr/>
        </p:nvSpPr>
        <p:spPr>
          <a:xfrm>
            <a:off x="187463" y="5271817"/>
            <a:ext cx="9912331" cy="846386"/>
          </a:xfrm>
          <a:prstGeom prst="rect">
            <a:avLst/>
          </a:prstGeom>
          <a:noFill/>
        </p:spPr>
        <p:txBody>
          <a:bodyPr wrap="square" rtlCol="0">
            <a:spAutoFit/>
          </a:bodyPr>
          <a:lstStyle/>
          <a:p>
            <a:pPr lvl="0"/>
            <a:r>
              <a:rPr lang="en-US" sz="1100" b="1" i="0" dirty="0">
                <a:latin typeface="Arial" panose="020B0604020202020204" pitchFamily="34" charset="0"/>
                <a:cs typeface="Arial" panose="020B0604020202020204" pitchFamily="34" charset="0"/>
              </a:rPr>
              <a:t>Fast protein liquid chromatography </a:t>
            </a:r>
            <a:r>
              <a:rPr lang="en-US" sz="1100" i="0" dirty="0">
                <a:latin typeface="Arial" panose="020B0604020202020204" pitchFamily="34" charset="0"/>
                <a:cs typeface="Arial" panose="020B0604020202020204" pitchFamily="34" charset="0"/>
              </a:rPr>
              <a:t>(FPLC), is a form of liquid chromatography that is often used to analyze or purify mixtures of proteins. As in other forms of chromatography, separation is possible because the different components of a mixture have different affinities for two materials, a moving fluid (the mobile phase) and a porous solid (the stationary phase).</a:t>
            </a:r>
            <a:endParaRPr lang="ru-RU" sz="1100" dirty="0">
              <a:latin typeface="Arial" panose="020B0604020202020204" pitchFamily="34" charset="0"/>
              <a:cs typeface="Arial" panose="020B0604020202020204" pitchFamily="34" charset="0"/>
            </a:endParaRPr>
          </a:p>
          <a:p>
            <a:endParaRPr lang="ru-RU" sz="1400" dirty="0">
              <a:latin typeface="Arial" panose="020B0604020202020204" pitchFamily="34" charset="0"/>
              <a:cs typeface="Arial" panose="020B0604020202020204" pitchFamily="34" charset="0"/>
            </a:endParaRPr>
          </a:p>
        </p:txBody>
      </p:sp>
      <p:sp>
        <p:nvSpPr>
          <p:cNvPr id="62" name="Прямоугольник 61"/>
          <p:cNvSpPr/>
          <p:nvPr/>
        </p:nvSpPr>
        <p:spPr>
          <a:xfrm>
            <a:off x="530718" y="4926004"/>
            <a:ext cx="3640740" cy="338554"/>
          </a:xfrm>
          <a:prstGeom prst="rect">
            <a:avLst/>
          </a:prstGeom>
        </p:spPr>
        <p:txBody>
          <a:bodyPr wrap="none">
            <a:spAutoFit/>
          </a:bodyPr>
          <a:lstStyle/>
          <a:p>
            <a:pPr lvl="0"/>
            <a:r>
              <a:rPr lang="en-US" sz="1600" b="1" i="0" dirty="0">
                <a:latin typeface="Arial" panose="020B0604020202020204" pitchFamily="34" charset="0"/>
                <a:cs typeface="Arial" panose="020B0604020202020204" pitchFamily="34" charset="0"/>
              </a:rPr>
              <a:t>Fast protein liquid chromatography</a:t>
            </a:r>
          </a:p>
        </p:txBody>
      </p:sp>
      <p:cxnSp>
        <p:nvCxnSpPr>
          <p:cNvPr id="75" name="Прямая соединительная линия 74"/>
          <p:cNvCxnSpPr/>
          <p:nvPr/>
        </p:nvCxnSpPr>
        <p:spPr>
          <a:xfrm>
            <a:off x="-82871" y="5949074"/>
            <a:ext cx="12056533" cy="0"/>
          </a:xfrm>
          <a:prstGeom prst="line">
            <a:avLst/>
          </a:prstGeom>
          <a:ln w="38100">
            <a:gradFill>
              <a:gsLst>
                <a:gs pos="0">
                  <a:schemeClr val="accent1">
                    <a:lumMod val="5000"/>
                    <a:lumOff val="95000"/>
                  </a:schemeClr>
                </a:gs>
                <a:gs pos="38000">
                  <a:schemeClr val="accent1">
                    <a:lumMod val="45000"/>
                    <a:lumOff val="55000"/>
                    <a:alpha val="59000"/>
                  </a:schemeClr>
                </a:gs>
                <a:gs pos="77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5134" y="5930481"/>
            <a:ext cx="870751"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Filters</a:t>
            </a:r>
            <a:r>
              <a:rPr lang="ru-RU" sz="1600" b="1" dirty="0">
                <a:solidFill>
                  <a:schemeClr val="bg1"/>
                </a:solidFill>
                <a:latin typeface="Arial" panose="020B0604020202020204" pitchFamily="34" charset="0"/>
                <a:cs typeface="Arial" panose="020B0604020202020204" pitchFamily="34" charset="0"/>
              </a:rPr>
              <a:t>:</a:t>
            </a:r>
          </a:p>
        </p:txBody>
      </p:sp>
      <p:pic>
        <p:nvPicPr>
          <p:cNvPr id="96" name="Рисунок 95"/>
          <p:cNvPicPr>
            <a:picLocks noChangeAspect="1"/>
          </p:cNvPicPr>
          <p:nvPr/>
        </p:nvPicPr>
        <p:blipFill>
          <a:blip r:embed="rId13"/>
          <a:stretch>
            <a:fillRect/>
          </a:stretch>
        </p:blipFill>
        <p:spPr>
          <a:xfrm>
            <a:off x="268533" y="3725484"/>
            <a:ext cx="251218" cy="252584"/>
          </a:xfrm>
          <a:prstGeom prst="rect">
            <a:avLst/>
          </a:prstGeom>
        </p:spPr>
      </p:pic>
      <p:sp>
        <p:nvSpPr>
          <p:cNvPr id="5" name="TextBox 4"/>
          <p:cNvSpPr txBox="1"/>
          <p:nvPr/>
        </p:nvSpPr>
        <p:spPr>
          <a:xfrm>
            <a:off x="366003" y="2107748"/>
            <a:ext cx="721672"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Filters</a:t>
            </a:r>
            <a:endParaRPr lang="ru-RU" sz="1400" b="1" dirty="0">
              <a:latin typeface="Arial" panose="020B0604020202020204" pitchFamily="34" charset="0"/>
              <a:cs typeface="Arial" panose="020B0604020202020204" pitchFamily="34" charset="0"/>
            </a:endParaRPr>
          </a:p>
        </p:txBody>
      </p:sp>
      <p:sp>
        <p:nvSpPr>
          <p:cNvPr id="7" name="TextBox 6"/>
          <p:cNvSpPr txBox="1"/>
          <p:nvPr/>
        </p:nvSpPr>
        <p:spPr>
          <a:xfrm>
            <a:off x="2215215" y="2098287"/>
            <a:ext cx="752129" cy="307777"/>
          </a:xfrm>
          <a:prstGeom prst="rect">
            <a:avLst/>
          </a:prstGeom>
          <a:noFill/>
        </p:spPr>
        <p:txBody>
          <a:bodyPr wrap="none" rtlCol="0">
            <a:spAutoFit/>
          </a:bodyPr>
          <a:lstStyle/>
          <a:p>
            <a:r>
              <a:rPr lang="en-US" sz="1400" u="sng" dirty="0">
                <a:latin typeface="Arial" panose="020B0604020202020204" pitchFamily="34" charset="0"/>
                <a:cs typeface="Arial" panose="020B0604020202020204" pitchFamily="34" charset="0"/>
              </a:rPr>
              <a:t>Object</a:t>
            </a:r>
            <a:r>
              <a:rPr lang="ru-RU" sz="1400" u="sng" dirty="0">
                <a:latin typeface="Arial" panose="020B0604020202020204" pitchFamily="34" charset="0"/>
                <a:cs typeface="Arial" panose="020B0604020202020204" pitchFamily="34" charset="0"/>
              </a:rPr>
              <a:t>:</a:t>
            </a:r>
          </a:p>
        </p:txBody>
      </p:sp>
      <p:sp>
        <p:nvSpPr>
          <p:cNvPr id="98" name="TextBox 97"/>
          <p:cNvSpPr txBox="1"/>
          <p:nvPr/>
        </p:nvSpPr>
        <p:spPr>
          <a:xfrm>
            <a:off x="8340748" y="2095760"/>
            <a:ext cx="1111202" cy="307777"/>
          </a:xfrm>
          <a:prstGeom prst="rect">
            <a:avLst/>
          </a:prstGeom>
          <a:noFill/>
        </p:spPr>
        <p:txBody>
          <a:bodyPr wrap="none" rtlCol="0">
            <a:spAutoFit/>
          </a:bodyPr>
          <a:lstStyle/>
          <a:p>
            <a:r>
              <a:rPr lang="en-US" sz="1400" u="sng" dirty="0">
                <a:latin typeface="Arial" panose="020B0604020202020204" pitchFamily="34" charset="0"/>
                <a:cs typeface="Arial" panose="020B0604020202020204" pitchFamily="34" charset="0"/>
              </a:rPr>
              <a:t>Application</a:t>
            </a:r>
            <a:r>
              <a:rPr lang="ru-RU" sz="1400" u="sng" dirty="0">
                <a:latin typeface="Arial" panose="020B0604020202020204" pitchFamily="34" charset="0"/>
                <a:cs typeface="Arial" panose="020B0604020202020204" pitchFamily="34" charset="0"/>
              </a:rPr>
              <a:t>:</a:t>
            </a:r>
          </a:p>
        </p:txBody>
      </p:sp>
      <p:sp>
        <p:nvSpPr>
          <p:cNvPr id="99" name="TextBox 98"/>
          <p:cNvSpPr txBox="1"/>
          <p:nvPr/>
        </p:nvSpPr>
        <p:spPr>
          <a:xfrm>
            <a:off x="2411762" y="2398299"/>
            <a:ext cx="543739"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cells</a:t>
            </a:r>
            <a:endParaRPr lang="ru-RU" sz="1400" dirty="0">
              <a:latin typeface="Arial" panose="020B0604020202020204" pitchFamily="34" charset="0"/>
              <a:cs typeface="Arial" panose="020B0604020202020204" pitchFamily="34" charset="0"/>
            </a:endParaRPr>
          </a:p>
        </p:txBody>
      </p:sp>
      <p:sp>
        <p:nvSpPr>
          <p:cNvPr id="100" name="TextBox 99"/>
          <p:cNvSpPr txBox="1"/>
          <p:nvPr/>
        </p:nvSpPr>
        <p:spPr>
          <a:xfrm>
            <a:off x="2411762" y="2670844"/>
            <a:ext cx="652743"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tissue</a:t>
            </a:r>
            <a:endParaRPr lang="ru-RU" sz="1400" dirty="0">
              <a:latin typeface="Arial" panose="020B0604020202020204" pitchFamily="34" charset="0"/>
              <a:cs typeface="Arial" panose="020B0604020202020204" pitchFamily="34" charset="0"/>
            </a:endParaRPr>
          </a:p>
        </p:txBody>
      </p:sp>
      <p:sp>
        <p:nvSpPr>
          <p:cNvPr id="101" name="TextBox 100"/>
          <p:cNvSpPr txBox="1"/>
          <p:nvPr/>
        </p:nvSpPr>
        <p:spPr>
          <a:xfrm>
            <a:off x="3591039" y="2404448"/>
            <a:ext cx="801823"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animals</a:t>
            </a:r>
            <a:endParaRPr lang="ru-RU" sz="1400" dirty="0">
              <a:latin typeface="Arial" panose="020B0604020202020204" pitchFamily="34" charset="0"/>
              <a:cs typeface="Arial" panose="020B0604020202020204" pitchFamily="34" charset="0"/>
            </a:endParaRPr>
          </a:p>
        </p:txBody>
      </p:sp>
      <p:sp>
        <p:nvSpPr>
          <p:cNvPr id="102" name="TextBox 101"/>
          <p:cNvSpPr txBox="1"/>
          <p:nvPr/>
        </p:nvSpPr>
        <p:spPr>
          <a:xfrm>
            <a:off x="3590095" y="2675081"/>
            <a:ext cx="73129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organs</a:t>
            </a:r>
            <a:endParaRPr lang="ru-RU" sz="1400" dirty="0">
              <a:latin typeface="Arial" panose="020B0604020202020204" pitchFamily="34" charset="0"/>
              <a:cs typeface="Arial" panose="020B0604020202020204" pitchFamily="34" charset="0"/>
            </a:endParaRPr>
          </a:p>
        </p:txBody>
      </p:sp>
      <p:sp>
        <p:nvSpPr>
          <p:cNvPr id="103" name="TextBox 102"/>
          <p:cNvSpPr txBox="1"/>
          <p:nvPr/>
        </p:nvSpPr>
        <p:spPr>
          <a:xfrm>
            <a:off x="366003" y="1803367"/>
            <a:ext cx="801823"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Sort by</a:t>
            </a:r>
            <a:endParaRPr lang="ru-RU" sz="1400" b="1" dirty="0">
              <a:latin typeface="Arial" panose="020B0604020202020204" pitchFamily="34" charset="0"/>
              <a:cs typeface="Arial" panose="020B0604020202020204" pitchFamily="34" charset="0"/>
            </a:endParaRPr>
          </a:p>
        </p:txBody>
      </p:sp>
      <p:sp>
        <p:nvSpPr>
          <p:cNvPr id="104" name="TextBox 103"/>
          <p:cNvSpPr txBox="1"/>
          <p:nvPr/>
        </p:nvSpPr>
        <p:spPr>
          <a:xfrm>
            <a:off x="2446469" y="1822462"/>
            <a:ext cx="631904"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name</a:t>
            </a:r>
            <a:endParaRPr lang="ru-RU" sz="1400" dirty="0">
              <a:latin typeface="Arial" panose="020B0604020202020204" pitchFamily="34" charset="0"/>
              <a:cs typeface="Arial" panose="020B0604020202020204" pitchFamily="34" charset="0"/>
            </a:endParaRPr>
          </a:p>
        </p:txBody>
      </p:sp>
      <p:sp>
        <p:nvSpPr>
          <p:cNvPr id="105" name="TextBox 104"/>
          <p:cNvSpPr txBox="1"/>
          <p:nvPr/>
        </p:nvSpPr>
        <p:spPr>
          <a:xfrm>
            <a:off x="3945845" y="1838186"/>
            <a:ext cx="960519"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popularity</a:t>
            </a:r>
            <a:endParaRPr lang="ru-RU" sz="1400" dirty="0">
              <a:latin typeface="Arial" panose="020B0604020202020204" pitchFamily="34" charset="0"/>
              <a:cs typeface="Arial" panose="020B0604020202020204" pitchFamily="34" charset="0"/>
            </a:endParaRPr>
          </a:p>
        </p:txBody>
      </p:sp>
      <p:sp>
        <p:nvSpPr>
          <p:cNvPr id="10" name="Прямоугольник 9"/>
          <p:cNvSpPr/>
          <p:nvPr/>
        </p:nvSpPr>
        <p:spPr>
          <a:xfrm>
            <a:off x="2288456" y="1904330"/>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Прямоугольник 105"/>
          <p:cNvSpPr/>
          <p:nvPr/>
        </p:nvSpPr>
        <p:spPr>
          <a:xfrm>
            <a:off x="3804526" y="1910347"/>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p:cNvSpPr/>
          <p:nvPr/>
        </p:nvSpPr>
        <p:spPr>
          <a:xfrm>
            <a:off x="2285663" y="2483597"/>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Прямоугольник 107"/>
          <p:cNvSpPr/>
          <p:nvPr/>
        </p:nvSpPr>
        <p:spPr>
          <a:xfrm>
            <a:off x="2284390" y="2755528"/>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Прямоугольник 108"/>
          <p:cNvSpPr/>
          <p:nvPr/>
        </p:nvSpPr>
        <p:spPr>
          <a:xfrm>
            <a:off x="3461328" y="2487836"/>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Прямоугольник 109"/>
          <p:cNvSpPr/>
          <p:nvPr/>
        </p:nvSpPr>
        <p:spPr>
          <a:xfrm>
            <a:off x="3461328" y="2759414"/>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Прямоугольник 110"/>
          <p:cNvSpPr/>
          <p:nvPr/>
        </p:nvSpPr>
        <p:spPr>
          <a:xfrm>
            <a:off x="8415590" y="2476681"/>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Прямоугольник 111"/>
          <p:cNvSpPr/>
          <p:nvPr/>
        </p:nvSpPr>
        <p:spPr>
          <a:xfrm>
            <a:off x="8416807" y="2730690"/>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TextBox 112"/>
          <p:cNvSpPr txBox="1"/>
          <p:nvPr/>
        </p:nvSpPr>
        <p:spPr>
          <a:xfrm>
            <a:off x="8595192" y="2383941"/>
            <a:ext cx="9316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analytical</a:t>
            </a:r>
            <a:endParaRPr lang="ru-RU" sz="1400" dirty="0">
              <a:latin typeface="Arial" panose="020B0604020202020204" pitchFamily="34" charset="0"/>
              <a:cs typeface="Arial" panose="020B0604020202020204" pitchFamily="34" charset="0"/>
            </a:endParaRPr>
          </a:p>
        </p:txBody>
      </p:sp>
      <p:sp>
        <p:nvSpPr>
          <p:cNvPr id="114" name="TextBox 113"/>
          <p:cNvSpPr txBox="1"/>
          <p:nvPr/>
        </p:nvSpPr>
        <p:spPr>
          <a:xfrm>
            <a:off x="8602744" y="2672900"/>
            <a:ext cx="107914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preparative</a:t>
            </a:r>
            <a:endParaRPr lang="ru-RU" sz="1400" dirty="0">
              <a:latin typeface="Arial" panose="020B0604020202020204" pitchFamily="34" charset="0"/>
              <a:cs typeface="Arial" panose="020B0604020202020204" pitchFamily="34" charset="0"/>
            </a:endParaRPr>
          </a:p>
        </p:txBody>
      </p:sp>
      <p:pic>
        <p:nvPicPr>
          <p:cNvPr id="115" name="Рисунок 114"/>
          <p:cNvPicPr>
            <a:picLocks noChangeAspect="1"/>
          </p:cNvPicPr>
          <p:nvPr/>
        </p:nvPicPr>
        <p:blipFill>
          <a:blip r:embed="rId13"/>
          <a:stretch>
            <a:fillRect/>
          </a:stretch>
        </p:blipFill>
        <p:spPr>
          <a:xfrm>
            <a:off x="307766" y="4973348"/>
            <a:ext cx="251218" cy="252584"/>
          </a:xfrm>
          <a:prstGeom prst="rect">
            <a:avLst/>
          </a:prstGeom>
        </p:spPr>
      </p:pic>
      <p:sp>
        <p:nvSpPr>
          <p:cNvPr id="118" name="TextBox 117"/>
          <p:cNvSpPr txBox="1"/>
          <p:nvPr/>
        </p:nvSpPr>
        <p:spPr>
          <a:xfrm>
            <a:off x="165535" y="6308164"/>
            <a:ext cx="9912331" cy="430887"/>
          </a:xfrm>
          <a:prstGeom prst="rect">
            <a:avLst/>
          </a:prstGeom>
          <a:noFill/>
        </p:spPr>
        <p:txBody>
          <a:bodyPr wrap="square" rtlCol="0">
            <a:spAutoFit/>
          </a:bodyPr>
          <a:lstStyle/>
          <a:p>
            <a:pPr lvl="0"/>
            <a:r>
              <a:rPr lang="en-US" sz="1100" b="1" i="0" dirty="0">
                <a:latin typeface="Arial" panose="020B0604020202020204" pitchFamily="34" charset="0"/>
                <a:cs typeface="Arial" panose="020B0604020202020204" pitchFamily="34" charset="0"/>
              </a:rPr>
              <a:t>Immobilized metal affinity chromatography (IMAC)</a:t>
            </a:r>
            <a:r>
              <a:rPr lang="en-US" sz="1100" i="0" dirty="0">
                <a:latin typeface="Arial" panose="020B0604020202020204" pitchFamily="34" charset="0"/>
                <a:cs typeface="Arial" panose="020B0604020202020204" pitchFamily="34" charset="0"/>
              </a:rPr>
              <a:t> is the most widely used method to purify the proteins according to their affinity to specific metal ions, which was first introduced by </a:t>
            </a:r>
            <a:r>
              <a:rPr lang="en-US" sz="1100" i="0" dirty="0" err="1">
                <a:latin typeface="Arial" panose="020B0604020202020204" pitchFamily="34" charset="0"/>
                <a:cs typeface="Arial" panose="020B0604020202020204" pitchFamily="34" charset="0"/>
              </a:rPr>
              <a:t>Porath</a:t>
            </a:r>
            <a:r>
              <a:rPr lang="en-US" sz="1100" i="0" dirty="0">
                <a:latin typeface="Arial" panose="020B0604020202020204" pitchFamily="34" charset="0"/>
                <a:cs typeface="Arial" panose="020B0604020202020204" pitchFamily="34" charset="0"/>
              </a:rPr>
              <a:t> (1989). This involves the use of phosphate affinity metals which are chelated on resin or beads and packed in a column.</a:t>
            </a:r>
            <a:endParaRPr lang="ru-RU" sz="1400" dirty="0">
              <a:latin typeface="Arial" panose="020B0604020202020204" pitchFamily="34" charset="0"/>
              <a:cs typeface="Arial" panose="020B0604020202020204" pitchFamily="34" charset="0"/>
            </a:endParaRPr>
          </a:p>
        </p:txBody>
      </p:sp>
      <p:sp>
        <p:nvSpPr>
          <p:cNvPr id="119" name="Прямоугольник 118"/>
          <p:cNvSpPr/>
          <p:nvPr/>
        </p:nvSpPr>
        <p:spPr>
          <a:xfrm>
            <a:off x="508790" y="5962351"/>
            <a:ext cx="4374916" cy="338554"/>
          </a:xfrm>
          <a:prstGeom prst="rect">
            <a:avLst/>
          </a:prstGeom>
        </p:spPr>
        <p:txBody>
          <a:bodyPr wrap="none">
            <a:spAutoFit/>
          </a:bodyPr>
          <a:lstStyle/>
          <a:p>
            <a:pPr lvl="0"/>
            <a:r>
              <a:rPr lang="en-US" sz="1600" b="1" i="0" dirty="0">
                <a:latin typeface="Arial" panose="020B0604020202020204" pitchFamily="34" charset="0"/>
                <a:cs typeface="Arial" panose="020B0604020202020204" pitchFamily="34" charset="0"/>
              </a:rPr>
              <a:t>Immobilized metal affinity chromatography</a:t>
            </a:r>
          </a:p>
        </p:txBody>
      </p:sp>
      <p:pic>
        <p:nvPicPr>
          <p:cNvPr id="121" name="Рисунок 120"/>
          <p:cNvPicPr>
            <a:picLocks noChangeAspect="1"/>
          </p:cNvPicPr>
          <p:nvPr/>
        </p:nvPicPr>
        <p:blipFill>
          <a:blip r:embed="rId13"/>
          <a:stretch>
            <a:fillRect/>
          </a:stretch>
        </p:blipFill>
        <p:spPr>
          <a:xfrm>
            <a:off x="285838" y="6009695"/>
            <a:ext cx="251218" cy="252584"/>
          </a:xfrm>
          <a:prstGeom prst="rect">
            <a:avLst/>
          </a:prstGeom>
        </p:spPr>
      </p:pic>
      <p:sp>
        <p:nvSpPr>
          <p:cNvPr id="74" name="Прямоугольник 73"/>
          <p:cNvSpPr/>
          <p:nvPr/>
        </p:nvSpPr>
        <p:spPr>
          <a:xfrm>
            <a:off x="8669548" y="959131"/>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8" name="Рисунок 77"/>
          <p:cNvPicPr>
            <a:picLocks noChangeAspect="1"/>
          </p:cNvPicPr>
          <p:nvPr/>
        </p:nvPicPr>
        <p:blipFill rotWithShape="1">
          <a:blip r:embed="rId4"/>
          <a:srcRect l="1" t="12099" r="1111" b="82217"/>
          <a:stretch/>
        </p:blipFill>
        <p:spPr>
          <a:xfrm>
            <a:off x="-17253" y="939437"/>
            <a:ext cx="12056533" cy="389866"/>
          </a:xfrm>
          <a:prstGeom prst="rect">
            <a:avLst/>
          </a:prstGeom>
        </p:spPr>
      </p:pic>
      <p:sp>
        <p:nvSpPr>
          <p:cNvPr id="79" name="Прямоугольник 78"/>
          <p:cNvSpPr/>
          <p:nvPr/>
        </p:nvSpPr>
        <p:spPr>
          <a:xfrm>
            <a:off x="1769884" y="979293"/>
            <a:ext cx="1091681" cy="24449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Прямоугольник 79"/>
          <p:cNvSpPr/>
          <p:nvPr/>
        </p:nvSpPr>
        <p:spPr>
          <a:xfrm>
            <a:off x="8789481" y="941657"/>
            <a:ext cx="1416054" cy="329847"/>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1" name="TextBox 80"/>
          <p:cNvSpPr txBox="1"/>
          <p:nvPr/>
        </p:nvSpPr>
        <p:spPr>
          <a:xfrm>
            <a:off x="10168513" y="983918"/>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82" name="TextBox 81"/>
          <p:cNvSpPr txBox="1"/>
          <p:nvPr/>
        </p:nvSpPr>
        <p:spPr>
          <a:xfrm>
            <a:off x="11062677" y="983918"/>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83" name="TextBox 82"/>
          <p:cNvSpPr txBox="1"/>
          <p:nvPr/>
        </p:nvSpPr>
        <p:spPr>
          <a:xfrm>
            <a:off x="8999675" y="983918"/>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84" name="TextBox 83"/>
          <p:cNvSpPr txBox="1"/>
          <p:nvPr/>
        </p:nvSpPr>
        <p:spPr>
          <a:xfrm>
            <a:off x="7675256" y="977300"/>
            <a:ext cx="1195648"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Video tour</a:t>
            </a:r>
            <a:endParaRPr lang="ru-RU" sz="1600" b="1" dirty="0">
              <a:solidFill>
                <a:schemeClr val="bg1"/>
              </a:solidFill>
              <a:latin typeface="Arial" panose="020B0604020202020204" pitchFamily="34" charset="0"/>
              <a:cs typeface="Arial" panose="020B0604020202020204" pitchFamily="34" charset="0"/>
            </a:endParaRPr>
          </a:p>
        </p:txBody>
      </p:sp>
      <p:pic>
        <p:nvPicPr>
          <p:cNvPr id="85" name="Рисунок 84"/>
          <p:cNvPicPr>
            <a:picLocks noChangeAspect="1"/>
          </p:cNvPicPr>
          <p:nvPr/>
        </p:nvPicPr>
        <p:blipFill rotWithShape="1">
          <a:blip r:embed="rId14"/>
          <a:srcRect l="42237" t="44327" r="21316" b="36375"/>
          <a:stretch/>
        </p:blipFill>
        <p:spPr>
          <a:xfrm>
            <a:off x="-7383" y="939437"/>
            <a:ext cx="1269309" cy="360226"/>
          </a:xfrm>
          <a:prstGeom prst="rect">
            <a:avLst/>
          </a:prstGeom>
        </p:spPr>
      </p:pic>
      <p:sp>
        <p:nvSpPr>
          <p:cNvPr id="86" name="Прямоугольник 85"/>
          <p:cNvSpPr/>
          <p:nvPr/>
        </p:nvSpPr>
        <p:spPr>
          <a:xfrm>
            <a:off x="3436946" y="941221"/>
            <a:ext cx="4060314" cy="317508"/>
          </a:xfrm>
          <a:prstGeom prst="rect">
            <a:avLst/>
          </a:prstGeom>
          <a:solidFill>
            <a:srgbClr val="005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7" name="Рисунок 86"/>
          <p:cNvPicPr>
            <a:picLocks noChangeAspect="1"/>
          </p:cNvPicPr>
          <p:nvPr/>
        </p:nvPicPr>
        <p:blipFill rotWithShape="1">
          <a:blip r:embed="rId4"/>
          <a:srcRect l="24202" t="12099" r="41284" b="82217"/>
          <a:stretch/>
        </p:blipFill>
        <p:spPr>
          <a:xfrm>
            <a:off x="1725259" y="939437"/>
            <a:ext cx="4207933" cy="389866"/>
          </a:xfrm>
          <a:prstGeom prst="rect">
            <a:avLst/>
          </a:prstGeom>
        </p:spPr>
      </p:pic>
      <p:sp>
        <p:nvSpPr>
          <p:cNvPr id="14" name="TextBox 13"/>
          <p:cNvSpPr txBox="1"/>
          <p:nvPr/>
        </p:nvSpPr>
        <p:spPr>
          <a:xfrm>
            <a:off x="3498146" y="942539"/>
            <a:ext cx="1756122" cy="369332"/>
          </a:xfrm>
          <a:prstGeom prst="rect">
            <a:avLst/>
          </a:prstGeom>
          <a:noFill/>
        </p:spPr>
        <p:txBody>
          <a:bodyPr wrap="none" rtlCol="0">
            <a:spAutoFit/>
          </a:bodyPr>
          <a:lstStyle/>
          <a:p>
            <a:r>
              <a:rPr lang="en-US" dirty="0"/>
              <a:t>Chromatography</a:t>
            </a:r>
            <a:endParaRPr lang="ru-RU" dirty="0"/>
          </a:p>
        </p:txBody>
      </p:sp>
      <p:pic>
        <p:nvPicPr>
          <p:cNvPr id="88" name="Рисунок 87">
            <a:extLst>
              <a:ext uri="{FF2B5EF4-FFF2-40B4-BE49-F238E27FC236}">
                <a16:creationId xmlns:a16="http://schemas.microsoft.com/office/drawing/2014/main" id="{C8979D35-A1D2-45E6-B5A3-5A186DFEADBC}"/>
              </a:ext>
            </a:extLst>
          </p:cNvPr>
          <p:cNvPicPr>
            <a:picLocks noChangeAspect="1"/>
          </p:cNvPicPr>
          <p:nvPr/>
        </p:nvPicPr>
        <p:blipFill rotWithShape="1">
          <a:blip r:embed="rId15"/>
          <a:srcRect l="564" t="8115" r="-564" b="10731"/>
          <a:stretch/>
        </p:blipFill>
        <p:spPr>
          <a:xfrm>
            <a:off x="-17254" y="939436"/>
            <a:ext cx="1509337" cy="417215"/>
          </a:xfrm>
          <a:prstGeom prst="rect">
            <a:avLst/>
          </a:prstGeom>
        </p:spPr>
      </p:pic>
      <p:sp>
        <p:nvSpPr>
          <p:cNvPr id="89" name="Прямоугольник 88">
            <a:extLst>
              <a:ext uri="{FF2B5EF4-FFF2-40B4-BE49-F238E27FC236}">
                <a16:creationId xmlns:a16="http://schemas.microsoft.com/office/drawing/2014/main" id="{7A74233C-8350-472C-9E4D-5DE789E14EB0}"/>
              </a:ext>
            </a:extLst>
          </p:cNvPr>
          <p:cNvSpPr/>
          <p:nvPr/>
        </p:nvSpPr>
        <p:spPr>
          <a:xfrm>
            <a:off x="1235849" y="939437"/>
            <a:ext cx="10936235" cy="418515"/>
          </a:xfrm>
          <a:prstGeom prst="rect">
            <a:avLst/>
          </a:prstGeom>
          <a:solidFill>
            <a:srgbClr val="000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0" name="TextBox 89"/>
          <p:cNvSpPr txBox="1"/>
          <p:nvPr/>
        </p:nvSpPr>
        <p:spPr>
          <a:xfrm>
            <a:off x="10136558" y="989332"/>
            <a:ext cx="869149"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in</a:t>
            </a:r>
            <a:endParaRPr lang="ru-RU" sz="1600" b="1" dirty="0">
              <a:solidFill>
                <a:schemeClr val="bg1"/>
              </a:solidFill>
              <a:latin typeface="Arial" panose="020B0604020202020204" pitchFamily="34" charset="0"/>
              <a:cs typeface="Arial" panose="020B0604020202020204" pitchFamily="34" charset="0"/>
            </a:endParaRPr>
          </a:p>
        </p:txBody>
      </p:sp>
      <p:sp>
        <p:nvSpPr>
          <p:cNvPr id="91" name="TextBox 90"/>
          <p:cNvSpPr txBox="1"/>
          <p:nvPr/>
        </p:nvSpPr>
        <p:spPr>
          <a:xfrm>
            <a:off x="11062677" y="983918"/>
            <a:ext cx="936475"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Sign up</a:t>
            </a:r>
            <a:endParaRPr lang="ru-RU" sz="1600" b="1" dirty="0">
              <a:solidFill>
                <a:schemeClr val="bg1"/>
              </a:solidFill>
              <a:latin typeface="Arial" panose="020B0604020202020204" pitchFamily="34" charset="0"/>
              <a:cs typeface="Arial" panose="020B0604020202020204" pitchFamily="34" charset="0"/>
            </a:endParaRPr>
          </a:p>
        </p:txBody>
      </p:sp>
      <p:sp>
        <p:nvSpPr>
          <p:cNvPr id="92" name="TextBox 91"/>
          <p:cNvSpPr txBox="1"/>
          <p:nvPr/>
        </p:nvSpPr>
        <p:spPr>
          <a:xfrm>
            <a:off x="8955102" y="974055"/>
            <a:ext cx="1072730" cy="338554"/>
          </a:xfrm>
          <a:prstGeom prst="rect">
            <a:avLst/>
          </a:prstGeom>
          <a:no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About us</a:t>
            </a:r>
            <a:endParaRPr lang="ru-RU" sz="1600" b="1" dirty="0">
              <a:solidFill>
                <a:schemeClr val="bg1"/>
              </a:solidFill>
              <a:latin typeface="Arial" panose="020B0604020202020204" pitchFamily="34" charset="0"/>
              <a:cs typeface="Arial" panose="020B0604020202020204" pitchFamily="34" charset="0"/>
            </a:endParaRPr>
          </a:p>
        </p:txBody>
      </p:sp>
      <p:sp>
        <p:nvSpPr>
          <p:cNvPr id="94" name="Прямоугольник: скругленные углы 12">
            <a:extLst>
              <a:ext uri="{FF2B5EF4-FFF2-40B4-BE49-F238E27FC236}">
                <a16:creationId xmlns:a16="http://schemas.microsoft.com/office/drawing/2014/main" id="{38687007-C330-458D-B7F3-8FEBDAEE13D3}"/>
              </a:ext>
            </a:extLst>
          </p:cNvPr>
          <p:cNvSpPr/>
          <p:nvPr/>
        </p:nvSpPr>
        <p:spPr>
          <a:xfrm>
            <a:off x="1549053" y="1011595"/>
            <a:ext cx="4937052" cy="276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Chromatography</a:t>
            </a:r>
            <a:endParaRPr lang="ru-RU" i="1" dirty="0"/>
          </a:p>
        </p:txBody>
      </p:sp>
      <p:pic>
        <p:nvPicPr>
          <p:cNvPr id="33" name="Рисунок 32"/>
          <p:cNvPicPr>
            <a:picLocks noChangeAspect="1"/>
          </p:cNvPicPr>
          <p:nvPr/>
        </p:nvPicPr>
        <p:blipFill rotWithShape="1">
          <a:blip r:embed="rId4"/>
          <a:srcRect l="98932" t="1433" r="26" b="10926"/>
          <a:stretch/>
        </p:blipFill>
        <p:spPr>
          <a:xfrm>
            <a:off x="12065942" y="-955562"/>
            <a:ext cx="204850" cy="7796627"/>
          </a:xfrm>
          <a:prstGeom prst="rect">
            <a:avLst/>
          </a:prstGeom>
        </p:spPr>
      </p:pic>
      <p:cxnSp>
        <p:nvCxnSpPr>
          <p:cNvPr id="125" name="Прямая соединительная линия 124"/>
          <p:cNvCxnSpPr/>
          <p:nvPr/>
        </p:nvCxnSpPr>
        <p:spPr>
          <a:xfrm>
            <a:off x="-17256" y="3624282"/>
            <a:ext cx="12056533" cy="0"/>
          </a:xfrm>
          <a:prstGeom prst="line">
            <a:avLst/>
          </a:prstGeom>
          <a:ln w="38100">
            <a:gradFill>
              <a:gsLst>
                <a:gs pos="0">
                  <a:schemeClr val="accent1">
                    <a:lumMod val="5000"/>
                    <a:lumOff val="95000"/>
                  </a:schemeClr>
                </a:gs>
                <a:gs pos="38000">
                  <a:schemeClr val="accent1">
                    <a:lumMod val="45000"/>
                    <a:lumOff val="55000"/>
                    <a:alpha val="59000"/>
                  </a:schemeClr>
                </a:gs>
                <a:gs pos="77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32" name="Picture 2" descr="Subfolder free ico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7954" y="1453781"/>
            <a:ext cx="241578" cy="24157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Textbook free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98261" y="1501832"/>
            <a:ext cx="206265" cy="206265"/>
          </a:xfrm>
          <a:prstGeom prst="rect">
            <a:avLst/>
          </a:prstGeom>
          <a:noFill/>
          <a:extLst>
            <a:ext uri="{909E8E84-426E-40DD-AFC4-6F175D3DCCD1}">
              <a14:hiddenFill xmlns:a14="http://schemas.microsoft.com/office/drawing/2010/main">
                <a:solidFill>
                  <a:srgbClr val="FFFFFF"/>
                </a:solidFill>
              </a14:hiddenFill>
            </a:ext>
          </a:extLst>
        </p:spPr>
      </p:pic>
      <p:sp>
        <p:nvSpPr>
          <p:cNvPr id="134" name="Прямоугольник 133"/>
          <p:cNvSpPr/>
          <p:nvPr/>
        </p:nvSpPr>
        <p:spPr>
          <a:xfrm>
            <a:off x="3762904" y="1451523"/>
            <a:ext cx="199387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CHROMATOGRAPHY</a:t>
            </a:r>
            <a:endParaRPr lang="ru-RU" sz="1400" b="1" dirty="0">
              <a:latin typeface="Arial" panose="020B0604020202020204" pitchFamily="34" charset="0"/>
              <a:cs typeface="Arial" panose="020B0604020202020204" pitchFamily="34" charset="0"/>
            </a:endParaRPr>
          </a:p>
        </p:txBody>
      </p:sp>
      <p:sp>
        <p:nvSpPr>
          <p:cNvPr id="135" name="Прямоугольник 134"/>
          <p:cNvSpPr/>
          <p:nvPr/>
        </p:nvSpPr>
        <p:spPr>
          <a:xfrm>
            <a:off x="305831" y="1413734"/>
            <a:ext cx="194155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METHODS (</a:t>
            </a:r>
            <a:r>
              <a:rPr lang="ru-RU" b="1" dirty="0">
                <a:latin typeface="Arial" panose="020B0604020202020204" pitchFamily="34" charset="0"/>
                <a:cs typeface="Arial" panose="020B0604020202020204" pitchFamily="34" charset="0"/>
              </a:rPr>
              <a:t>145</a:t>
            </a:r>
            <a:r>
              <a:rPr lang="en-US" b="1" dirty="0">
                <a:latin typeface="Arial" panose="020B0604020202020204" pitchFamily="34" charset="0"/>
                <a:cs typeface="Arial" panose="020B0604020202020204" pitchFamily="34" charset="0"/>
              </a:rPr>
              <a:t>)</a:t>
            </a:r>
            <a:endParaRPr lang="ru-RU" b="1" dirty="0">
              <a:latin typeface="Arial" panose="020B0604020202020204" pitchFamily="34" charset="0"/>
              <a:cs typeface="Arial" panose="020B0604020202020204" pitchFamily="34" charset="0"/>
            </a:endParaRPr>
          </a:p>
        </p:txBody>
      </p:sp>
      <p:sp>
        <p:nvSpPr>
          <p:cNvPr id="126" name="TextBox 125"/>
          <p:cNvSpPr txBox="1"/>
          <p:nvPr/>
        </p:nvSpPr>
        <p:spPr>
          <a:xfrm>
            <a:off x="1617814" y="-23220"/>
            <a:ext cx="3930820" cy="461665"/>
          </a:xfrm>
          <a:prstGeom prst="rect">
            <a:avLst/>
          </a:prstGeom>
          <a:noFill/>
        </p:spPr>
        <p:txBody>
          <a:bodyPr wrap="none" rtlCol="0">
            <a:spAutoFit/>
          </a:bodyPr>
          <a:lstStyle/>
          <a:p>
            <a:r>
              <a:rPr lang="ru-RU" sz="2400" dirty="0">
                <a:solidFill>
                  <a:srgbClr val="FF0000"/>
                </a:solidFill>
              </a:rPr>
              <a:t>Две отдельные ветки поиска</a:t>
            </a:r>
          </a:p>
        </p:txBody>
      </p:sp>
      <p:sp>
        <p:nvSpPr>
          <p:cNvPr id="127" name="TextBox 126"/>
          <p:cNvSpPr txBox="1"/>
          <p:nvPr/>
        </p:nvSpPr>
        <p:spPr>
          <a:xfrm>
            <a:off x="1188551" y="363243"/>
            <a:ext cx="2461123" cy="369332"/>
          </a:xfrm>
          <a:prstGeom prst="rect">
            <a:avLst/>
          </a:prstGeom>
          <a:noFill/>
        </p:spPr>
        <p:txBody>
          <a:bodyPr wrap="square" rtlCol="0">
            <a:spAutoFit/>
          </a:bodyPr>
          <a:lstStyle/>
          <a:p>
            <a:r>
              <a:rPr lang="ru-RU" dirty="0">
                <a:solidFill>
                  <a:srgbClr val="FF0000"/>
                </a:solidFill>
              </a:rPr>
              <a:t>Каталог</a:t>
            </a:r>
            <a:r>
              <a:rPr lang="en-US" dirty="0">
                <a:solidFill>
                  <a:srgbClr val="FF0000"/>
                </a:solidFill>
              </a:rPr>
              <a:t> (Catalog)</a:t>
            </a:r>
            <a:endParaRPr lang="ru-RU" dirty="0">
              <a:solidFill>
                <a:srgbClr val="FF0000"/>
              </a:solidFill>
            </a:endParaRPr>
          </a:p>
        </p:txBody>
      </p:sp>
      <p:sp>
        <p:nvSpPr>
          <p:cNvPr id="128" name="TextBox 127"/>
          <p:cNvSpPr txBox="1"/>
          <p:nvPr/>
        </p:nvSpPr>
        <p:spPr>
          <a:xfrm>
            <a:off x="3854473" y="339191"/>
            <a:ext cx="2118301" cy="369332"/>
          </a:xfrm>
          <a:prstGeom prst="rect">
            <a:avLst/>
          </a:prstGeom>
          <a:noFill/>
        </p:spPr>
        <p:txBody>
          <a:bodyPr wrap="square" rtlCol="0">
            <a:spAutoFit/>
          </a:bodyPr>
          <a:lstStyle/>
          <a:p>
            <a:r>
              <a:rPr lang="ru-RU" dirty="0">
                <a:solidFill>
                  <a:srgbClr val="FF0000"/>
                </a:solidFill>
              </a:rPr>
              <a:t>Учебник (</a:t>
            </a:r>
            <a:r>
              <a:rPr lang="en-US" dirty="0">
                <a:solidFill>
                  <a:srgbClr val="FF0000"/>
                </a:solidFill>
              </a:rPr>
              <a:t>Textbook)</a:t>
            </a:r>
            <a:endParaRPr lang="ru-RU" dirty="0">
              <a:solidFill>
                <a:srgbClr val="FF0000"/>
              </a:solidFill>
            </a:endParaRPr>
          </a:p>
        </p:txBody>
      </p:sp>
      <p:cxnSp>
        <p:nvCxnSpPr>
          <p:cNvPr id="129" name="Прямая со стрелкой 128"/>
          <p:cNvCxnSpPr/>
          <p:nvPr/>
        </p:nvCxnSpPr>
        <p:spPr>
          <a:xfrm>
            <a:off x="4436641" y="618446"/>
            <a:ext cx="199070" cy="888642"/>
          </a:xfrm>
          <a:prstGeom prst="straightConnector1">
            <a:avLst/>
          </a:prstGeom>
          <a:ln w="190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0" name="Прямая со стрелкой 129"/>
          <p:cNvCxnSpPr/>
          <p:nvPr/>
        </p:nvCxnSpPr>
        <p:spPr>
          <a:xfrm flipH="1">
            <a:off x="1346103" y="633803"/>
            <a:ext cx="199070" cy="888642"/>
          </a:xfrm>
          <a:prstGeom prst="straightConnector1">
            <a:avLst/>
          </a:prstGeom>
          <a:ln w="190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411762" y="2947834"/>
            <a:ext cx="1010213"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organelles</a:t>
            </a:r>
            <a:endParaRPr lang="ru-RU" sz="1400" dirty="0">
              <a:latin typeface="Arial" panose="020B0604020202020204" pitchFamily="34" charset="0"/>
              <a:cs typeface="Arial" panose="020B0604020202020204" pitchFamily="34" charset="0"/>
            </a:endParaRPr>
          </a:p>
        </p:txBody>
      </p:sp>
      <p:sp>
        <p:nvSpPr>
          <p:cNvPr id="131" name="TextBox 130"/>
          <p:cNvSpPr txBox="1"/>
          <p:nvPr/>
        </p:nvSpPr>
        <p:spPr>
          <a:xfrm>
            <a:off x="2411762" y="3211454"/>
            <a:ext cx="930063"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receptors</a:t>
            </a:r>
            <a:endParaRPr lang="ru-RU" sz="1400" dirty="0">
              <a:latin typeface="Arial" panose="020B0604020202020204" pitchFamily="34" charset="0"/>
              <a:cs typeface="Arial" panose="020B0604020202020204" pitchFamily="34" charset="0"/>
            </a:endParaRPr>
          </a:p>
        </p:txBody>
      </p:sp>
      <p:sp>
        <p:nvSpPr>
          <p:cNvPr id="136" name="TextBox 135"/>
          <p:cNvSpPr txBox="1"/>
          <p:nvPr/>
        </p:nvSpPr>
        <p:spPr>
          <a:xfrm>
            <a:off x="3590095" y="2947834"/>
            <a:ext cx="14478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microorganisms</a:t>
            </a:r>
            <a:endParaRPr lang="ru-RU" sz="1400" dirty="0">
              <a:latin typeface="Arial" panose="020B0604020202020204" pitchFamily="34" charset="0"/>
              <a:cs typeface="Arial" panose="020B0604020202020204" pitchFamily="34" charset="0"/>
            </a:endParaRPr>
          </a:p>
        </p:txBody>
      </p:sp>
      <p:sp>
        <p:nvSpPr>
          <p:cNvPr id="137" name="TextBox 136"/>
          <p:cNvSpPr txBox="1"/>
          <p:nvPr/>
        </p:nvSpPr>
        <p:spPr>
          <a:xfrm>
            <a:off x="3584126" y="3211454"/>
            <a:ext cx="990977"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molecules</a:t>
            </a:r>
            <a:endParaRPr lang="ru-RU" sz="1400" dirty="0">
              <a:latin typeface="Arial" panose="020B0604020202020204" pitchFamily="34" charset="0"/>
              <a:cs typeface="Arial" panose="020B0604020202020204" pitchFamily="34" charset="0"/>
            </a:endParaRPr>
          </a:p>
        </p:txBody>
      </p:sp>
      <p:sp>
        <p:nvSpPr>
          <p:cNvPr id="138" name="Прямоугольник 137"/>
          <p:cNvSpPr/>
          <p:nvPr/>
        </p:nvSpPr>
        <p:spPr>
          <a:xfrm>
            <a:off x="2284390" y="3020290"/>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Прямоугольник 138"/>
          <p:cNvSpPr/>
          <p:nvPr/>
        </p:nvSpPr>
        <p:spPr>
          <a:xfrm>
            <a:off x="2284390" y="3282282"/>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Прямоугольник 140"/>
          <p:cNvSpPr/>
          <p:nvPr/>
        </p:nvSpPr>
        <p:spPr>
          <a:xfrm>
            <a:off x="3461328" y="3011733"/>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Прямоугольник 141"/>
          <p:cNvSpPr/>
          <p:nvPr/>
        </p:nvSpPr>
        <p:spPr>
          <a:xfrm>
            <a:off x="3461328" y="3286719"/>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TextBox 142"/>
          <p:cNvSpPr txBox="1"/>
          <p:nvPr/>
        </p:nvSpPr>
        <p:spPr>
          <a:xfrm>
            <a:off x="5672959" y="2087229"/>
            <a:ext cx="1130438" cy="307777"/>
          </a:xfrm>
          <a:prstGeom prst="rect">
            <a:avLst/>
          </a:prstGeom>
          <a:noFill/>
        </p:spPr>
        <p:txBody>
          <a:bodyPr wrap="none" rtlCol="0">
            <a:spAutoFit/>
          </a:bodyPr>
          <a:lstStyle/>
          <a:p>
            <a:r>
              <a:rPr lang="en-US" sz="1400" u="sng" dirty="0">
                <a:latin typeface="Arial" panose="020B0604020202020204" pitchFamily="34" charset="0"/>
                <a:cs typeface="Arial" panose="020B0604020202020204" pitchFamily="34" charset="0"/>
              </a:rPr>
              <a:t>Sub-Object</a:t>
            </a:r>
            <a:r>
              <a:rPr lang="ru-RU" sz="1400" u="sng" dirty="0">
                <a:latin typeface="Arial" panose="020B0604020202020204" pitchFamily="34" charset="0"/>
                <a:cs typeface="Arial" panose="020B0604020202020204" pitchFamily="34" charset="0"/>
              </a:rPr>
              <a:t>:</a:t>
            </a:r>
          </a:p>
        </p:txBody>
      </p:sp>
      <p:sp>
        <p:nvSpPr>
          <p:cNvPr id="8" name="TextBox 7"/>
          <p:cNvSpPr txBox="1"/>
          <p:nvPr/>
        </p:nvSpPr>
        <p:spPr>
          <a:xfrm>
            <a:off x="3374386" y="3220001"/>
            <a:ext cx="365806" cy="369332"/>
          </a:xfrm>
          <a:prstGeom prst="rect">
            <a:avLst/>
          </a:prstGeom>
          <a:noFill/>
        </p:spPr>
        <p:txBody>
          <a:bodyPr wrap="none" rtlCol="0">
            <a:spAutoFit/>
          </a:bodyPr>
          <a:lstStyle/>
          <a:p>
            <a:r>
              <a:rPr lang="ru-RU" dirty="0">
                <a:sym typeface="Wingdings" panose="05000000000000000000" pitchFamily="2" charset="2"/>
              </a:rPr>
              <a:t></a:t>
            </a:r>
            <a:endParaRPr lang="ru-RU" dirty="0"/>
          </a:p>
        </p:txBody>
      </p:sp>
      <p:sp>
        <p:nvSpPr>
          <p:cNvPr id="145" name="TextBox 144"/>
          <p:cNvSpPr txBox="1"/>
          <p:nvPr/>
        </p:nvSpPr>
        <p:spPr>
          <a:xfrm>
            <a:off x="3710531" y="1847631"/>
            <a:ext cx="365806" cy="369332"/>
          </a:xfrm>
          <a:prstGeom prst="rect">
            <a:avLst/>
          </a:prstGeom>
          <a:noFill/>
        </p:spPr>
        <p:txBody>
          <a:bodyPr wrap="none" rtlCol="0">
            <a:spAutoFit/>
          </a:bodyPr>
          <a:lstStyle/>
          <a:p>
            <a:r>
              <a:rPr lang="ru-RU" dirty="0">
                <a:sym typeface="Wingdings" panose="05000000000000000000" pitchFamily="2" charset="2"/>
              </a:rPr>
              <a:t></a:t>
            </a:r>
            <a:endParaRPr lang="ru-RU" dirty="0"/>
          </a:p>
        </p:txBody>
      </p:sp>
      <p:sp>
        <p:nvSpPr>
          <p:cNvPr id="146" name="TextBox 145"/>
          <p:cNvSpPr txBox="1"/>
          <p:nvPr/>
        </p:nvSpPr>
        <p:spPr>
          <a:xfrm>
            <a:off x="5878951" y="2398299"/>
            <a:ext cx="189507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proteins and peptides</a:t>
            </a:r>
            <a:endParaRPr lang="ru-RU" sz="1400" dirty="0">
              <a:latin typeface="Arial" panose="020B0604020202020204" pitchFamily="34" charset="0"/>
              <a:cs typeface="Arial" panose="020B0604020202020204" pitchFamily="34" charset="0"/>
            </a:endParaRPr>
          </a:p>
        </p:txBody>
      </p:sp>
      <p:sp>
        <p:nvSpPr>
          <p:cNvPr id="148" name="Прямоугольник 147"/>
          <p:cNvSpPr/>
          <p:nvPr/>
        </p:nvSpPr>
        <p:spPr>
          <a:xfrm>
            <a:off x="5752852" y="2483597"/>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TextBox 149"/>
          <p:cNvSpPr txBox="1"/>
          <p:nvPr/>
        </p:nvSpPr>
        <p:spPr>
          <a:xfrm>
            <a:off x="5878951" y="2702868"/>
            <a:ext cx="1459054"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small molecules</a:t>
            </a:r>
            <a:endParaRPr lang="ru-RU" sz="1400" dirty="0">
              <a:latin typeface="Arial" panose="020B0604020202020204" pitchFamily="34" charset="0"/>
              <a:cs typeface="Arial" panose="020B0604020202020204" pitchFamily="34" charset="0"/>
            </a:endParaRPr>
          </a:p>
        </p:txBody>
      </p:sp>
      <p:sp>
        <p:nvSpPr>
          <p:cNvPr id="151" name="TextBox 150"/>
          <p:cNvSpPr txBox="1"/>
          <p:nvPr/>
        </p:nvSpPr>
        <p:spPr>
          <a:xfrm>
            <a:off x="5878951" y="2966488"/>
            <a:ext cx="114005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amino acids</a:t>
            </a:r>
            <a:endParaRPr lang="ru-RU" sz="1400" dirty="0">
              <a:latin typeface="Arial" panose="020B0604020202020204" pitchFamily="34" charset="0"/>
              <a:cs typeface="Arial" panose="020B0604020202020204" pitchFamily="34" charset="0"/>
            </a:endParaRPr>
          </a:p>
        </p:txBody>
      </p:sp>
      <p:sp>
        <p:nvSpPr>
          <p:cNvPr id="152" name="Прямоугольник 151"/>
          <p:cNvSpPr/>
          <p:nvPr/>
        </p:nvSpPr>
        <p:spPr>
          <a:xfrm>
            <a:off x="5751579" y="2775324"/>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3" name="Прямоугольник 152"/>
          <p:cNvSpPr/>
          <p:nvPr/>
        </p:nvSpPr>
        <p:spPr>
          <a:xfrm>
            <a:off x="5751579" y="3037316"/>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4" name="TextBox 153"/>
          <p:cNvSpPr txBox="1"/>
          <p:nvPr/>
        </p:nvSpPr>
        <p:spPr>
          <a:xfrm>
            <a:off x="5662059" y="2418346"/>
            <a:ext cx="365806" cy="369332"/>
          </a:xfrm>
          <a:prstGeom prst="rect">
            <a:avLst/>
          </a:prstGeom>
          <a:noFill/>
        </p:spPr>
        <p:txBody>
          <a:bodyPr wrap="none" rtlCol="0">
            <a:spAutoFit/>
          </a:bodyPr>
          <a:lstStyle/>
          <a:p>
            <a:r>
              <a:rPr lang="ru-RU" dirty="0">
                <a:sym typeface="Wingdings" panose="05000000000000000000" pitchFamily="2" charset="2"/>
              </a:rPr>
              <a:t></a:t>
            </a:r>
            <a:endParaRPr lang="ru-RU" dirty="0"/>
          </a:p>
        </p:txBody>
      </p:sp>
      <p:sp>
        <p:nvSpPr>
          <p:cNvPr id="155" name="TextBox 154"/>
          <p:cNvSpPr txBox="1"/>
          <p:nvPr/>
        </p:nvSpPr>
        <p:spPr>
          <a:xfrm>
            <a:off x="5652729" y="2976140"/>
            <a:ext cx="365806" cy="369332"/>
          </a:xfrm>
          <a:prstGeom prst="rect">
            <a:avLst/>
          </a:prstGeom>
          <a:noFill/>
        </p:spPr>
        <p:txBody>
          <a:bodyPr wrap="none" rtlCol="0">
            <a:spAutoFit/>
          </a:bodyPr>
          <a:lstStyle/>
          <a:p>
            <a:r>
              <a:rPr lang="ru-RU" dirty="0">
                <a:sym typeface="Wingdings" panose="05000000000000000000" pitchFamily="2" charset="2"/>
              </a:rPr>
              <a:t></a:t>
            </a:r>
            <a:endParaRPr lang="ru-RU" dirty="0"/>
          </a:p>
        </p:txBody>
      </p:sp>
      <p:sp>
        <p:nvSpPr>
          <p:cNvPr id="156" name="TextBox 155"/>
          <p:cNvSpPr txBox="1"/>
          <p:nvPr/>
        </p:nvSpPr>
        <p:spPr>
          <a:xfrm>
            <a:off x="10198278" y="2088288"/>
            <a:ext cx="1489510" cy="307777"/>
          </a:xfrm>
          <a:prstGeom prst="rect">
            <a:avLst/>
          </a:prstGeom>
          <a:noFill/>
        </p:spPr>
        <p:txBody>
          <a:bodyPr wrap="none" rtlCol="0">
            <a:spAutoFit/>
          </a:bodyPr>
          <a:lstStyle/>
          <a:p>
            <a:r>
              <a:rPr lang="en-US" sz="1400" u="sng" dirty="0">
                <a:latin typeface="Arial" panose="020B0604020202020204" pitchFamily="34" charset="0"/>
                <a:cs typeface="Arial" panose="020B0604020202020204" pitchFamily="34" charset="0"/>
              </a:rPr>
              <a:t>Sub-Application</a:t>
            </a:r>
            <a:r>
              <a:rPr lang="ru-RU" sz="1400" u="sng" dirty="0">
                <a:latin typeface="Arial" panose="020B0604020202020204" pitchFamily="34" charset="0"/>
                <a:cs typeface="Arial" panose="020B0604020202020204" pitchFamily="34" charset="0"/>
              </a:rPr>
              <a:t>:</a:t>
            </a:r>
          </a:p>
        </p:txBody>
      </p:sp>
      <p:sp>
        <p:nvSpPr>
          <p:cNvPr id="157" name="Прямоугольник 156"/>
          <p:cNvSpPr/>
          <p:nvPr/>
        </p:nvSpPr>
        <p:spPr>
          <a:xfrm>
            <a:off x="10273120" y="2469209"/>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8" name="Прямоугольник 157"/>
          <p:cNvSpPr/>
          <p:nvPr/>
        </p:nvSpPr>
        <p:spPr>
          <a:xfrm>
            <a:off x="10274337" y="2723218"/>
            <a:ext cx="172050" cy="153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9" name="TextBox 158"/>
          <p:cNvSpPr txBox="1"/>
          <p:nvPr/>
        </p:nvSpPr>
        <p:spPr>
          <a:xfrm>
            <a:off x="10452722" y="2376469"/>
            <a:ext cx="41389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t>
            </a:r>
            <a:endParaRPr lang="ru-RU" sz="1400" dirty="0">
              <a:latin typeface="Arial" panose="020B0604020202020204" pitchFamily="34" charset="0"/>
              <a:cs typeface="Arial" panose="020B0604020202020204" pitchFamily="34" charset="0"/>
            </a:endParaRPr>
          </a:p>
        </p:txBody>
      </p:sp>
      <p:sp>
        <p:nvSpPr>
          <p:cNvPr id="160" name="TextBox 159"/>
          <p:cNvSpPr txBox="1"/>
          <p:nvPr/>
        </p:nvSpPr>
        <p:spPr>
          <a:xfrm>
            <a:off x="10460274" y="2665428"/>
            <a:ext cx="41389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t>
            </a:r>
            <a:endParaRPr lang="ru-RU" sz="1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778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B3A365-89C0-4477-9B5B-B44165CF5153}"/>
              </a:ext>
            </a:extLst>
          </p:cNvPr>
          <p:cNvSpPr>
            <a:spLocks noGrp="1"/>
          </p:cNvSpPr>
          <p:nvPr>
            <p:ph type="title"/>
          </p:nvPr>
        </p:nvSpPr>
        <p:spPr>
          <a:xfrm>
            <a:off x="1102150" y="2580424"/>
            <a:ext cx="10515600" cy="1325563"/>
          </a:xfrm>
        </p:spPr>
        <p:txBody>
          <a:bodyPr/>
          <a:lstStyle/>
          <a:p>
            <a:pPr algn="ctr"/>
            <a:r>
              <a:rPr lang="ru-RU" b="1" i="1" dirty="0">
                <a:solidFill>
                  <a:schemeClr val="accent5">
                    <a:lumMod val="50000"/>
                  </a:schemeClr>
                </a:solidFill>
              </a:rPr>
              <a:t>Поиск и фильтры</a:t>
            </a:r>
            <a:br>
              <a:rPr lang="ru-RU" b="1" i="1" dirty="0">
                <a:solidFill>
                  <a:schemeClr val="accent5">
                    <a:lumMod val="50000"/>
                  </a:schemeClr>
                </a:solidFill>
              </a:rPr>
            </a:br>
            <a:r>
              <a:rPr lang="ru-RU" b="1" i="1" dirty="0">
                <a:solidFill>
                  <a:schemeClr val="accent5">
                    <a:lumMod val="50000"/>
                  </a:schemeClr>
                </a:solidFill>
              </a:rPr>
              <a:t>07.12.2021</a:t>
            </a:r>
          </a:p>
        </p:txBody>
      </p:sp>
    </p:spTree>
    <p:extLst>
      <p:ext uri="{BB962C8B-B14F-4D97-AF65-F5344CB8AC3E}">
        <p14:creationId xmlns:p14="http://schemas.microsoft.com/office/powerpoint/2010/main" val="139990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49CB31-B8AA-4727-8BCF-8DEB7EC2C544}"/>
              </a:ext>
            </a:extLst>
          </p:cNvPr>
          <p:cNvSpPr>
            <a:spLocks noGrp="1"/>
          </p:cNvSpPr>
          <p:nvPr>
            <p:ph type="title"/>
          </p:nvPr>
        </p:nvSpPr>
        <p:spPr>
          <a:xfrm>
            <a:off x="743932" y="1171935"/>
            <a:ext cx="10511672" cy="5280712"/>
          </a:xfrm>
        </p:spPr>
        <p:txBody>
          <a:bodyPr>
            <a:normAutofit fontScale="90000"/>
          </a:bodyPr>
          <a:lstStyle/>
          <a:p>
            <a:r>
              <a:rPr lang="ru-RU" sz="3600" i="1" dirty="0"/>
              <a:t>1.Обновление принципа систематизации методов (</a:t>
            </a:r>
            <a:r>
              <a:rPr lang="ru-RU" sz="3600" b="1" i="1" dirty="0">
                <a:solidFill>
                  <a:srgbClr val="FF0000"/>
                </a:solidFill>
              </a:rPr>
              <a:t>концепция пяти параметров</a:t>
            </a:r>
            <a:r>
              <a:rPr lang="ru-RU" sz="3600" i="1" dirty="0"/>
              <a:t>, присваиваемых методу)</a:t>
            </a:r>
            <a:br>
              <a:rPr lang="ru-RU" sz="3600" i="1" dirty="0"/>
            </a:br>
            <a:r>
              <a:rPr lang="ru-RU" sz="3600" i="1" dirty="0"/>
              <a:t>2. Сокращение каталога до </a:t>
            </a:r>
            <a:r>
              <a:rPr lang="ru-RU" sz="3600" b="1" i="1" dirty="0">
                <a:solidFill>
                  <a:srgbClr val="FF0000"/>
                </a:solidFill>
              </a:rPr>
              <a:t>двух основных веток</a:t>
            </a:r>
            <a:r>
              <a:rPr lang="ru-RU" sz="3600" b="1" i="1" dirty="0"/>
              <a:t>, </a:t>
            </a:r>
            <a:r>
              <a:rPr lang="ru-RU" sz="3600" i="1" dirty="0"/>
              <a:t>на основе которых будет происходить тестирование </a:t>
            </a:r>
            <a:br>
              <a:rPr lang="ru-RU" sz="3600" i="1" dirty="0"/>
            </a:br>
            <a:r>
              <a:rPr lang="ru-RU" sz="3600" i="1" dirty="0"/>
              <a:t>3.Сокращение каталога до </a:t>
            </a:r>
            <a:r>
              <a:rPr lang="ru-RU" sz="3600" b="1" i="1" dirty="0">
                <a:solidFill>
                  <a:srgbClr val="FF0000"/>
                </a:solidFill>
              </a:rPr>
              <a:t>14 методик </a:t>
            </a:r>
            <a:r>
              <a:rPr lang="ru-RU" sz="3600" i="1" dirty="0"/>
              <a:t>на основе которых будет тестироваться принцип систематизации методов, структура каталога и работа поиска</a:t>
            </a:r>
            <a:br>
              <a:rPr lang="ru-RU" sz="3600" i="1" dirty="0"/>
            </a:br>
            <a:r>
              <a:rPr lang="ru-RU" sz="3600" i="1" dirty="0"/>
              <a:t> </a:t>
            </a:r>
            <a:br>
              <a:rPr lang="ru-RU" sz="3600" i="1" dirty="0"/>
            </a:br>
            <a:r>
              <a:rPr lang="ru-RU" sz="3600" i="1" dirty="0"/>
              <a:t> </a:t>
            </a:r>
          </a:p>
        </p:txBody>
      </p:sp>
      <p:sp>
        <p:nvSpPr>
          <p:cNvPr id="4" name="TextBox 3">
            <a:extLst>
              <a:ext uri="{FF2B5EF4-FFF2-40B4-BE49-F238E27FC236}">
                <a16:creationId xmlns:a16="http://schemas.microsoft.com/office/drawing/2014/main" id="{E2DBC51B-E308-413B-B2BE-D5C1EA6F6A15}"/>
              </a:ext>
            </a:extLst>
          </p:cNvPr>
          <p:cNvSpPr txBox="1"/>
          <p:nvPr/>
        </p:nvSpPr>
        <p:spPr>
          <a:xfrm>
            <a:off x="5307291" y="405353"/>
            <a:ext cx="1569660" cy="646331"/>
          </a:xfrm>
          <a:prstGeom prst="rect">
            <a:avLst/>
          </a:prstGeom>
          <a:noFill/>
        </p:spPr>
        <p:txBody>
          <a:bodyPr wrap="none" rtlCol="0">
            <a:spAutoFit/>
          </a:bodyPr>
          <a:lstStyle/>
          <a:p>
            <a:r>
              <a:rPr lang="ru-RU" sz="3600" dirty="0">
                <a:solidFill>
                  <a:schemeClr val="accent6">
                    <a:lumMod val="50000"/>
                  </a:schemeClr>
                </a:solidFill>
              </a:rPr>
              <a:t>Задачи</a:t>
            </a:r>
          </a:p>
        </p:txBody>
      </p:sp>
    </p:spTree>
    <p:extLst>
      <p:ext uri="{BB962C8B-B14F-4D97-AF65-F5344CB8AC3E}">
        <p14:creationId xmlns:p14="http://schemas.microsoft.com/office/powerpoint/2010/main" val="182716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Прямоугольник: скругленные углы 20">
            <a:extLst>
              <a:ext uri="{FF2B5EF4-FFF2-40B4-BE49-F238E27FC236}">
                <a16:creationId xmlns:a16="http://schemas.microsoft.com/office/drawing/2014/main" id="{A985CE70-4A40-4E57-B334-69E66F30BCF3}"/>
              </a:ext>
            </a:extLst>
          </p:cNvPr>
          <p:cNvSpPr/>
          <p:nvPr/>
        </p:nvSpPr>
        <p:spPr>
          <a:xfrm>
            <a:off x="3407596" y="128002"/>
            <a:ext cx="6204219" cy="66673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sz="1400" dirty="0">
              <a:solidFill>
                <a:srgbClr val="FF0000"/>
              </a:solidFill>
            </a:endParaRPr>
          </a:p>
        </p:txBody>
      </p:sp>
      <p:sp>
        <p:nvSpPr>
          <p:cNvPr id="2" name="Заголовок 1">
            <a:extLst>
              <a:ext uri="{FF2B5EF4-FFF2-40B4-BE49-F238E27FC236}">
                <a16:creationId xmlns:a16="http://schemas.microsoft.com/office/drawing/2014/main" id="{ECFCB489-24CB-48EF-B4C4-D9CDBA7FED69}"/>
              </a:ext>
            </a:extLst>
          </p:cNvPr>
          <p:cNvSpPr>
            <a:spLocks noGrp="1"/>
          </p:cNvSpPr>
          <p:nvPr>
            <p:ph type="title"/>
          </p:nvPr>
        </p:nvSpPr>
        <p:spPr>
          <a:xfrm>
            <a:off x="0" y="62690"/>
            <a:ext cx="4884660" cy="543048"/>
          </a:xfrm>
        </p:spPr>
        <p:txBody>
          <a:bodyPr>
            <a:normAutofit fontScale="90000"/>
          </a:bodyPr>
          <a:lstStyle/>
          <a:p>
            <a:r>
              <a:rPr lang="ru-RU" sz="2400" b="1" dirty="0">
                <a:latin typeface="+mn-lt"/>
              </a:rPr>
              <a:t>КОНЦЕПЦИЯ 5-И ПАРАМЕТРОВ МЕТОДА</a:t>
            </a:r>
          </a:p>
        </p:txBody>
      </p:sp>
      <p:sp>
        <p:nvSpPr>
          <p:cNvPr id="3" name="Объект 2">
            <a:extLst>
              <a:ext uri="{FF2B5EF4-FFF2-40B4-BE49-F238E27FC236}">
                <a16:creationId xmlns:a16="http://schemas.microsoft.com/office/drawing/2014/main" id="{5A7305A2-8555-419F-92E8-D4127DD1CAB6}"/>
              </a:ext>
            </a:extLst>
          </p:cNvPr>
          <p:cNvSpPr>
            <a:spLocks noGrp="1"/>
          </p:cNvSpPr>
          <p:nvPr>
            <p:ph idx="1"/>
          </p:nvPr>
        </p:nvSpPr>
        <p:spPr>
          <a:xfrm>
            <a:off x="3846978" y="605738"/>
            <a:ext cx="2838450" cy="460375"/>
          </a:xfrm>
        </p:spPr>
        <p:txBody>
          <a:bodyPr>
            <a:normAutofit lnSpcReduction="10000"/>
          </a:bodyPr>
          <a:lstStyle/>
          <a:p>
            <a:r>
              <a:rPr lang="en-US" dirty="0">
                <a:solidFill>
                  <a:srgbClr val="FF0000"/>
                </a:solidFill>
              </a:rPr>
              <a:t>Name</a:t>
            </a:r>
            <a:endParaRPr lang="ru-RU" dirty="0">
              <a:solidFill>
                <a:srgbClr val="FF0000"/>
              </a:solidFill>
            </a:endParaRPr>
          </a:p>
        </p:txBody>
      </p:sp>
      <p:sp>
        <p:nvSpPr>
          <p:cNvPr id="4" name="Объект 2">
            <a:extLst>
              <a:ext uri="{FF2B5EF4-FFF2-40B4-BE49-F238E27FC236}">
                <a16:creationId xmlns:a16="http://schemas.microsoft.com/office/drawing/2014/main" id="{167BC61F-965A-4028-8AFB-C8A64023A9B9}"/>
              </a:ext>
            </a:extLst>
          </p:cNvPr>
          <p:cNvSpPr txBox="1">
            <a:spLocks/>
          </p:cNvSpPr>
          <p:nvPr/>
        </p:nvSpPr>
        <p:spPr>
          <a:xfrm>
            <a:off x="3846978" y="1649225"/>
            <a:ext cx="2964432"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Object</a:t>
            </a:r>
            <a:endParaRPr lang="ru-RU" dirty="0">
              <a:solidFill>
                <a:srgbClr val="FF0000"/>
              </a:solidFill>
            </a:endParaRPr>
          </a:p>
        </p:txBody>
      </p:sp>
      <p:sp>
        <p:nvSpPr>
          <p:cNvPr id="5" name="Объект 2">
            <a:extLst>
              <a:ext uri="{FF2B5EF4-FFF2-40B4-BE49-F238E27FC236}">
                <a16:creationId xmlns:a16="http://schemas.microsoft.com/office/drawing/2014/main" id="{D2804AB2-2BBA-463D-A070-EDAA53896758}"/>
              </a:ext>
            </a:extLst>
          </p:cNvPr>
          <p:cNvSpPr txBox="1">
            <a:spLocks/>
          </p:cNvSpPr>
          <p:nvPr/>
        </p:nvSpPr>
        <p:spPr>
          <a:xfrm>
            <a:off x="3846978" y="2637694"/>
            <a:ext cx="28384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Application</a:t>
            </a:r>
            <a:endParaRPr lang="ru-RU" dirty="0">
              <a:solidFill>
                <a:srgbClr val="FF0000"/>
              </a:solidFill>
            </a:endParaRPr>
          </a:p>
        </p:txBody>
      </p:sp>
      <p:sp>
        <p:nvSpPr>
          <p:cNvPr id="6" name="Объект 2">
            <a:extLst>
              <a:ext uri="{FF2B5EF4-FFF2-40B4-BE49-F238E27FC236}">
                <a16:creationId xmlns:a16="http://schemas.microsoft.com/office/drawing/2014/main" id="{2D9E226F-6DC0-4F1A-AD2B-4FABFD34DB73}"/>
              </a:ext>
            </a:extLst>
          </p:cNvPr>
          <p:cNvSpPr txBox="1">
            <a:spLocks/>
          </p:cNvSpPr>
          <p:nvPr/>
        </p:nvSpPr>
        <p:spPr>
          <a:xfrm>
            <a:off x="3846978" y="4147394"/>
            <a:ext cx="28384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Type</a:t>
            </a:r>
            <a:endParaRPr lang="ru-RU" dirty="0">
              <a:solidFill>
                <a:srgbClr val="FF0000"/>
              </a:solidFill>
            </a:endParaRPr>
          </a:p>
        </p:txBody>
      </p:sp>
      <p:sp>
        <p:nvSpPr>
          <p:cNvPr id="9" name="Прямоугольник 8">
            <a:extLst>
              <a:ext uri="{FF2B5EF4-FFF2-40B4-BE49-F238E27FC236}">
                <a16:creationId xmlns:a16="http://schemas.microsoft.com/office/drawing/2014/main" id="{96E194A6-4397-46B7-BE7D-9C5DAB3425E9}"/>
              </a:ext>
            </a:extLst>
          </p:cNvPr>
          <p:cNvSpPr/>
          <p:nvPr/>
        </p:nvSpPr>
        <p:spPr>
          <a:xfrm>
            <a:off x="6355560" y="669626"/>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B2B8AF7-E4F0-4E29-8407-66369C653484}"/>
              </a:ext>
            </a:extLst>
          </p:cNvPr>
          <p:cNvSpPr/>
          <p:nvPr/>
        </p:nvSpPr>
        <p:spPr>
          <a:xfrm>
            <a:off x="6327632" y="1707288"/>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54C96145-07C5-4D09-A0D7-2B6F48295356}"/>
              </a:ext>
            </a:extLst>
          </p:cNvPr>
          <p:cNvSpPr/>
          <p:nvPr/>
        </p:nvSpPr>
        <p:spPr>
          <a:xfrm>
            <a:off x="6327632" y="2710992"/>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835CEA4F-A4D2-4A13-A7EE-AFC0132521F3}"/>
              </a:ext>
            </a:extLst>
          </p:cNvPr>
          <p:cNvSpPr/>
          <p:nvPr/>
        </p:nvSpPr>
        <p:spPr>
          <a:xfrm>
            <a:off x="6327632" y="4264837"/>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7B2B8AF7-E4F0-4E29-8407-66369C653484}"/>
              </a:ext>
            </a:extLst>
          </p:cNvPr>
          <p:cNvSpPr/>
          <p:nvPr/>
        </p:nvSpPr>
        <p:spPr>
          <a:xfrm>
            <a:off x="6685428" y="2236496"/>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24" name="Объект 2">
            <a:extLst>
              <a:ext uri="{FF2B5EF4-FFF2-40B4-BE49-F238E27FC236}">
                <a16:creationId xmlns:a16="http://schemas.microsoft.com/office/drawing/2014/main" id="{167BC61F-965A-4028-8AFB-C8A64023A9B9}"/>
              </a:ext>
            </a:extLst>
          </p:cNvPr>
          <p:cNvSpPr txBox="1">
            <a:spLocks/>
          </p:cNvSpPr>
          <p:nvPr/>
        </p:nvSpPr>
        <p:spPr>
          <a:xfrm>
            <a:off x="4845416" y="2181984"/>
            <a:ext cx="2964432"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Sub-Object</a:t>
            </a:r>
            <a:endParaRPr lang="ru-RU" sz="2400" dirty="0">
              <a:solidFill>
                <a:schemeClr val="accent1">
                  <a:lumMod val="50000"/>
                </a:schemeClr>
              </a:solidFill>
            </a:endParaRPr>
          </a:p>
        </p:txBody>
      </p:sp>
      <p:sp>
        <p:nvSpPr>
          <p:cNvPr id="20" name="Объект 2">
            <a:extLst>
              <a:ext uri="{FF2B5EF4-FFF2-40B4-BE49-F238E27FC236}">
                <a16:creationId xmlns:a16="http://schemas.microsoft.com/office/drawing/2014/main" id="{2D9E226F-6DC0-4F1A-AD2B-4FABFD34DB73}"/>
              </a:ext>
            </a:extLst>
          </p:cNvPr>
          <p:cNvSpPr txBox="1">
            <a:spLocks/>
          </p:cNvSpPr>
          <p:nvPr/>
        </p:nvSpPr>
        <p:spPr>
          <a:xfrm>
            <a:off x="4507378" y="4651389"/>
            <a:ext cx="2838450"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Sub-Type</a:t>
            </a:r>
            <a:endParaRPr lang="ru-RU" sz="2400" dirty="0">
              <a:solidFill>
                <a:schemeClr val="accent1">
                  <a:lumMod val="50000"/>
                </a:schemeClr>
              </a:solidFill>
            </a:endParaRPr>
          </a:p>
        </p:txBody>
      </p:sp>
      <p:sp>
        <p:nvSpPr>
          <p:cNvPr id="25" name="Объект 2">
            <a:extLst>
              <a:ext uri="{FF2B5EF4-FFF2-40B4-BE49-F238E27FC236}">
                <a16:creationId xmlns:a16="http://schemas.microsoft.com/office/drawing/2014/main" id="{2D9E226F-6DC0-4F1A-AD2B-4FABFD34DB73}"/>
              </a:ext>
            </a:extLst>
          </p:cNvPr>
          <p:cNvSpPr txBox="1">
            <a:spLocks/>
          </p:cNvSpPr>
          <p:nvPr/>
        </p:nvSpPr>
        <p:spPr>
          <a:xfrm>
            <a:off x="4532778" y="5155384"/>
            <a:ext cx="2838450"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Group</a:t>
            </a:r>
            <a:endParaRPr lang="ru-RU" sz="2400" dirty="0">
              <a:solidFill>
                <a:schemeClr val="accent1">
                  <a:lumMod val="50000"/>
                </a:schemeClr>
              </a:solidFill>
            </a:endParaRPr>
          </a:p>
        </p:txBody>
      </p:sp>
      <p:sp>
        <p:nvSpPr>
          <p:cNvPr id="26" name="Объект 2">
            <a:extLst>
              <a:ext uri="{FF2B5EF4-FFF2-40B4-BE49-F238E27FC236}">
                <a16:creationId xmlns:a16="http://schemas.microsoft.com/office/drawing/2014/main" id="{2D9E226F-6DC0-4F1A-AD2B-4FABFD34DB73}"/>
              </a:ext>
            </a:extLst>
          </p:cNvPr>
          <p:cNvSpPr txBox="1">
            <a:spLocks/>
          </p:cNvSpPr>
          <p:nvPr/>
        </p:nvSpPr>
        <p:spPr>
          <a:xfrm>
            <a:off x="4386330" y="3141689"/>
            <a:ext cx="2838450"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Sub-Application</a:t>
            </a:r>
            <a:endParaRPr lang="ru-RU" sz="2400" dirty="0">
              <a:solidFill>
                <a:schemeClr val="accent1">
                  <a:lumMod val="50000"/>
                </a:schemeClr>
              </a:solidFill>
            </a:endParaRPr>
          </a:p>
        </p:txBody>
      </p:sp>
      <p:sp>
        <p:nvSpPr>
          <p:cNvPr id="28" name="Прямоугольник 27">
            <a:extLst>
              <a:ext uri="{FF2B5EF4-FFF2-40B4-BE49-F238E27FC236}">
                <a16:creationId xmlns:a16="http://schemas.microsoft.com/office/drawing/2014/main" id="{54C96145-07C5-4D09-A0D7-2B6F48295356}"/>
              </a:ext>
            </a:extLst>
          </p:cNvPr>
          <p:cNvSpPr/>
          <p:nvPr/>
        </p:nvSpPr>
        <p:spPr>
          <a:xfrm>
            <a:off x="6685428" y="3202891"/>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54C96145-07C5-4D09-A0D7-2B6F48295356}"/>
              </a:ext>
            </a:extLst>
          </p:cNvPr>
          <p:cNvSpPr/>
          <p:nvPr/>
        </p:nvSpPr>
        <p:spPr>
          <a:xfrm>
            <a:off x="6327632" y="4742383"/>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54C96145-07C5-4D09-A0D7-2B6F48295356}"/>
              </a:ext>
            </a:extLst>
          </p:cNvPr>
          <p:cNvSpPr/>
          <p:nvPr/>
        </p:nvSpPr>
        <p:spPr>
          <a:xfrm>
            <a:off x="6327632" y="5235132"/>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55" name="Объект 2">
            <a:extLst>
              <a:ext uri="{FF2B5EF4-FFF2-40B4-BE49-F238E27FC236}">
                <a16:creationId xmlns:a16="http://schemas.microsoft.com/office/drawing/2014/main" id="{2D9E226F-6DC0-4F1A-AD2B-4FABFD34DB73}"/>
              </a:ext>
            </a:extLst>
          </p:cNvPr>
          <p:cNvSpPr txBox="1">
            <a:spLocks/>
          </p:cNvSpPr>
          <p:nvPr/>
        </p:nvSpPr>
        <p:spPr>
          <a:xfrm>
            <a:off x="3846978" y="6026507"/>
            <a:ext cx="28384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Tag</a:t>
            </a:r>
            <a:endParaRPr lang="ru-RU" dirty="0">
              <a:solidFill>
                <a:srgbClr val="FF0000"/>
              </a:solidFill>
            </a:endParaRPr>
          </a:p>
        </p:txBody>
      </p:sp>
      <p:sp>
        <p:nvSpPr>
          <p:cNvPr id="56" name="Прямоугольник 55">
            <a:extLst>
              <a:ext uri="{FF2B5EF4-FFF2-40B4-BE49-F238E27FC236}">
                <a16:creationId xmlns:a16="http://schemas.microsoft.com/office/drawing/2014/main" id="{835CEA4F-A4D2-4A13-A7EE-AFC0132521F3}"/>
              </a:ext>
            </a:extLst>
          </p:cNvPr>
          <p:cNvSpPr/>
          <p:nvPr/>
        </p:nvSpPr>
        <p:spPr>
          <a:xfrm>
            <a:off x="6327632" y="6102681"/>
            <a:ext cx="2476870" cy="2752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42" name="Равнобедренный треугольник 41"/>
          <p:cNvSpPr/>
          <p:nvPr/>
        </p:nvSpPr>
        <p:spPr>
          <a:xfrm flipV="1">
            <a:off x="8577654" y="1782497"/>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Равнобедренный треугольник 42"/>
          <p:cNvSpPr/>
          <p:nvPr/>
        </p:nvSpPr>
        <p:spPr>
          <a:xfrm flipV="1">
            <a:off x="8915878" y="2295595"/>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Равнобедренный треугольник 45"/>
          <p:cNvSpPr/>
          <p:nvPr/>
        </p:nvSpPr>
        <p:spPr>
          <a:xfrm flipV="1">
            <a:off x="8572978" y="2781620"/>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Равнобедренный треугольник 46"/>
          <p:cNvSpPr/>
          <p:nvPr/>
        </p:nvSpPr>
        <p:spPr>
          <a:xfrm flipV="1">
            <a:off x="8928578" y="3260035"/>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Равнобедренный треугольник 47"/>
          <p:cNvSpPr/>
          <p:nvPr/>
        </p:nvSpPr>
        <p:spPr>
          <a:xfrm flipV="1">
            <a:off x="8572978" y="4307669"/>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Равнобедренный треугольник 48"/>
          <p:cNvSpPr/>
          <p:nvPr/>
        </p:nvSpPr>
        <p:spPr>
          <a:xfrm flipV="1">
            <a:off x="8577654" y="4800418"/>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Равнобедренный треугольник 49"/>
          <p:cNvSpPr/>
          <p:nvPr/>
        </p:nvSpPr>
        <p:spPr>
          <a:xfrm flipV="1">
            <a:off x="8568760" y="5291507"/>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Равнобедренный треугольник 52"/>
          <p:cNvSpPr/>
          <p:nvPr/>
        </p:nvSpPr>
        <p:spPr>
          <a:xfrm flipV="1">
            <a:off x="8572150" y="6175466"/>
            <a:ext cx="162560" cy="1624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единительная линия 35">
            <a:extLst>
              <a:ext uri="{FF2B5EF4-FFF2-40B4-BE49-F238E27FC236}">
                <a16:creationId xmlns:a16="http://schemas.microsoft.com/office/drawing/2014/main" id="{C640C335-CD6A-4633-9F7B-CAA9CD2B7EC2}"/>
              </a:ext>
            </a:extLst>
          </p:cNvPr>
          <p:cNvCxnSpPr/>
          <p:nvPr/>
        </p:nvCxnSpPr>
        <p:spPr>
          <a:xfrm>
            <a:off x="9537700" y="73103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a:extLst>
              <a:ext uri="{FF2B5EF4-FFF2-40B4-BE49-F238E27FC236}">
                <a16:creationId xmlns:a16="http://schemas.microsoft.com/office/drawing/2014/main" id="{6078C18C-E0B3-46D4-895C-326B90E9902B}"/>
              </a:ext>
            </a:extLst>
          </p:cNvPr>
          <p:cNvCxnSpPr/>
          <p:nvPr/>
        </p:nvCxnSpPr>
        <p:spPr>
          <a:xfrm>
            <a:off x="9626600" y="177243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9939AAE9-80A3-4178-8B41-38F2918AA139}"/>
              </a:ext>
            </a:extLst>
          </p:cNvPr>
          <p:cNvCxnSpPr/>
          <p:nvPr/>
        </p:nvCxnSpPr>
        <p:spPr>
          <a:xfrm>
            <a:off x="9601200" y="286463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a:extLst>
              <a:ext uri="{FF2B5EF4-FFF2-40B4-BE49-F238E27FC236}">
                <a16:creationId xmlns:a16="http://schemas.microsoft.com/office/drawing/2014/main" id="{0CB2D327-8099-432F-BCC8-C54DAD34CD5A}"/>
              </a:ext>
            </a:extLst>
          </p:cNvPr>
          <p:cNvCxnSpPr/>
          <p:nvPr/>
        </p:nvCxnSpPr>
        <p:spPr>
          <a:xfrm>
            <a:off x="9601200" y="429973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52C6142F-5321-402C-B0ED-8A5662B6DCBC}"/>
              </a:ext>
            </a:extLst>
          </p:cNvPr>
          <p:cNvCxnSpPr>
            <a:cxnSpLocks/>
          </p:cNvCxnSpPr>
          <p:nvPr/>
        </p:nvCxnSpPr>
        <p:spPr>
          <a:xfrm>
            <a:off x="9537700" y="6192030"/>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B85B325-6710-4401-8D86-0A920C5B2706}"/>
              </a:ext>
            </a:extLst>
          </p:cNvPr>
          <p:cNvSpPr txBox="1"/>
          <p:nvPr/>
        </p:nvSpPr>
        <p:spPr>
          <a:xfrm>
            <a:off x="10366320" y="546364"/>
            <a:ext cx="1417376" cy="646331"/>
          </a:xfrm>
          <a:prstGeom prst="rect">
            <a:avLst/>
          </a:prstGeom>
          <a:noFill/>
        </p:spPr>
        <p:txBody>
          <a:bodyPr wrap="none" rtlCol="0">
            <a:spAutoFit/>
          </a:bodyPr>
          <a:lstStyle/>
          <a:p>
            <a:r>
              <a:rPr lang="ru-RU" dirty="0"/>
              <a:t>УНИКАЛЬНО</a:t>
            </a:r>
            <a:endParaRPr lang="en-US" dirty="0"/>
          </a:p>
          <a:p>
            <a:r>
              <a:rPr lang="en-US" dirty="0"/>
              <a:t>+ </a:t>
            </a:r>
            <a:r>
              <a:rPr lang="ru-RU" b="1" dirty="0" err="1"/>
              <a:t>алиасы</a:t>
            </a:r>
            <a:endParaRPr lang="ru-RU" b="1" dirty="0"/>
          </a:p>
        </p:txBody>
      </p:sp>
      <p:sp>
        <p:nvSpPr>
          <p:cNvPr id="39" name="TextBox 38">
            <a:extLst>
              <a:ext uri="{FF2B5EF4-FFF2-40B4-BE49-F238E27FC236}">
                <a16:creationId xmlns:a16="http://schemas.microsoft.com/office/drawing/2014/main" id="{40297EB4-8F83-4202-8AEA-EC95F01637F1}"/>
              </a:ext>
            </a:extLst>
          </p:cNvPr>
          <p:cNvSpPr txBox="1"/>
          <p:nvPr/>
        </p:nvSpPr>
        <p:spPr>
          <a:xfrm>
            <a:off x="10361296" y="1556246"/>
            <a:ext cx="1578766" cy="646331"/>
          </a:xfrm>
          <a:prstGeom prst="rect">
            <a:avLst/>
          </a:prstGeom>
          <a:noFill/>
        </p:spPr>
        <p:txBody>
          <a:bodyPr wrap="none" rtlCol="0">
            <a:spAutoFit/>
          </a:bodyPr>
          <a:lstStyle/>
          <a:p>
            <a:r>
              <a:rPr lang="ru-RU" dirty="0"/>
              <a:t>МОЖЕТ БЫТЬ </a:t>
            </a:r>
          </a:p>
          <a:p>
            <a:r>
              <a:rPr lang="ru-RU" dirty="0"/>
              <a:t>НЕСКОЛЬКО</a:t>
            </a:r>
          </a:p>
        </p:txBody>
      </p:sp>
      <p:sp>
        <p:nvSpPr>
          <p:cNvPr id="65" name="TextBox 64">
            <a:extLst>
              <a:ext uri="{FF2B5EF4-FFF2-40B4-BE49-F238E27FC236}">
                <a16:creationId xmlns:a16="http://schemas.microsoft.com/office/drawing/2014/main" id="{99C574CF-A8D7-4FD4-A53E-D51EFDE5BC8D}"/>
              </a:ext>
            </a:extLst>
          </p:cNvPr>
          <p:cNvSpPr txBox="1"/>
          <p:nvPr/>
        </p:nvSpPr>
        <p:spPr>
          <a:xfrm>
            <a:off x="10386696" y="2699246"/>
            <a:ext cx="1578766" cy="646331"/>
          </a:xfrm>
          <a:prstGeom prst="rect">
            <a:avLst/>
          </a:prstGeom>
          <a:noFill/>
        </p:spPr>
        <p:txBody>
          <a:bodyPr wrap="none" rtlCol="0">
            <a:spAutoFit/>
          </a:bodyPr>
          <a:lstStyle/>
          <a:p>
            <a:r>
              <a:rPr lang="ru-RU" dirty="0"/>
              <a:t>МОЖЕТ БЫТЬ </a:t>
            </a:r>
          </a:p>
          <a:p>
            <a:r>
              <a:rPr lang="ru-RU" dirty="0"/>
              <a:t>НЕСКОЛЬКО</a:t>
            </a:r>
          </a:p>
        </p:txBody>
      </p:sp>
      <p:sp>
        <p:nvSpPr>
          <p:cNvPr id="66" name="TextBox 65">
            <a:extLst>
              <a:ext uri="{FF2B5EF4-FFF2-40B4-BE49-F238E27FC236}">
                <a16:creationId xmlns:a16="http://schemas.microsoft.com/office/drawing/2014/main" id="{1AD9B49E-F98C-47B4-B963-54F9D046D02E}"/>
              </a:ext>
            </a:extLst>
          </p:cNvPr>
          <p:cNvSpPr txBox="1"/>
          <p:nvPr/>
        </p:nvSpPr>
        <p:spPr>
          <a:xfrm>
            <a:off x="10361296" y="4128582"/>
            <a:ext cx="1578766" cy="646331"/>
          </a:xfrm>
          <a:prstGeom prst="rect">
            <a:avLst/>
          </a:prstGeom>
          <a:noFill/>
        </p:spPr>
        <p:txBody>
          <a:bodyPr wrap="none" rtlCol="0">
            <a:spAutoFit/>
          </a:bodyPr>
          <a:lstStyle/>
          <a:p>
            <a:r>
              <a:rPr lang="ru-RU" dirty="0"/>
              <a:t>МОЖЕТ БЫТЬ </a:t>
            </a:r>
          </a:p>
          <a:p>
            <a:r>
              <a:rPr lang="ru-RU" dirty="0"/>
              <a:t>НЕСКОЛЬКО</a:t>
            </a:r>
          </a:p>
        </p:txBody>
      </p:sp>
      <p:sp>
        <p:nvSpPr>
          <p:cNvPr id="67" name="TextBox 66">
            <a:extLst>
              <a:ext uri="{FF2B5EF4-FFF2-40B4-BE49-F238E27FC236}">
                <a16:creationId xmlns:a16="http://schemas.microsoft.com/office/drawing/2014/main" id="{B25AC30E-E3C4-476A-96C1-E66ED4FFAA3E}"/>
              </a:ext>
            </a:extLst>
          </p:cNvPr>
          <p:cNvSpPr txBox="1"/>
          <p:nvPr/>
        </p:nvSpPr>
        <p:spPr>
          <a:xfrm>
            <a:off x="10345013" y="5933528"/>
            <a:ext cx="1507207" cy="369332"/>
          </a:xfrm>
          <a:prstGeom prst="rect">
            <a:avLst/>
          </a:prstGeom>
          <a:noFill/>
        </p:spPr>
        <p:txBody>
          <a:bodyPr wrap="none" rtlCol="0">
            <a:spAutoFit/>
          </a:bodyPr>
          <a:lstStyle/>
          <a:p>
            <a:r>
              <a:rPr lang="ru-RU" dirty="0"/>
              <a:t>НА РАЗВИТИЕ</a:t>
            </a:r>
          </a:p>
        </p:txBody>
      </p:sp>
      <p:sp>
        <p:nvSpPr>
          <p:cNvPr id="68" name="Объект 2">
            <a:extLst>
              <a:ext uri="{FF2B5EF4-FFF2-40B4-BE49-F238E27FC236}">
                <a16:creationId xmlns:a16="http://schemas.microsoft.com/office/drawing/2014/main" id="{E0A6AA97-B408-4EC7-8E23-6694CB6D56DF}"/>
              </a:ext>
            </a:extLst>
          </p:cNvPr>
          <p:cNvSpPr txBox="1">
            <a:spLocks/>
          </p:cNvSpPr>
          <p:nvPr/>
        </p:nvSpPr>
        <p:spPr>
          <a:xfrm>
            <a:off x="4845416" y="1126486"/>
            <a:ext cx="2964432" cy="46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50000"/>
                  </a:schemeClr>
                </a:solidFill>
              </a:rPr>
              <a:t>Alternative name</a:t>
            </a:r>
            <a:endParaRPr lang="ru-RU" sz="2400" dirty="0">
              <a:solidFill>
                <a:schemeClr val="accent1">
                  <a:lumMod val="50000"/>
                </a:schemeClr>
              </a:solidFill>
            </a:endParaRPr>
          </a:p>
        </p:txBody>
      </p:sp>
      <p:sp>
        <p:nvSpPr>
          <p:cNvPr id="69" name="Прямоугольник 68">
            <a:extLst>
              <a:ext uri="{FF2B5EF4-FFF2-40B4-BE49-F238E27FC236}">
                <a16:creationId xmlns:a16="http://schemas.microsoft.com/office/drawing/2014/main" id="{0A9AA52F-75E0-4CD5-AE72-DBF6D2BD6E62}"/>
              </a:ext>
            </a:extLst>
          </p:cNvPr>
          <p:cNvSpPr/>
          <p:nvPr/>
        </p:nvSpPr>
        <p:spPr>
          <a:xfrm>
            <a:off x="7371228" y="1091310"/>
            <a:ext cx="1791070" cy="28539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sp>
        <p:nvSpPr>
          <p:cNvPr id="70" name="TextBox 69">
            <a:extLst>
              <a:ext uri="{FF2B5EF4-FFF2-40B4-BE49-F238E27FC236}">
                <a16:creationId xmlns:a16="http://schemas.microsoft.com/office/drawing/2014/main" id="{5A05B372-A182-4364-8461-125BDE2B8526}"/>
              </a:ext>
            </a:extLst>
          </p:cNvPr>
          <p:cNvSpPr txBox="1"/>
          <p:nvPr/>
        </p:nvSpPr>
        <p:spPr>
          <a:xfrm>
            <a:off x="10386696" y="4744254"/>
            <a:ext cx="1967229" cy="738664"/>
          </a:xfrm>
          <a:prstGeom prst="rect">
            <a:avLst/>
          </a:prstGeom>
          <a:noFill/>
        </p:spPr>
        <p:txBody>
          <a:bodyPr wrap="square" rtlCol="0">
            <a:spAutoFit/>
          </a:bodyPr>
          <a:lstStyle/>
          <a:p>
            <a:r>
              <a:rPr lang="ru-RU" sz="1400" i="1" dirty="0">
                <a:solidFill>
                  <a:srgbClr val="FF0000"/>
                </a:solidFill>
              </a:rPr>
              <a:t>*Имеет теоретическое </a:t>
            </a:r>
          </a:p>
          <a:p>
            <a:r>
              <a:rPr lang="ru-RU" sz="1400" i="1" dirty="0">
                <a:solidFill>
                  <a:srgbClr val="FF0000"/>
                </a:solidFill>
              </a:rPr>
              <a:t>описание</a:t>
            </a:r>
          </a:p>
        </p:txBody>
      </p:sp>
    </p:spTree>
    <p:custDataLst>
      <p:tags r:id="rId1"/>
    </p:custDataLst>
    <p:extLst>
      <p:ext uri="{BB962C8B-B14F-4D97-AF65-F5344CB8AC3E}">
        <p14:creationId xmlns:p14="http://schemas.microsoft.com/office/powerpoint/2010/main" val="57606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99D9F-2671-456B-A25C-6C78EFE7DE6A}"/>
              </a:ext>
            </a:extLst>
          </p:cNvPr>
          <p:cNvSpPr txBox="1"/>
          <p:nvPr/>
        </p:nvSpPr>
        <p:spPr>
          <a:xfrm>
            <a:off x="4534293" y="279387"/>
            <a:ext cx="3106748" cy="461665"/>
          </a:xfrm>
          <a:prstGeom prst="rect">
            <a:avLst/>
          </a:prstGeom>
          <a:noFill/>
        </p:spPr>
        <p:txBody>
          <a:bodyPr wrap="none" rtlCol="0">
            <a:spAutoFit/>
          </a:bodyPr>
          <a:lstStyle/>
          <a:p>
            <a:r>
              <a:rPr lang="ru-RU" sz="2400" b="1" dirty="0"/>
              <a:t>КАТАЛОГ ИЗ 2Х ВЕТОК</a:t>
            </a:r>
          </a:p>
        </p:txBody>
      </p:sp>
      <p:cxnSp>
        <p:nvCxnSpPr>
          <p:cNvPr id="6" name="Прямая со стрелкой 5">
            <a:extLst>
              <a:ext uri="{FF2B5EF4-FFF2-40B4-BE49-F238E27FC236}">
                <a16:creationId xmlns:a16="http://schemas.microsoft.com/office/drawing/2014/main" id="{DF7E69B8-5468-4291-ACC0-A7F6B3847855}"/>
              </a:ext>
            </a:extLst>
          </p:cNvPr>
          <p:cNvCxnSpPr>
            <a:cxnSpLocks/>
          </p:cNvCxnSpPr>
          <p:nvPr/>
        </p:nvCxnSpPr>
        <p:spPr>
          <a:xfrm flipH="1">
            <a:off x="4812196" y="741052"/>
            <a:ext cx="966304" cy="89301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1B66C96-F435-4DC4-A39A-0809F097BEBA}"/>
              </a:ext>
            </a:extLst>
          </p:cNvPr>
          <p:cNvSpPr txBox="1"/>
          <p:nvPr/>
        </p:nvSpPr>
        <p:spPr>
          <a:xfrm>
            <a:off x="1536568" y="2042713"/>
            <a:ext cx="2607189" cy="646331"/>
          </a:xfrm>
          <a:prstGeom prst="rect">
            <a:avLst/>
          </a:prstGeom>
          <a:noFill/>
        </p:spPr>
        <p:txBody>
          <a:bodyPr wrap="none" rtlCol="0">
            <a:spAutoFit/>
          </a:bodyPr>
          <a:lstStyle/>
          <a:p>
            <a:r>
              <a:rPr lang="en-US" b="1" i="1" dirty="0"/>
              <a:t>Method groped by object</a:t>
            </a:r>
          </a:p>
          <a:p>
            <a:r>
              <a:rPr lang="en-US" b="1" i="1" dirty="0"/>
              <a:t> and application</a:t>
            </a:r>
            <a:endParaRPr lang="ru-RU" b="1" i="1" dirty="0"/>
          </a:p>
        </p:txBody>
      </p:sp>
      <p:sp>
        <p:nvSpPr>
          <p:cNvPr id="12" name="TextBox 11">
            <a:extLst>
              <a:ext uri="{FF2B5EF4-FFF2-40B4-BE49-F238E27FC236}">
                <a16:creationId xmlns:a16="http://schemas.microsoft.com/office/drawing/2014/main" id="{ADBE0956-1BE7-4A82-A4FB-A558C8056E82}"/>
              </a:ext>
            </a:extLst>
          </p:cNvPr>
          <p:cNvSpPr txBox="1"/>
          <p:nvPr/>
        </p:nvSpPr>
        <p:spPr>
          <a:xfrm>
            <a:off x="7128234" y="2042713"/>
            <a:ext cx="3422668" cy="369332"/>
          </a:xfrm>
          <a:prstGeom prst="rect">
            <a:avLst/>
          </a:prstGeom>
          <a:noFill/>
        </p:spPr>
        <p:txBody>
          <a:bodyPr wrap="none" rtlCol="0">
            <a:spAutoFit/>
          </a:bodyPr>
          <a:lstStyle/>
          <a:p>
            <a:r>
              <a:rPr lang="en-US" b="1" i="1" dirty="0"/>
              <a:t>Method groped by type of technic</a:t>
            </a:r>
            <a:endParaRPr lang="ru-RU" b="1" i="1" dirty="0"/>
          </a:p>
        </p:txBody>
      </p:sp>
      <p:sp>
        <p:nvSpPr>
          <p:cNvPr id="13" name="TextBox 12">
            <a:extLst>
              <a:ext uri="{FF2B5EF4-FFF2-40B4-BE49-F238E27FC236}">
                <a16:creationId xmlns:a16="http://schemas.microsoft.com/office/drawing/2014/main" id="{89883964-1631-4B8C-9F71-E16072FD63D8}"/>
              </a:ext>
            </a:extLst>
          </p:cNvPr>
          <p:cNvSpPr txBox="1"/>
          <p:nvPr/>
        </p:nvSpPr>
        <p:spPr>
          <a:xfrm>
            <a:off x="53968" y="2517548"/>
            <a:ext cx="2135777" cy="4524315"/>
          </a:xfrm>
          <a:prstGeom prst="rect">
            <a:avLst/>
          </a:prstGeom>
          <a:noFill/>
        </p:spPr>
        <p:txBody>
          <a:bodyPr wrap="none" rtlCol="0">
            <a:spAutoFit/>
          </a:bodyPr>
          <a:lstStyle/>
          <a:p>
            <a:r>
              <a:rPr lang="en-US" b="1" dirty="0">
                <a:solidFill>
                  <a:schemeClr val="accent6">
                    <a:lumMod val="50000"/>
                  </a:schemeClr>
                </a:solidFill>
              </a:rPr>
              <a:t>Human</a:t>
            </a:r>
          </a:p>
          <a:p>
            <a:r>
              <a:rPr lang="en-US" b="1" dirty="0">
                <a:solidFill>
                  <a:schemeClr val="accent6">
                    <a:lumMod val="50000"/>
                  </a:schemeClr>
                </a:solidFill>
              </a:rPr>
              <a:t>Animal</a:t>
            </a:r>
          </a:p>
          <a:p>
            <a:r>
              <a:rPr lang="en-US" b="1" dirty="0">
                <a:solidFill>
                  <a:schemeClr val="accent6">
                    <a:lumMod val="50000"/>
                  </a:schemeClr>
                </a:solidFill>
              </a:rPr>
              <a:t>Plants</a:t>
            </a:r>
          </a:p>
          <a:p>
            <a:r>
              <a:rPr lang="en-US" b="1" dirty="0">
                <a:solidFill>
                  <a:schemeClr val="accent6">
                    <a:lumMod val="50000"/>
                  </a:schemeClr>
                </a:solidFill>
              </a:rPr>
              <a:t>Microorganisms</a:t>
            </a:r>
          </a:p>
          <a:p>
            <a:r>
              <a:rPr lang="en-US" b="1" dirty="0">
                <a:solidFill>
                  <a:schemeClr val="accent6">
                    <a:lumMod val="50000"/>
                  </a:schemeClr>
                </a:solidFill>
              </a:rPr>
              <a:t>Tissue</a:t>
            </a:r>
          </a:p>
          <a:p>
            <a:r>
              <a:rPr lang="en-US" b="1" dirty="0">
                <a:solidFill>
                  <a:schemeClr val="accent6">
                    <a:lumMod val="50000"/>
                  </a:schemeClr>
                </a:solidFill>
              </a:rPr>
              <a:t>Organ</a:t>
            </a:r>
          </a:p>
          <a:p>
            <a:r>
              <a:rPr lang="en-US" b="1" dirty="0">
                <a:solidFill>
                  <a:schemeClr val="accent6">
                    <a:lumMod val="50000"/>
                  </a:schemeClr>
                </a:solidFill>
              </a:rPr>
              <a:t>Cell culture</a:t>
            </a:r>
          </a:p>
          <a:p>
            <a:r>
              <a:rPr lang="en-US" b="1" dirty="0">
                <a:solidFill>
                  <a:schemeClr val="accent6">
                    <a:lumMod val="50000"/>
                  </a:schemeClr>
                </a:solidFill>
              </a:rPr>
              <a:t>Cell</a:t>
            </a:r>
          </a:p>
          <a:p>
            <a:r>
              <a:rPr lang="en-US" b="1" dirty="0">
                <a:solidFill>
                  <a:schemeClr val="accent6">
                    <a:lumMod val="50000"/>
                  </a:schemeClr>
                </a:solidFill>
              </a:rPr>
              <a:t>Organelle</a:t>
            </a:r>
          </a:p>
          <a:p>
            <a:r>
              <a:rPr lang="en-US" b="1" dirty="0">
                <a:solidFill>
                  <a:schemeClr val="accent6">
                    <a:lumMod val="50000"/>
                  </a:schemeClr>
                </a:solidFill>
              </a:rPr>
              <a:t>Biological Molecules</a:t>
            </a:r>
          </a:p>
          <a:p>
            <a:endParaRPr lang="en-US" dirty="0">
              <a:solidFill>
                <a:schemeClr val="accent6">
                  <a:lumMod val="50000"/>
                </a:schemeClr>
              </a:solidFill>
            </a:endParaRPr>
          </a:p>
          <a:p>
            <a:endParaRPr lang="en-US" dirty="0">
              <a:solidFill>
                <a:schemeClr val="accent6">
                  <a:lumMod val="50000"/>
                </a:schemeClr>
              </a:solidFill>
            </a:endParaRPr>
          </a:p>
          <a:p>
            <a:endParaRPr lang="en-US" dirty="0">
              <a:solidFill>
                <a:schemeClr val="accent6">
                  <a:lumMod val="50000"/>
                </a:schemeClr>
              </a:solidFill>
            </a:endParaRPr>
          </a:p>
          <a:p>
            <a:endParaRPr lang="en-US" dirty="0">
              <a:solidFill>
                <a:schemeClr val="accent6">
                  <a:lumMod val="50000"/>
                </a:schemeClr>
              </a:solidFill>
            </a:endParaRPr>
          </a:p>
          <a:p>
            <a:endParaRPr lang="en-US" dirty="0">
              <a:solidFill>
                <a:schemeClr val="accent6">
                  <a:lumMod val="50000"/>
                </a:schemeClr>
              </a:solidFill>
            </a:endParaRPr>
          </a:p>
          <a:p>
            <a:endParaRPr lang="ru-RU" dirty="0">
              <a:solidFill>
                <a:schemeClr val="accent6">
                  <a:lumMod val="50000"/>
                </a:schemeClr>
              </a:solidFill>
            </a:endParaRPr>
          </a:p>
        </p:txBody>
      </p:sp>
      <p:cxnSp>
        <p:nvCxnSpPr>
          <p:cNvPr id="16" name="Прямая со стрелкой 15">
            <a:extLst>
              <a:ext uri="{FF2B5EF4-FFF2-40B4-BE49-F238E27FC236}">
                <a16:creationId xmlns:a16="http://schemas.microsoft.com/office/drawing/2014/main" id="{D315FF71-F3D6-483C-B8F3-8C293A1E6EA1}"/>
              </a:ext>
            </a:extLst>
          </p:cNvPr>
          <p:cNvCxnSpPr>
            <a:cxnSpLocks/>
          </p:cNvCxnSpPr>
          <p:nvPr/>
        </p:nvCxnSpPr>
        <p:spPr>
          <a:xfrm>
            <a:off x="2084995" y="4923671"/>
            <a:ext cx="397934" cy="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759BEC-1BE5-436F-8246-E940C35114C4}"/>
              </a:ext>
            </a:extLst>
          </p:cNvPr>
          <p:cNvSpPr txBox="1"/>
          <p:nvPr/>
        </p:nvSpPr>
        <p:spPr>
          <a:xfrm>
            <a:off x="2381329" y="4733540"/>
            <a:ext cx="2230867" cy="2031325"/>
          </a:xfrm>
          <a:prstGeom prst="rect">
            <a:avLst/>
          </a:prstGeom>
          <a:noFill/>
        </p:spPr>
        <p:txBody>
          <a:bodyPr wrap="none" rtlCol="0">
            <a:spAutoFit/>
          </a:bodyPr>
          <a:lstStyle/>
          <a:p>
            <a:r>
              <a:rPr lang="en-US" dirty="0">
                <a:solidFill>
                  <a:schemeClr val="accent6">
                    <a:lumMod val="50000"/>
                  </a:schemeClr>
                </a:solidFill>
              </a:rPr>
              <a:t>Proteins and peptides</a:t>
            </a:r>
          </a:p>
          <a:p>
            <a:r>
              <a:rPr lang="en-US" dirty="0">
                <a:solidFill>
                  <a:schemeClr val="accent6">
                    <a:lumMod val="50000"/>
                  </a:schemeClr>
                </a:solidFill>
              </a:rPr>
              <a:t>Nucleic acids</a:t>
            </a:r>
          </a:p>
          <a:p>
            <a:r>
              <a:rPr lang="en-US" dirty="0">
                <a:solidFill>
                  <a:schemeClr val="accent6">
                    <a:lumMod val="50000"/>
                  </a:schemeClr>
                </a:solidFill>
              </a:rPr>
              <a:t>Lipids</a:t>
            </a:r>
            <a:endParaRPr lang="ru-RU" dirty="0">
              <a:solidFill>
                <a:schemeClr val="accent6">
                  <a:lumMod val="50000"/>
                </a:schemeClr>
              </a:solidFill>
            </a:endParaRPr>
          </a:p>
          <a:p>
            <a:r>
              <a:rPr lang="en-US" dirty="0">
                <a:solidFill>
                  <a:schemeClr val="accent6">
                    <a:lumMod val="50000"/>
                  </a:schemeClr>
                </a:solidFill>
              </a:rPr>
              <a:t>Carbohydrates</a:t>
            </a:r>
          </a:p>
          <a:p>
            <a:r>
              <a:rPr lang="en-US" dirty="0">
                <a:solidFill>
                  <a:schemeClr val="accent6">
                    <a:lumMod val="50000"/>
                  </a:schemeClr>
                </a:solidFill>
              </a:rPr>
              <a:t>Small molecules</a:t>
            </a:r>
            <a:endParaRPr lang="ru-RU" dirty="0">
              <a:solidFill>
                <a:schemeClr val="accent6">
                  <a:lumMod val="50000"/>
                </a:schemeClr>
              </a:solidFill>
            </a:endParaRPr>
          </a:p>
          <a:p>
            <a:r>
              <a:rPr lang="en-US" dirty="0">
                <a:solidFill>
                  <a:schemeClr val="accent6">
                    <a:lumMod val="50000"/>
                  </a:schemeClr>
                </a:solidFill>
              </a:rPr>
              <a:t>Amino acids</a:t>
            </a:r>
          </a:p>
          <a:p>
            <a:endParaRPr lang="ru-RU" dirty="0">
              <a:solidFill>
                <a:schemeClr val="accent6">
                  <a:lumMod val="50000"/>
                </a:schemeClr>
              </a:solidFill>
            </a:endParaRPr>
          </a:p>
        </p:txBody>
      </p:sp>
      <p:cxnSp>
        <p:nvCxnSpPr>
          <p:cNvPr id="19" name="Прямая со стрелкой 18">
            <a:extLst>
              <a:ext uri="{FF2B5EF4-FFF2-40B4-BE49-F238E27FC236}">
                <a16:creationId xmlns:a16="http://schemas.microsoft.com/office/drawing/2014/main" id="{BEB41417-1CD6-4947-BC63-6F5B090C89CF}"/>
              </a:ext>
            </a:extLst>
          </p:cNvPr>
          <p:cNvCxnSpPr>
            <a:cxnSpLocks/>
          </p:cNvCxnSpPr>
          <p:nvPr/>
        </p:nvCxnSpPr>
        <p:spPr>
          <a:xfrm>
            <a:off x="4534293" y="4923671"/>
            <a:ext cx="277901" cy="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Прямоугольник: скругленные углы 21">
            <a:extLst>
              <a:ext uri="{FF2B5EF4-FFF2-40B4-BE49-F238E27FC236}">
                <a16:creationId xmlns:a16="http://schemas.microsoft.com/office/drawing/2014/main" id="{C4217A5A-21E0-4936-A4C7-69BEEFF56CE7}"/>
              </a:ext>
            </a:extLst>
          </p:cNvPr>
          <p:cNvSpPr/>
          <p:nvPr/>
        </p:nvSpPr>
        <p:spPr>
          <a:xfrm>
            <a:off x="6679240" y="1532467"/>
            <a:ext cx="5103199" cy="495723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24" name="Прямоугольник: скругленные углы 23">
            <a:extLst>
              <a:ext uri="{FF2B5EF4-FFF2-40B4-BE49-F238E27FC236}">
                <a16:creationId xmlns:a16="http://schemas.microsoft.com/office/drawing/2014/main" id="{C3D73678-28E7-4D12-B961-925AC974135E}"/>
              </a:ext>
            </a:extLst>
          </p:cNvPr>
          <p:cNvSpPr/>
          <p:nvPr/>
        </p:nvSpPr>
        <p:spPr>
          <a:xfrm>
            <a:off x="112968" y="1532468"/>
            <a:ext cx="5103199" cy="504614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4959D576-3949-4991-9C9E-7747F242C47B}"/>
              </a:ext>
            </a:extLst>
          </p:cNvPr>
          <p:cNvCxnSpPr>
            <a:cxnSpLocks/>
            <a:stCxn id="4" idx="2"/>
          </p:cNvCxnSpPr>
          <p:nvPr/>
        </p:nvCxnSpPr>
        <p:spPr>
          <a:xfrm>
            <a:off x="6087667" y="741052"/>
            <a:ext cx="1033963" cy="8930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64E93AB-97D2-4702-B648-87B6FF902665}"/>
              </a:ext>
            </a:extLst>
          </p:cNvPr>
          <p:cNvSpPr txBox="1"/>
          <p:nvPr/>
        </p:nvSpPr>
        <p:spPr>
          <a:xfrm>
            <a:off x="1081453" y="1125968"/>
            <a:ext cx="2599751" cy="3693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none" rtlCol="0">
            <a:spAutoFit/>
          </a:bodyPr>
          <a:lstStyle/>
          <a:p>
            <a:r>
              <a:rPr lang="ru-RU" dirty="0"/>
              <a:t>ГОЛАЯ АДРЕСНАЯ КНИГА</a:t>
            </a:r>
          </a:p>
        </p:txBody>
      </p:sp>
      <p:sp>
        <p:nvSpPr>
          <p:cNvPr id="28" name="TextBox 27">
            <a:extLst>
              <a:ext uri="{FF2B5EF4-FFF2-40B4-BE49-F238E27FC236}">
                <a16:creationId xmlns:a16="http://schemas.microsoft.com/office/drawing/2014/main" id="{C344EDFD-4CDA-4994-A060-3D5686957190}"/>
              </a:ext>
            </a:extLst>
          </p:cNvPr>
          <p:cNvSpPr txBox="1"/>
          <p:nvPr/>
        </p:nvSpPr>
        <p:spPr>
          <a:xfrm>
            <a:off x="7415383" y="884380"/>
            <a:ext cx="4367056" cy="6463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ru-RU" dirty="0"/>
              <a:t>АДРЕСНАЯ КНИГА ИНО КЛАССИФИКАЦИИ</a:t>
            </a:r>
          </a:p>
          <a:p>
            <a:r>
              <a:rPr lang="ru-RU" dirty="0"/>
              <a:t> С ПОЯСНЕНИЯМИ</a:t>
            </a:r>
          </a:p>
        </p:txBody>
      </p:sp>
      <p:sp>
        <p:nvSpPr>
          <p:cNvPr id="29" name="TextBox 28">
            <a:extLst>
              <a:ext uri="{FF2B5EF4-FFF2-40B4-BE49-F238E27FC236}">
                <a16:creationId xmlns:a16="http://schemas.microsoft.com/office/drawing/2014/main" id="{63310300-E262-4F6B-B0A2-CA8BFE2CFD50}"/>
              </a:ext>
            </a:extLst>
          </p:cNvPr>
          <p:cNvSpPr txBox="1"/>
          <p:nvPr/>
        </p:nvSpPr>
        <p:spPr>
          <a:xfrm>
            <a:off x="4782045" y="4739005"/>
            <a:ext cx="534121" cy="369332"/>
          </a:xfrm>
          <a:prstGeom prst="rect">
            <a:avLst/>
          </a:prstGeom>
          <a:noFill/>
        </p:spPr>
        <p:txBody>
          <a:bodyPr wrap="none" rtlCol="0">
            <a:spAutoFit/>
          </a:bodyPr>
          <a:lstStyle/>
          <a:p>
            <a:r>
              <a:rPr lang="en-US" dirty="0"/>
              <a:t>APL</a:t>
            </a:r>
            <a:endParaRPr lang="ru-RU" dirty="0"/>
          </a:p>
        </p:txBody>
      </p:sp>
      <p:cxnSp>
        <p:nvCxnSpPr>
          <p:cNvPr id="33" name="Прямая со стрелкой 32">
            <a:extLst>
              <a:ext uri="{FF2B5EF4-FFF2-40B4-BE49-F238E27FC236}">
                <a16:creationId xmlns:a16="http://schemas.microsoft.com/office/drawing/2014/main" id="{20C27035-B001-4C0E-9ABD-6926D47F954E}"/>
              </a:ext>
            </a:extLst>
          </p:cNvPr>
          <p:cNvCxnSpPr/>
          <p:nvPr/>
        </p:nvCxnSpPr>
        <p:spPr>
          <a:xfrm>
            <a:off x="7641041" y="469900"/>
            <a:ext cx="901700" cy="0"/>
          </a:xfrm>
          <a:prstGeom prst="straightConnector1">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AD867BA-E228-45A2-9EC1-76C3DA6A1A9C}"/>
              </a:ext>
            </a:extLst>
          </p:cNvPr>
          <p:cNvSpPr txBox="1"/>
          <p:nvPr/>
        </p:nvSpPr>
        <p:spPr>
          <a:xfrm>
            <a:off x="8661400" y="279400"/>
            <a:ext cx="1571264" cy="369332"/>
          </a:xfrm>
          <a:prstGeom prst="rect">
            <a:avLst/>
          </a:prstGeom>
          <a:noFill/>
        </p:spPr>
        <p:txBody>
          <a:bodyPr wrap="none" rtlCol="0">
            <a:spAutoFit/>
          </a:bodyPr>
          <a:lstStyle/>
          <a:p>
            <a:r>
              <a:rPr lang="ru-RU" b="1" dirty="0">
                <a:solidFill>
                  <a:schemeClr val="tx1">
                    <a:lumMod val="65000"/>
                    <a:lumOff val="35000"/>
                  </a:schemeClr>
                </a:solidFill>
              </a:rPr>
              <a:t>на развитие…</a:t>
            </a:r>
          </a:p>
        </p:txBody>
      </p:sp>
      <p:sp>
        <p:nvSpPr>
          <p:cNvPr id="38" name="TextBox 37">
            <a:extLst>
              <a:ext uri="{FF2B5EF4-FFF2-40B4-BE49-F238E27FC236}">
                <a16:creationId xmlns:a16="http://schemas.microsoft.com/office/drawing/2014/main" id="{F0832CB3-2D46-41F3-94BC-9AFC013EA909}"/>
              </a:ext>
            </a:extLst>
          </p:cNvPr>
          <p:cNvSpPr txBox="1"/>
          <p:nvPr/>
        </p:nvSpPr>
        <p:spPr>
          <a:xfrm>
            <a:off x="6679240" y="2453044"/>
            <a:ext cx="6096000" cy="981487"/>
          </a:xfrm>
          <a:prstGeom prst="rect">
            <a:avLst/>
          </a:prstGeom>
          <a:noFill/>
        </p:spPr>
        <p:txBody>
          <a:bodyPr wrap="square">
            <a:spAutoFit/>
          </a:bodyPr>
          <a:lstStyle/>
          <a:p>
            <a:pPr>
              <a:lnSpc>
                <a:spcPct val="150000"/>
              </a:lnSpc>
            </a:pPr>
            <a:r>
              <a:rPr lang="en-US" sz="1400" b="1" u="sng" dirty="0">
                <a:solidFill>
                  <a:srgbClr val="0070C0"/>
                </a:solidFill>
                <a:latin typeface="Arial" panose="020B0604020202020204" pitchFamily="34" charset="0"/>
                <a:cs typeface="Arial" panose="020B0604020202020204" pitchFamily="34" charset="0"/>
              </a:rPr>
              <a:t>Physical and Physicochemical methods</a:t>
            </a:r>
            <a:endParaRPr lang="ru-RU" sz="1400" b="1" u="sng" dirty="0">
              <a:solidFill>
                <a:srgbClr val="0070C0"/>
              </a:solidFill>
              <a:latin typeface="Arial" panose="020B0604020202020204" pitchFamily="34" charset="0"/>
              <a:cs typeface="Arial" panose="020B0604020202020204" pitchFamily="34" charset="0"/>
            </a:endParaRPr>
          </a:p>
          <a:p>
            <a:pPr indent="97200">
              <a:lnSpc>
                <a:spcPct val="150000"/>
              </a:lnSpc>
            </a:pPr>
            <a:r>
              <a:rPr lang="en-US" sz="1400" u="sng" dirty="0">
                <a:solidFill>
                  <a:srgbClr val="0070C0"/>
                </a:solidFill>
                <a:latin typeface="Arial" panose="020B0604020202020204" pitchFamily="34" charset="0"/>
                <a:cs typeface="Arial" panose="020B0604020202020204" pitchFamily="34" charset="0"/>
              </a:rPr>
              <a:t>Chromatography and similar technics</a:t>
            </a:r>
          </a:p>
          <a:p>
            <a:pPr indent="216000">
              <a:lnSpc>
                <a:spcPct val="150000"/>
              </a:lnSpc>
            </a:pPr>
            <a:r>
              <a:rPr lang="en-US" sz="1200" dirty="0">
                <a:solidFill>
                  <a:srgbClr val="0070C0"/>
                </a:solidFill>
                <a:latin typeface="Arial" panose="020B0604020202020204" pitchFamily="34" charset="0"/>
                <a:cs typeface="Arial" panose="020B0604020202020204" pitchFamily="34" charset="0"/>
              </a:rPr>
              <a:t>Electrophoretic methods</a:t>
            </a:r>
          </a:p>
        </p:txBody>
      </p:sp>
    </p:spTree>
    <p:extLst>
      <p:ext uri="{BB962C8B-B14F-4D97-AF65-F5344CB8AC3E}">
        <p14:creationId xmlns:p14="http://schemas.microsoft.com/office/powerpoint/2010/main" val="420003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3739545720"/>
              </p:ext>
            </p:extLst>
          </p:nvPr>
        </p:nvGraphicFramePr>
        <p:xfrm>
          <a:off x="224287" y="282440"/>
          <a:ext cx="11503622" cy="5367342"/>
        </p:xfrm>
        <a:graphic>
          <a:graphicData uri="http://schemas.openxmlformats.org/drawingml/2006/table">
            <a:tbl>
              <a:tblPr/>
              <a:tblGrid>
                <a:gridCol w="267419">
                  <a:extLst>
                    <a:ext uri="{9D8B030D-6E8A-4147-A177-3AD203B41FA5}">
                      <a16:colId xmlns:a16="http://schemas.microsoft.com/office/drawing/2014/main" val="20000"/>
                    </a:ext>
                  </a:extLst>
                </a:gridCol>
                <a:gridCol w="1259456">
                  <a:extLst>
                    <a:ext uri="{9D8B030D-6E8A-4147-A177-3AD203B41FA5}">
                      <a16:colId xmlns:a16="http://schemas.microsoft.com/office/drawing/2014/main" val="20001"/>
                    </a:ext>
                  </a:extLst>
                </a:gridCol>
                <a:gridCol w="586596">
                  <a:extLst>
                    <a:ext uri="{9D8B030D-6E8A-4147-A177-3AD203B41FA5}">
                      <a16:colId xmlns:a16="http://schemas.microsoft.com/office/drawing/2014/main" val="20002"/>
                    </a:ext>
                  </a:extLst>
                </a:gridCol>
                <a:gridCol w="1055370">
                  <a:extLst>
                    <a:ext uri="{9D8B030D-6E8A-4147-A177-3AD203B41FA5}">
                      <a16:colId xmlns:a16="http://schemas.microsoft.com/office/drawing/2014/main" val="20003"/>
                    </a:ext>
                  </a:extLst>
                </a:gridCol>
                <a:gridCol w="621102">
                  <a:extLst>
                    <a:ext uri="{9D8B030D-6E8A-4147-A177-3AD203B41FA5}">
                      <a16:colId xmlns:a16="http://schemas.microsoft.com/office/drawing/2014/main" val="20004"/>
                    </a:ext>
                  </a:extLst>
                </a:gridCol>
                <a:gridCol w="1026543">
                  <a:extLst>
                    <a:ext uri="{9D8B030D-6E8A-4147-A177-3AD203B41FA5}">
                      <a16:colId xmlns:a16="http://schemas.microsoft.com/office/drawing/2014/main" val="20005"/>
                    </a:ext>
                  </a:extLst>
                </a:gridCol>
                <a:gridCol w="3717985">
                  <a:extLst>
                    <a:ext uri="{9D8B030D-6E8A-4147-A177-3AD203B41FA5}">
                      <a16:colId xmlns:a16="http://schemas.microsoft.com/office/drawing/2014/main" val="20006"/>
                    </a:ext>
                  </a:extLst>
                </a:gridCol>
                <a:gridCol w="812547">
                  <a:extLst>
                    <a:ext uri="{9D8B030D-6E8A-4147-A177-3AD203B41FA5}">
                      <a16:colId xmlns:a16="http://schemas.microsoft.com/office/drawing/2014/main" val="20007"/>
                    </a:ext>
                  </a:extLst>
                </a:gridCol>
                <a:gridCol w="776377">
                  <a:extLst>
                    <a:ext uri="{9D8B030D-6E8A-4147-A177-3AD203B41FA5}">
                      <a16:colId xmlns:a16="http://schemas.microsoft.com/office/drawing/2014/main" val="20008"/>
                    </a:ext>
                  </a:extLst>
                </a:gridCol>
                <a:gridCol w="1380227">
                  <a:extLst>
                    <a:ext uri="{9D8B030D-6E8A-4147-A177-3AD203B41FA5}">
                      <a16:colId xmlns:a16="http://schemas.microsoft.com/office/drawing/2014/main" val="20009"/>
                    </a:ext>
                  </a:extLst>
                </a:gridCol>
              </a:tblGrid>
              <a:tr h="123439">
                <a:tc>
                  <a:txBody>
                    <a:bodyPr/>
                    <a:lstStyle/>
                    <a:p>
                      <a:pPr indent="36000" algn="l" fontAlgn="b"/>
                      <a:endParaRPr lang="ru-RU"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indent="36000" algn="ctr" fontAlgn="ctr"/>
                      <a:endParaRPr lang="ru-RU"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4">
                  <a:txBody>
                    <a:bodyPr/>
                    <a:lstStyle/>
                    <a:p>
                      <a:pPr indent="36000" algn="ctr" fontAlgn="ctr"/>
                      <a:r>
                        <a:rPr lang="en-US" sz="1200" b="0" i="1" u="none" strike="noStrike" dirty="0">
                          <a:solidFill>
                            <a:srgbClr val="000000"/>
                          </a:solidFill>
                          <a:effectLst/>
                          <a:latin typeface="Arial" panose="020B0604020202020204" pitchFamily="34" charset="0"/>
                          <a:cs typeface="Arial" panose="020B0604020202020204" pitchFamily="34" charset="0"/>
                        </a:rPr>
                        <a:t>Catalog</a:t>
                      </a:r>
                      <a:r>
                        <a:rPr lang="en-US" sz="1200" b="0" i="1" u="none" strike="noStrike" baseline="0" dirty="0">
                          <a:solidFill>
                            <a:srgbClr val="000000"/>
                          </a:solidFill>
                          <a:effectLst/>
                          <a:latin typeface="Arial" panose="020B0604020202020204" pitchFamily="34" charset="0"/>
                          <a:cs typeface="Arial" panose="020B0604020202020204" pitchFamily="34" charset="0"/>
                        </a:rPr>
                        <a:t> </a:t>
                      </a:r>
                      <a:r>
                        <a:rPr lang="en-US" sz="1200" b="0" i="1" u="none" strike="noStrike" dirty="0">
                          <a:solidFill>
                            <a:srgbClr val="000000"/>
                          </a:solidFill>
                          <a:effectLst/>
                          <a:latin typeface="Arial" panose="020B0604020202020204" pitchFamily="34" charset="0"/>
                          <a:cs typeface="Arial" panose="020B0604020202020204" pitchFamily="34" charset="0"/>
                        </a:rPr>
                        <a:t>(Object-Application)</a:t>
                      </a:r>
                    </a:p>
                  </a:txBody>
                  <a:tcPr marL="0" marR="0" marT="0" marB="0" anchor="ctr">
                    <a:lnL w="31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hMerge="1">
                  <a:txBody>
                    <a:bodyPr/>
                    <a:lstStyle/>
                    <a:p>
                      <a:endParaRPr lang="ru-RU"/>
                    </a:p>
                  </a:txBody>
                  <a:tcPr/>
                </a:tc>
                <a:tc hMerge="1">
                  <a:txBody>
                    <a:bodyPr/>
                    <a:lstStyle/>
                    <a:p>
                      <a:endParaRPr lang="ru-RU"/>
                    </a:p>
                  </a:txBody>
                  <a:tcPr/>
                </a:tc>
                <a:tc hMerge="1">
                  <a:txBody>
                    <a:bodyPr/>
                    <a:lstStyle/>
                    <a:p>
                      <a:endParaRPr lang="ru-RU"/>
                    </a:p>
                  </a:txBody>
                  <a:tcPr/>
                </a:tc>
                <a:tc gridSpan="3">
                  <a:txBody>
                    <a:bodyPr/>
                    <a:lstStyle/>
                    <a:p>
                      <a:pPr indent="36000" algn="ctr" fontAlgn="ctr"/>
                      <a:r>
                        <a:rPr lang="en-US" sz="1200" b="0" i="1" u="none" strike="noStrike" dirty="0">
                          <a:solidFill>
                            <a:srgbClr val="000000"/>
                          </a:solidFill>
                          <a:effectLst/>
                          <a:latin typeface="Arial" panose="020B0604020202020204" pitchFamily="34" charset="0"/>
                          <a:cs typeface="Arial" panose="020B0604020202020204" pitchFamily="34" charset="0"/>
                        </a:rPr>
                        <a:t>Textbook (Type of technique)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ru-RU"/>
                    </a:p>
                  </a:txBody>
                  <a:tcPr/>
                </a:tc>
                <a:tc hMerge="1">
                  <a:txBody>
                    <a:bodyPr/>
                    <a:lstStyle/>
                    <a:p>
                      <a:endParaRPr lang="ru-RU"/>
                    </a:p>
                  </a:txBody>
                  <a:tcPr/>
                </a:tc>
                <a:tc>
                  <a:txBody>
                    <a:bodyPr/>
                    <a:lstStyle/>
                    <a:p>
                      <a:pPr indent="36000" algn="ctr" fontAlgn="ctr"/>
                      <a:r>
                        <a:rPr lang="en-US" sz="1200" b="0" i="1" u="none" strike="noStrike" dirty="0">
                          <a:solidFill>
                            <a:srgbClr val="000000"/>
                          </a:solidFill>
                          <a:effectLst/>
                          <a:latin typeface="Arial" panose="020B0604020202020204" pitchFamily="34" charset="0"/>
                          <a:cs typeface="Arial" panose="020B0604020202020204" pitchFamily="34" charset="0"/>
                        </a:rPr>
                        <a:t>Tags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0"/>
                  </a:ext>
                </a:extLst>
              </a:tr>
              <a:tr h="246878">
                <a:tc>
                  <a:txBody>
                    <a:bodyPr/>
                    <a:lstStyle/>
                    <a:p>
                      <a:pPr indent="36000" algn="ctr" fontAlgn="ctr"/>
                      <a:r>
                        <a:rPr lang="en-US" sz="800" b="1" i="0" u="none" strike="noStrike" dirty="0">
                          <a:solidFill>
                            <a:srgbClr val="000000"/>
                          </a:solidFill>
                          <a:effectLst/>
                          <a:latin typeface="Arial" panose="020B0604020202020204" pitchFamily="34" charset="0"/>
                          <a:cs typeface="Arial" panose="020B0604020202020204" pitchFamily="34" charset="0"/>
                        </a:rPr>
                        <a:t>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Method name</a:t>
                      </a:r>
                      <a:endParaRPr lang="ru-RU"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Object</a:t>
                      </a:r>
                      <a:r>
                        <a:rPr lang="ru-RU" sz="900" b="1" i="0" u="none" strike="noStrike" dirty="0">
                          <a:solidFill>
                            <a:srgbClr val="000000"/>
                          </a:solidFill>
                          <a:effectLst/>
                          <a:latin typeface="Arial" panose="020B0604020202020204" pitchFamily="34" charset="0"/>
                          <a:cs typeface="Arial" panose="020B0604020202020204" pitchFamily="34" charset="0"/>
                        </a:rPr>
                        <a:t> (уровень</a:t>
                      </a:r>
                      <a:r>
                        <a:rPr lang="ru-RU" sz="900" b="1" i="0" u="none" strike="noStrike" baseline="0" dirty="0">
                          <a:solidFill>
                            <a:srgbClr val="000000"/>
                          </a:solidFill>
                          <a:effectLst/>
                          <a:latin typeface="Arial" panose="020B0604020202020204" pitchFamily="34" charset="0"/>
                          <a:cs typeface="Arial" panose="020B0604020202020204" pitchFamily="34" charset="0"/>
                        </a:rPr>
                        <a:t> 2)</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Sub-Object</a:t>
                      </a:r>
                      <a:endParaRPr lang="ru-RU" sz="900" b="1" i="0" u="none" strike="noStrike" dirty="0">
                        <a:solidFill>
                          <a:srgbClr val="000000"/>
                        </a:solidFill>
                        <a:effectLst/>
                        <a:latin typeface="Arial" panose="020B0604020202020204" pitchFamily="34" charset="0"/>
                        <a:cs typeface="Arial" panose="020B0604020202020204" pitchFamily="34" charset="0"/>
                      </a:endParaRPr>
                    </a:p>
                    <a:p>
                      <a:pPr indent="36000" algn="ctr" fontAlgn="ctr"/>
                      <a:r>
                        <a:rPr lang="ru-RU" sz="900" b="1" i="0" u="none" strike="noStrike" dirty="0">
                          <a:solidFill>
                            <a:srgbClr val="000000"/>
                          </a:solidFill>
                          <a:effectLst/>
                          <a:latin typeface="Arial" panose="020B0604020202020204" pitchFamily="34" charset="0"/>
                          <a:cs typeface="Arial" panose="020B0604020202020204" pitchFamily="34" charset="0"/>
                        </a:rPr>
                        <a:t>(уровень</a:t>
                      </a:r>
                      <a:r>
                        <a:rPr lang="ru-RU" sz="900" b="1" i="0" u="none" strike="noStrike" baseline="0" dirty="0">
                          <a:solidFill>
                            <a:srgbClr val="000000"/>
                          </a:solidFill>
                          <a:effectLst/>
                          <a:latin typeface="Arial" panose="020B0604020202020204" pitchFamily="34" charset="0"/>
                          <a:cs typeface="Arial" panose="020B0604020202020204" pitchFamily="34" charset="0"/>
                        </a:rPr>
                        <a:t> 3)</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Application</a:t>
                      </a:r>
                      <a:r>
                        <a:rPr lang="ru-RU" sz="900" b="1" i="0" u="none" strike="noStrike" dirty="0">
                          <a:solidFill>
                            <a:srgbClr val="000000"/>
                          </a:solidFill>
                          <a:effectLst/>
                          <a:latin typeface="Arial" panose="020B0604020202020204" pitchFamily="34" charset="0"/>
                          <a:cs typeface="Arial" panose="020B0604020202020204" pitchFamily="34" charset="0"/>
                        </a:rPr>
                        <a:t> (уровень 3)</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Sub-Application</a:t>
                      </a:r>
                      <a:r>
                        <a:rPr lang="en-US" sz="900" b="1" i="0" u="none" strike="noStrike" baseline="0" dirty="0">
                          <a:solidFill>
                            <a:srgbClr val="000000"/>
                          </a:solidFill>
                          <a:effectLst/>
                          <a:latin typeface="Arial" panose="020B0604020202020204" pitchFamily="34" charset="0"/>
                          <a:cs typeface="Arial" panose="020B0604020202020204" pitchFamily="34" charset="0"/>
                        </a:rPr>
                        <a:t> (</a:t>
                      </a:r>
                      <a:r>
                        <a:rPr lang="ru-RU" sz="900" b="1" i="0" u="none" strike="noStrike" baseline="0" dirty="0">
                          <a:solidFill>
                            <a:srgbClr val="000000"/>
                          </a:solidFill>
                          <a:effectLst/>
                          <a:latin typeface="Arial" panose="020B0604020202020204" pitchFamily="34" charset="0"/>
                          <a:cs typeface="Arial" panose="020B0604020202020204" pitchFamily="34" charset="0"/>
                        </a:rPr>
                        <a:t>уровень 4)</a:t>
                      </a:r>
                      <a:endParaRPr lang="ru-RU"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marL="0" marR="0" lvl="0" indent="36000" algn="ctr" defTabSz="914400" rtl="0" eaLnBrk="1" fontAlgn="ctr" latinLnBrk="0" hangingPunct="1">
                        <a:lnSpc>
                          <a:spcPct val="100000"/>
                        </a:lnSpc>
                        <a:spcBef>
                          <a:spcPts val="0"/>
                        </a:spcBef>
                        <a:spcAft>
                          <a:spcPts val="0"/>
                        </a:spcAft>
                        <a:buClrTx/>
                        <a:buSzTx/>
                        <a:buFontTx/>
                        <a:buNone/>
                        <a:tabLst/>
                        <a:defRPr/>
                      </a:pPr>
                      <a:r>
                        <a:rPr lang="en-US" sz="900" b="1" i="0" u="none" strike="noStrike" dirty="0">
                          <a:solidFill>
                            <a:srgbClr val="000000"/>
                          </a:solidFill>
                          <a:effectLst/>
                          <a:latin typeface="Arial" panose="020B0604020202020204" pitchFamily="34" charset="0"/>
                          <a:cs typeface="Arial" panose="020B0604020202020204" pitchFamily="34" charset="0"/>
                        </a:rPr>
                        <a:t>Type </a:t>
                      </a:r>
                    </a:p>
                    <a:p>
                      <a:pPr marL="0" marR="0" lvl="0" indent="36000" algn="ctr" defTabSz="914400" rtl="0" eaLnBrk="1" fontAlgn="ctr" latinLnBrk="0" hangingPunct="1">
                        <a:lnSpc>
                          <a:spcPct val="100000"/>
                        </a:lnSpc>
                        <a:spcBef>
                          <a:spcPts val="0"/>
                        </a:spcBef>
                        <a:spcAft>
                          <a:spcPts val="0"/>
                        </a:spcAft>
                        <a:buClrTx/>
                        <a:buSzTx/>
                        <a:buFontTx/>
                        <a:buNone/>
                        <a:tabLst/>
                        <a:defRPr/>
                      </a:pPr>
                      <a:r>
                        <a:rPr lang="ru-RU" sz="900" b="1" i="0" u="none" strike="noStrike" dirty="0">
                          <a:solidFill>
                            <a:srgbClr val="000000"/>
                          </a:solidFill>
                          <a:effectLst/>
                          <a:latin typeface="Arial" panose="020B0604020202020204" pitchFamily="34" charset="0"/>
                          <a:cs typeface="Arial" panose="020B0604020202020204" pitchFamily="34" charset="0"/>
                        </a:rPr>
                        <a:t>(уровень</a:t>
                      </a:r>
                      <a:r>
                        <a:rPr lang="ru-RU" sz="900" b="1" i="0" u="none" strike="noStrike" baseline="0" dirty="0">
                          <a:solidFill>
                            <a:srgbClr val="000000"/>
                          </a:solidFill>
                          <a:effectLst/>
                          <a:latin typeface="Arial" panose="020B0604020202020204" pitchFamily="34" charset="0"/>
                          <a:cs typeface="Arial" panose="020B0604020202020204" pitchFamily="34" charset="0"/>
                        </a:rPr>
                        <a:t> 1)</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Sub-Type</a:t>
                      </a:r>
                    </a:p>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a:t>
                      </a:r>
                      <a:r>
                        <a:rPr lang="ru-RU" sz="900" b="1" i="0" u="none" strike="noStrike" dirty="0">
                          <a:solidFill>
                            <a:srgbClr val="000000"/>
                          </a:solidFill>
                          <a:effectLst/>
                          <a:latin typeface="Arial" panose="020B0604020202020204" pitchFamily="34" charset="0"/>
                          <a:cs typeface="Arial" panose="020B0604020202020204" pitchFamily="34" charset="0"/>
                        </a:rPr>
                        <a:t>уровень</a:t>
                      </a:r>
                      <a:r>
                        <a:rPr lang="ru-RU" sz="900" b="1" i="0" u="none" strike="noStrike" baseline="0" dirty="0">
                          <a:solidFill>
                            <a:srgbClr val="000000"/>
                          </a:solidFill>
                          <a:effectLst/>
                          <a:latin typeface="Arial" panose="020B0604020202020204" pitchFamily="34" charset="0"/>
                          <a:cs typeface="Arial" panose="020B0604020202020204" pitchFamily="34" charset="0"/>
                        </a:rPr>
                        <a:t> 2)</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Group</a:t>
                      </a:r>
                      <a:endParaRPr lang="ru-RU" sz="900" b="1" i="0" u="none" strike="noStrike" dirty="0">
                        <a:solidFill>
                          <a:srgbClr val="000000"/>
                        </a:solidFill>
                        <a:effectLst/>
                        <a:latin typeface="Arial" panose="020B0604020202020204" pitchFamily="34" charset="0"/>
                        <a:cs typeface="Arial" panose="020B0604020202020204" pitchFamily="34" charset="0"/>
                      </a:endParaRPr>
                    </a:p>
                    <a:p>
                      <a:pPr indent="36000" algn="ctr" fontAlgn="ctr"/>
                      <a:r>
                        <a:rPr lang="ru-RU" sz="900" b="1" i="0" u="none" strike="noStrike" dirty="0">
                          <a:solidFill>
                            <a:srgbClr val="000000"/>
                          </a:solidFill>
                          <a:effectLst/>
                          <a:latin typeface="Arial" panose="020B0604020202020204" pitchFamily="34" charset="0"/>
                          <a:cs typeface="Arial" panose="020B0604020202020204" pitchFamily="34" charset="0"/>
                        </a:rPr>
                        <a:t>(уровень 3)</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ctr" fontAlgn="ctr"/>
                      <a:r>
                        <a:rPr lang="en-US" sz="900" b="1" i="0" u="none" strike="noStrike" dirty="0">
                          <a:solidFill>
                            <a:srgbClr val="000000"/>
                          </a:solidFill>
                          <a:effectLst/>
                          <a:latin typeface="Arial" panose="020B0604020202020204" pitchFamily="34" charset="0"/>
                          <a:cs typeface="Arial" panose="020B0604020202020204" pitchFamily="34" charset="0"/>
                        </a:rPr>
                        <a:t>Topic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1"/>
                  </a:ext>
                </a:extLst>
              </a:tr>
              <a:tr h="370317">
                <a:tc>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SDS-PAGE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800" b="0" i="0" u="none" strike="noStrike" dirty="0">
                          <a:solidFill>
                            <a:srgbClr val="000000"/>
                          </a:solidFill>
                          <a:effectLst/>
                          <a:latin typeface="Arial" panose="020B0604020202020204" pitchFamily="34" charset="0"/>
                          <a:cs typeface="Arial" panose="020B0604020202020204" pitchFamily="34" charset="0"/>
                        </a:rPr>
                      </a:b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dirty="0">
                          <a:solidFill>
                            <a:schemeClr val="tx1"/>
                          </a:solidFill>
                        </a:rPr>
                        <a:t>Chromatography and similar technics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2"/>
                  </a:ext>
                </a:extLst>
              </a:tr>
              <a:tr h="370317">
                <a:tc>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Native PAGE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800" b="0" i="0" u="none" strike="noStrike" dirty="0">
                          <a:solidFill>
                            <a:srgbClr val="000000"/>
                          </a:solidFill>
                          <a:effectLst/>
                          <a:latin typeface="Arial" panose="020B0604020202020204" pitchFamily="34" charset="0"/>
                          <a:cs typeface="Arial" panose="020B0604020202020204" pitchFamily="34" charset="0"/>
                        </a:rPr>
                      </a:b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3"/>
                  </a:ext>
                </a:extLst>
              </a:tr>
              <a:tr h="370317">
                <a:tc>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Isoelectric focusing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800" b="0" i="0" u="none" strike="noStrike" dirty="0">
                          <a:solidFill>
                            <a:srgbClr val="000000"/>
                          </a:solidFill>
                          <a:effectLst/>
                          <a:latin typeface="Arial" panose="020B0604020202020204" pitchFamily="34" charset="0"/>
                          <a:cs typeface="Arial" panose="020B0604020202020204" pitchFamily="34" charset="0"/>
                        </a:rPr>
                      </a:b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4"/>
                  </a:ext>
                </a:extLst>
              </a:tr>
              <a:tr h="370317">
                <a:tc>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2D-PAGE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800" b="0" i="0" u="none" strike="noStrike" dirty="0">
                          <a:solidFill>
                            <a:srgbClr val="000000"/>
                          </a:solidFill>
                          <a:effectLst/>
                          <a:latin typeface="Arial" panose="020B0604020202020204" pitchFamily="34" charset="0"/>
                          <a:cs typeface="Arial" panose="020B0604020202020204" pitchFamily="34" charset="0"/>
                        </a:rPr>
                      </a:b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5"/>
                  </a:ext>
                </a:extLst>
              </a:tr>
              <a:tr h="370317">
                <a:tc>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Gel electrophoresis </a:t>
                      </a:r>
                      <a:r>
                        <a:rPr lang="ru-RU" sz="1000" b="1" i="0" u="none" strike="noStrike" dirty="0">
                          <a:solidFill>
                            <a:srgbClr val="000000"/>
                          </a:solidFill>
                          <a:effectLst/>
                          <a:latin typeface="Arial" panose="020B0604020202020204" pitchFamily="34" charset="0"/>
                          <a:cs typeface="Arial" panose="020B0604020202020204" pitchFamily="34" charset="0"/>
                        </a:rPr>
                        <a:t>   </a:t>
                      </a:r>
                      <a:r>
                        <a:rPr lang="en-US" sz="1000" b="1" i="0" u="none" strike="noStrike" dirty="0">
                          <a:solidFill>
                            <a:srgbClr val="000000"/>
                          </a:solidFill>
                          <a:effectLst/>
                          <a:latin typeface="Arial" panose="020B0604020202020204" pitchFamily="34" charset="0"/>
                          <a:cs typeface="Arial" panose="020B0604020202020204" pitchFamily="34" charset="0"/>
                        </a:rPr>
                        <a:t>of nucleic acids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Nucleic acids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800" b="0" i="0" u="none" strike="noStrike" dirty="0">
                          <a:solidFill>
                            <a:srgbClr val="000000"/>
                          </a:solidFill>
                          <a:effectLst/>
                          <a:latin typeface="Arial" panose="020B0604020202020204" pitchFamily="34" charset="0"/>
                          <a:cs typeface="Arial" panose="020B0604020202020204" pitchFamily="34" charset="0"/>
                        </a:rPr>
                      </a:b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Chromatography and similar technics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Molecular genetics, Biotechnology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6"/>
                  </a:ext>
                </a:extLst>
              </a:tr>
              <a:tr h="370317">
                <a:tc>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Capillary electrophoresis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Physical and Physicochemical methods</a:t>
                      </a:r>
                      <a:br>
                        <a:rPr lang="en-US" sz="800" b="0" i="0" u="none" strike="noStrike" dirty="0">
                          <a:solidFill>
                            <a:srgbClr val="000000"/>
                          </a:solidFill>
                          <a:effectLst/>
                          <a:latin typeface="Arial" panose="020B0604020202020204" pitchFamily="34" charset="0"/>
                          <a:cs typeface="Arial" panose="020B0604020202020204" pitchFamily="34" charset="0"/>
                        </a:rPr>
                      </a:b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Chromatography and similar technics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Electrophoretic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7"/>
                  </a:ext>
                </a:extLst>
              </a:tr>
              <a:tr h="123439">
                <a:tc rowSpan="2">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indent="36000" algn="l" fontAlgn="ctr"/>
                      <a:r>
                        <a:rPr lang="en-US" sz="1000" b="1" i="0" u="none" strike="noStrike" dirty="0">
                          <a:solidFill>
                            <a:schemeClr val="tx1"/>
                          </a:solidFill>
                          <a:effectLst/>
                          <a:latin typeface="Arial" panose="020B0604020202020204" pitchFamily="34" charset="0"/>
                          <a:cs typeface="Arial" panose="020B0604020202020204" pitchFamily="34" charset="0"/>
                        </a:rPr>
                        <a:t>Western blotting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a:txBody>
                    <a:bodyPr/>
                    <a:lstStyle/>
                    <a:p>
                      <a:pPr indent="36000" algn="l" fontAlgn="ctr"/>
                      <a:r>
                        <a:rPr lang="en-US" sz="800" b="0" i="0" u="none" strike="noStrike" dirty="0" err="1">
                          <a:solidFill>
                            <a:srgbClr val="000000"/>
                          </a:solidFill>
                          <a:effectLst/>
                          <a:latin typeface="Arial" panose="020B0604020202020204" pitchFamily="34" charset="0"/>
                          <a:cs typeface="Arial" panose="020B0604020202020204" pitchFamily="34" charset="0"/>
                        </a:rPr>
                        <a:t>Qualitative+Quantitative</a:t>
                      </a:r>
                      <a:r>
                        <a:rPr lang="en-US" sz="800" b="0" i="0" u="none" strike="noStrike" dirty="0">
                          <a:solidFill>
                            <a:srgbClr val="000000"/>
                          </a:solidFill>
                          <a:effectLst/>
                          <a:latin typeface="Arial" panose="020B0604020202020204" pitchFamily="34" charset="0"/>
                          <a:cs typeface="Arial" panose="020B0604020202020204" pitchFamily="34" charset="0"/>
                        </a:rPr>
                        <a:t>/</a:t>
                      </a:r>
                      <a:r>
                        <a:rPr lang="en-US" sz="800" b="0" i="0" u="none" strike="noStrike" dirty="0" err="1">
                          <a:solidFill>
                            <a:srgbClr val="000000"/>
                          </a:solidFill>
                          <a:effectLst/>
                          <a:latin typeface="Arial" panose="020B0604020202020204" pitchFamily="34" charset="0"/>
                          <a:cs typeface="Arial" panose="020B0604020202020204" pitchFamily="34" charset="0"/>
                        </a:rPr>
                        <a:t>Semi-Quantitative+Protein</a:t>
                      </a:r>
                      <a:r>
                        <a:rPr lang="en-US" sz="800" b="0" i="0" u="none" strike="noStrike" dirty="0">
                          <a:solidFill>
                            <a:srgbClr val="000000"/>
                          </a:solidFill>
                          <a:effectLst/>
                          <a:latin typeface="Arial" panose="020B0604020202020204" pitchFamily="34" charset="0"/>
                          <a:cs typeface="Arial" panose="020B0604020202020204" pitchFamily="34" charset="0"/>
                        </a:rPr>
                        <a:t> modifications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chemeClr val="tx1"/>
                          </a:solidFill>
                          <a:effectLst/>
                          <a:latin typeface="Arial" panose="020B0604020202020204" pitchFamily="34" charset="0"/>
                          <a:cs typeface="Arial" panose="020B0604020202020204" pitchFamily="34" charset="0"/>
                        </a:rPr>
                        <a:t>Blotting techniques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08"/>
                  </a:ext>
                </a:extLst>
              </a:tr>
              <a:tr h="371837">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800" b="0" i="0" u="none" strike="noStrike" dirty="0">
                          <a:solidFill>
                            <a:schemeClr val="tx1"/>
                          </a:solidFill>
                          <a:effectLst/>
                          <a:latin typeface="Arial" panose="020B0604020202020204" pitchFamily="34" charset="0"/>
                          <a:cs typeface="Arial" panose="020B0604020202020204" pitchFamily="34" charset="0"/>
                        </a:rPr>
                        <a:t>Immunochemical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vMerge="1">
                  <a:txBody>
                    <a:bodyPr/>
                    <a:lstStyle/>
                    <a:p>
                      <a:endParaRPr lang="ru-RU"/>
                    </a:p>
                  </a:txBody>
                  <a:tcPr/>
                </a:tc>
                <a:extLst>
                  <a:ext uri="{0D108BD9-81ED-4DB2-BD59-A6C34878D82A}">
                    <a16:rowId xmlns:a16="http://schemas.microsoft.com/office/drawing/2014/main" val="10009"/>
                  </a:ext>
                </a:extLst>
              </a:tr>
              <a:tr h="123439">
                <a:tc rowSpan="2">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indent="36000" algn="l" fontAlgn="ctr"/>
                      <a:r>
                        <a:rPr lang="en-US" sz="1000" b="1" i="0" u="none" strike="noStrike" dirty="0">
                          <a:solidFill>
                            <a:schemeClr val="tx1"/>
                          </a:solidFill>
                          <a:effectLst/>
                          <a:latin typeface="Arial" panose="020B0604020202020204" pitchFamily="34" charset="0"/>
                          <a:cs typeface="Arial" panose="020B0604020202020204" pitchFamily="34" charset="0"/>
                        </a:rPr>
                        <a:t>Far-Western blotting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Protein-protein interactions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chemeClr val="tx1"/>
                          </a:solidFill>
                          <a:effectLst/>
                          <a:latin typeface="Arial" panose="020B0604020202020204" pitchFamily="34" charset="0"/>
                          <a:cs typeface="Arial" panose="020B0604020202020204" pitchFamily="34" charset="0"/>
                        </a:rPr>
                        <a:t>Blotting techniques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10"/>
                  </a:ext>
                </a:extLst>
              </a:tr>
              <a:tr h="153910">
                <a:tc vMerge="1">
                  <a:txBody>
                    <a:bodyPr/>
                    <a:lstStyle/>
                    <a:p>
                      <a:endParaRPr lang="ru-RU"/>
                    </a:p>
                  </a:txBody>
                  <a:tcPr/>
                </a:tc>
                <a:tc vMerge="1">
                  <a:txBody>
                    <a:bodyPr/>
                    <a:lstStyle/>
                    <a:p>
                      <a:endParaRPr lang="ru-RU"/>
                    </a:p>
                  </a:txBody>
                  <a:tcPr/>
                </a:tc>
                <a:tc vMerge="1">
                  <a:txBody>
                    <a:bodyPr/>
                    <a:lstStyle/>
                    <a:p>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800" b="0" i="0" u="none" strike="noStrike" dirty="0">
                          <a:solidFill>
                            <a:schemeClr val="tx1"/>
                          </a:solidFill>
                          <a:effectLst/>
                          <a:latin typeface="Arial" panose="020B0604020202020204" pitchFamily="34" charset="0"/>
                          <a:cs typeface="Arial" panose="020B0604020202020204" pitchFamily="34" charset="0"/>
                        </a:rPr>
                        <a:t>Immunochemical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11"/>
                  </a:ext>
                </a:extLst>
              </a:tr>
              <a:tr h="123439">
                <a:tc rowSpan="2">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indent="36000" algn="l" fontAlgn="ctr"/>
                      <a:r>
                        <a:rPr lang="en-US" sz="1000" b="1" i="0" u="none" strike="noStrike" dirty="0">
                          <a:solidFill>
                            <a:schemeClr val="tx1"/>
                          </a:solidFill>
                          <a:effectLst/>
                          <a:latin typeface="Arial" panose="020B0604020202020204" pitchFamily="34" charset="0"/>
                          <a:cs typeface="Arial" panose="020B0604020202020204" pitchFamily="34" charset="0"/>
                        </a:rPr>
                        <a:t>Dot Blotting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chemeClr val="tx1"/>
                          </a:solidFill>
                          <a:effectLst/>
                          <a:latin typeface="Arial" panose="020B0604020202020204" pitchFamily="34" charset="0"/>
                          <a:cs typeface="Arial" panose="020B0604020202020204" pitchFamily="34" charset="0"/>
                        </a:rPr>
                        <a:t>Blotting techniques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a:solidFill>
                            <a:srgbClr val="FFFFFF"/>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12"/>
                  </a:ext>
                </a:extLst>
              </a:tr>
              <a:tr h="15391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800" b="0" i="0" u="none" strike="noStrike" dirty="0">
                          <a:solidFill>
                            <a:schemeClr val="tx1"/>
                          </a:solidFill>
                          <a:effectLst/>
                          <a:latin typeface="Arial" panose="020B0604020202020204" pitchFamily="34" charset="0"/>
                          <a:cs typeface="Arial" panose="020B0604020202020204" pitchFamily="34" charset="0"/>
                        </a:rPr>
                        <a:t>Immunochemical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vMerge="1">
                  <a:txBody>
                    <a:bodyPr/>
                    <a:lstStyle/>
                    <a:p>
                      <a:endParaRPr lang="ru-RU"/>
                    </a:p>
                  </a:txBody>
                  <a:tcPr/>
                </a:tc>
                <a:extLst>
                  <a:ext uri="{0D108BD9-81ED-4DB2-BD59-A6C34878D82A}">
                    <a16:rowId xmlns:a16="http://schemas.microsoft.com/office/drawing/2014/main" val="10013"/>
                  </a:ext>
                </a:extLst>
              </a:tr>
              <a:tr h="123439">
                <a:tc rowSpan="2">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Flow cytometry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Immunochemical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Biochemistry, Biotechnology, Molecular biology, Cytology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14"/>
                  </a:ext>
                </a:extLst>
              </a:tr>
              <a:tr h="15391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Quantitative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15"/>
                  </a:ext>
                </a:extLst>
              </a:tr>
              <a:tr h="123439">
                <a:tc rowSpan="2">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ELISA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Immunochemical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Biochemistry, Biotechnology, Molecular biology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16"/>
                  </a:ext>
                </a:extLst>
              </a:tr>
              <a:tr h="15391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Quantitative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17"/>
                  </a:ext>
                </a:extLst>
              </a:tr>
              <a:tr h="123439">
                <a:tc rowSpan="2">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Southern blotting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Nucleic acids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Blotting techniques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dirty="0">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Molecular genetics, Biotechnology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18"/>
                  </a:ext>
                </a:extLst>
              </a:tr>
              <a:tr h="246878">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Quantitative/Semi-Quantitative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19"/>
                  </a:ext>
                </a:extLst>
              </a:tr>
              <a:tr h="153910">
                <a:tc>
                  <a:txBody>
                    <a:bodyPr/>
                    <a:lstStyle/>
                    <a:p>
                      <a:pPr indent="36000" algn="l" fontAlgn="ctr"/>
                      <a:r>
                        <a:rPr lang="ru-RU" sz="800" b="1" i="0" u="none" strike="noStrike">
                          <a:solidFill>
                            <a:srgbClr val="000000"/>
                          </a:solidFill>
                          <a:effectLst/>
                          <a:latin typeface="Arial" panose="020B0604020202020204" pitchFamily="34" charset="0"/>
                          <a:cs typeface="Arial" panose="020B060402020202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Real-Time PCR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Nucleic acids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PCR Techniques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ru-RU" sz="8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Molecular genetics, Biotechnology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20"/>
                  </a:ext>
                </a:extLst>
              </a:tr>
              <a:tr h="123439">
                <a:tc rowSpan="2">
                  <a:txBody>
                    <a:bodyPr/>
                    <a:lstStyle/>
                    <a:p>
                      <a:pPr indent="36000" algn="l" fontAlgn="ctr"/>
                      <a:r>
                        <a:rPr lang="ru-RU" sz="800" b="1" i="0" u="none" strike="noStrike" dirty="0">
                          <a:solidFill>
                            <a:srgbClr val="000000"/>
                          </a:solidFill>
                          <a:effectLst/>
                          <a:latin typeface="Arial" panose="020B0604020202020204" pitchFamily="34" charset="0"/>
                          <a:cs typeface="Arial" panose="020B060402020202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indent="36000" algn="l" fontAlgn="ctr"/>
                      <a:r>
                        <a:rPr lang="en-US" sz="1000" b="1" i="0" u="none" strike="noStrike" dirty="0">
                          <a:solidFill>
                            <a:srgbClr val="000000"/>
                          </a:solidFill>
                          <a:effectLst/>
                          <a:latin typeface="Arial" panose="020B0604020202020204" pitchFamily="34" charset="0"/>
                          <a:cs typeface="Arial" panose="020B0604020202020204" pitchFamily="34" charset="0"/>
                        </a:rPr>
                        <a:t>Quantitative real time PCR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36000" algn="l" defTabSz="914400" rtl="0" eaLnBrk="1" fontAlgn="ctr"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cs typeface="Arial" panose="020B0604020202020204" pitchFamily="34" charset="0"/>
                        </a:rPr>
                        <a:t>Biological Molecules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Nucleic acids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indent="36000" algn="l" fontAlgn="ctr"/>
                      <a:r>
                        <a:rPr lang="en-US" sz="80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PCR Techniques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ru-RU" sz="800" b="0" i="0" u="none" strike="noStrike">
                          <a:solidFill>
                            <a:srgbClr val="000000"/>
                          </a:solidFill>
                          <a:effectLst/>
                          <a:latin typeface="Arial" panose="020B0604020202020204" pitchFamily="34" charset="0"/>
                          <a:cs typeface="Arial" panose="020B060402020202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Molecular genetics, Biotechnology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0021"/>
                  </a:ext>
                </a:extLst>
              </a:tr>
              <a:tr h="123439">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800" b="0" i="0" u="none" strike="noStrike" dirty="0">
                          <a:solidFill>
                            <a:srgbClr val="000000"/>
                          </a:solidFill>
                          <a:effectLst/>
                          <a:latin typeface="Arial" panose="020B0604020202020204" pitchFamily="34" charset="0"/>
                          <a:cs typeface="Arial" panose="020B0604020202020204" pitchFamily="34" charset="0"/>
                        </a:rPr>
                        <a:t>Quantitative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22"/>
                  </a:ext>
                </a:extLst>
              </a:tr>
            </a:tbl>
          </a:graphicData>
        </a:graphic>
      </p:graphicFrame>
      <p:sp>
        <p:nvSpPr>
          <p:cNvPr id="6" name="TextBox 5"/>
          <p:cNvSpPr txBox="1"/>
          <p:nvPr/>
        </p:nvSpPr>
        <p:spPr>
          <a:xfrm>
            <a:off x="1681995" y="5602162"/>
            <a:ext cx="3873416" cy="830997"/>
          </a:xfrm>
          <a:prstGeom prst="rect">
            <a:avLst/>
          </a:prstGeom>
          <a:noFill/>
        </p:spPr>
        <p:txBody>
          <a:bodyPr wrap="square" rtlCol="0">
            <a:spAutoFit/>
          </a:bodyPr>
          <a:lstStyle/>
          <a:p>
            <a:r>
              <a:rPr lang="ru-RU" sz="1200" b="1" dirty="0"/>
              <a:t>Методы</a:t>
            </a:r>
            <a:r>
              <a:rPr lang="ru-RU" sz="1200" dirty="0"/>
              <a:t> – в </a:t>
            </a:r>
            <a:r>
              <a:rPr lang="ru-RU" sz="1200" b="1" dirty="0"/>
              <a:t>каталоге</a:t>
            </a:r>
            <a:r>
              <a:rPr lang="ru-RU" sz="1200" dirty="0"/>
              <a:t> по объекту и аппликейшну</a:t>
            </a:r>
          </a:p>
          <a:p>
            <a:pPr fontAlgn="ctr"/>
            <a:r>
              <a:rPr lang="ru-RU" sz="1200" b="1" dirty="0"/>
              <a:t>Категории</a:t>
            </a:r>
            <a:r>
              <a:rPr lang="en-US" sz="1200" dirty="0"/>
              <a:t> (Object, Sub-Object, Application, Sub-Application) </a:t>
            </a:r>
            <a:r>
              <a:rPr lang="ru-RU" sz="1200" dirty="0"/>
              <a:t>– </a:t>
            </a:r>
            <a:r>
              <a:rPr lang="ru-RU" sz="1200" dirty="0">
                <a:solidFill>
                  <a:srgbClr val="FF0000"/>
                </a:solidFill>
              </a:rPr>
              <a:t>фильтры, а также ключевые слова для поиска </a:t>
            </a:r>
          </a:p>
        </p:txBody>
      </p:sp>
      <p:sp>
        <p:nvSpPr>
          <p:cNvPr id="7" name="Правая фигурная скобка 6"/>
          <p:cNvSpPr/>
          <p:nvPr/>
        </p:nvSpPr>
        <p:spPr>
          <a:xfrm rot="5400000">
            <a:off x="7791607" y="2956077"/>
            <a:ext cx="62271" cy="52476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900"/>
          </a:p>
        </p:txBody>
      </p:sp>
      <p:sp>
        <p:nvSpPr>
          <p:cNvPr id="8" name="Правая фигурная скобка 7"/>
          <p:cNvSpPr/>
          <p:nvPr/>
        </p:nvSpPr>
        <p:spPr>
          <a:xfrm rot="5400000">
            <a:off x="3406817" y="3922966"/>
            <a:ext cx="62226" cy="33139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900"/>
          </a:p>
        </p:txBody>
      </p:sp>
      <p:sp>
        <p:nvSpPr>
          <p:cNvPr id="9" name="TextBox 8"/>
          <p:cNvSpPr txBox="1"/>
          <p:nvPr/>
        </p:nvSpPr>
        <p:spPr>
          <a:xfrm>
            <a:off x="1988561" y="6396335"/>
            <a:ext cx="8250416" cy="276999"/>
          </a:xfrm>
          <a:prstGeom prst="rect">
            <a:avLst/>
          </a:prstGeom>
          <a:noFill/>
        </p:spPr>
        <p:txBody>
          <a:bodyPr wrap="square" rtlCol="0">
            <a:spAutoFit/>
          </a:bodyPr>
          <a:lstStyle/>
          <a:p>
            <a:pPr algn="ctr"/>
            <a:r>
              <a:rPr lang="ru-RU" sz="1200" dirty="0"/>
              <a:t>Данные о категориях вносятся через </a:t>
            </a:r>
            <a:r>
              <a:rPr lang="ru-RU" sz="1200" b="1" dirty="0"/>
              <a:t>форму</a:t>
            </a:r>
            <a:r>
              <a:rPr lang="ru-RU" sz="1200" dirty="0"/>
              <a:t> при добавлении метода на сайт</a:t>
            </a:r>
            <a:endParaRPr lang="ru-RU" sz="1200" dirty="0">
              <a:solidFill>
                <a:schemeClr val="accent5"/>
              </a:solidFill>
            </a:endParaRPr>
          </a:p>
        </p:txBody>
      </p:sp>
      <p:sp>
        <p:nvSpPr>
          <p:cNvPr id="10" name="Правая фигурная скобка 9"/>
          <p:cNvSpPr/>
          <p:nvPr/>
        </p:nvSpPr>
        <p:spPr>
          <a:xfrm rot="5400000">
            <a:off x="6030706" y="2017281"/>
            <a:ext cx="85254" cy="87465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900"/>
          </a:p>
        </p:txBody>
      </p:sp>
      <p:sp>
        <p:nvSpPr>
          <p:cNvPr id="11" name="TextBox 10"/>
          <p:cNvSpPr txBox="1"/>
          <p:nvPr/>
        </p:nvSpPr>
        <p:spPr>
          <a:xfrm>
            <a:off x="6026383" y="5588154"/>
            <a:ext cx="2976113" cy="646331"/>
          </a:xfrm>
          <a:prstGeom prst="rect">
            <a:avLst/>
          </a:prstGeom>
          <a:noFill/>
        </p:spPr>
        <p:txBody>
          <a:bodyPr wrap="square" rtlCol="0">
            <a:spAutoFit/>
          </a:bodyPr>
          <a:lstStyle/>
          <a:p>
            <a:r>
              <a:rPr lang="ru-RU" sz="1200" b="1" dirty="0"/>
              <a:t>Методы</a:t>
            </a:r>
            <a:r>
              <a:rPr lang="ru-RU" sz="1200" dirty="0"/>
              <a:t> – статьи </a:t>
            </a:r>
            <a:r>
              <a:rPr lang="ru-RU" sz="1200" b="1" dirty="0"/>
              <a:t>учебника</a:t>
            </a:r>
          </a:p>
          <a:p>
            <a:pPr fontAlgn="ctr"/>
            <a:r>
              <a:rPr lang="ru-RU" sz="1200" b="1" dirty="0"/>
              <a:t>Категории</a:t>
            </a:r>
            <a:r>
              <a:rPr lang="en-US" sz="1200" dirty="0"/>
              <a:t> (Type, Sub-Type level 1, Sub-Type level 2)</a:t>
            </a:r>
            <a:r>
              <a:rPr lang="ru-RU" sz="1200" dirty="0"/>
              <a:t> – </a:t>
            </a:r>
            <a:r>
              <a:rPr lang="ru-RU" sz="1200" b="1" dirty="0"/>
              <a:t>главы учебника</a:t>
            </a:r>
          </a:p>
        </p:txBody>
      </p:sp>
      <p:sp>
        <p:nvSpPr>
          <p:cNvPr id="13" name="TextBox 12"/>
          <p:cNvSpPr txBox="1"/>
          <p:nvPr/>
        </p:nvSpPr>
        <p:spPr>
          <a:xfrm>
            <a:off x="6604306" y="2987489"/>
            <a:ext cx="1720185" cy="1015663"/>
          </a:xfrm>
          <a:prstGeom prst="rect">
            <a:avLst/>
          </a:prstGeom>
          <a:solidFill>
            <a:schemeClr val="accent2">
              <a:lumMod val="20000"/>
              <a:lumOff val="80000"/>
            </a:schemeClr>
          </a:solidFill>
        </p:spPr>
        <p:txBody>
          <a:bodyPr wrap="square" rtlCol="0">
            <a:spAutoFit/>
          </a:bodyPr>
          <a:lstStyle/>
          <a:p>
            <a:pPr algn="ctr"/>
            <a:r>
              <a:rPr lang="ru-RU" sz="1200" dirty="0"/>
              <a:t>Лежат в учебнике в двух местах: </a:t>
            </a:r>
            <a:r>
              <a:rPr lang="en-US" sz="1200" dirty="0"/>
              <a:t>Blotting techniques </a:t>
            </a:r>
            <a:r>
              <a:rPr lang="ru-RU" sz="1200" dirty="0"/>
              <a:t>и </a:t>
            </a:r>
            <a:r>
              <a:rPr lang="en-US" sz="1200" dirty="0"/>
              <a:t>Immunochemical methods</a:t>
            </a:r>
            <a:r>
              <a:rPr lang="ru-RU" sz="1200" dirty="0"/>
              <a:t> *исключение</a:t>
            </a:r>
          </a:p>
        </p:txBody>
      </p:sp>
      <p:sp>
        <p:nvSpPr>
          <p:cNvPr id="12" name="Правая фигурная скобка 11"/>
          <p:cNvSpPr/>
          <p:nvPr/>
        </p:nvSpPr>
        <p:spPr>
          <a:xfrm rot="10800000" flipH="1">
            <a:off x="6626657" y="2987488"/>
            <a:ext cx="72147" cy="9584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900"/>
          </a:p>
        </p:txBody>
      </p:sp>
      <p:sp>
        <p:nvSpPr>
          <p:cNvPr id="2" name="Правая круглая скобка 1">
            <a:extLst>
              <a:ext uri="{FF2B5EF4-FFF2-40B4-BE49-F238E27FC236}">
                <a16:creationId xmlns:a16="http://schemas.microsoft.com/office/drawing/2014/main" id="{A797B2AE-A12E-415D-8874-DB42B8FA2FDD}"/>
              </a:ext>
            </a:extLst>
          </p:cNvPr>
          <p:cNvSpPr/>
          <p:nvPr/>
        </p:nvSpPr>
        <p:spPr>
          <a:xfrm rot="16200000">
            <a:off x="3177619" y="-402721"/>
            <a:ext cx="84841" cy="1253340"/>
          </a:xfrm>
          <a:prstGeom prst="rightBracket">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 name="TextBox 2">
            <a:extLst>
              <a:ext uri="{FF2B5EF4-FFF2-40B4-BE49-F238E27FC236}">
                <a16:creationId xmlns:a16="http://schemas.microsoft.com/office/drawing/2014/main" id="{1A09CB07-BBF0-4CB5-988C-EE076C8EFA5C}"/>
              </a:ext>
            </a:extLst>
          </p:cNvPr>
          <p:cNvSpPr txBox="1"/>
          <p:nvPr/>
        </p:nvSpPr>
        <p:spPr>
          <a:xfrm>
            <a:off x="2593369" y="-87939"/>
            <a:ext cx="1797656" cy="338554"/>
          </a:xfrm>
          <a:prstGeom prst="rect">
            <a:avLst/>
          </a:prstGeom>
          <a:noFill/>
        </p:spPr>
        <p:txBody>
          <a:bodyPr wrap="square" rtlCol="0">
            <a:spAutoFit/>
          </a:bodyPr>
          <a:lstStyle/>
          <a:p>
            <a:r>
              <a:rPr lang="ru-RU" sz="1600" dirty="0">
                <a:solidFill>
                  <a:srgbClr val="FF0000"/>
                </a:solidFill>
              </a:rPr>
              <a:t>со-зависимые</a:t>
            </a:r>
          </a:p>
        </p:txBody>
      </p:sp>
    </p:spTree>
    <p:custDataLst>
      <p:tags r:id="rId1"/>
    </p:custDataLst>
    <p:extLst>
      <p:ext uri="{BB962C8B-B14F-4D97-AF65-F5344CB8AC3E}">
        <p14:creationId xmlns:p14="http://schemas.microsoft.com/office/powerpoint/2010/main" val="21303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Прямоугольник 111"/>
          <p:cNvSpPr/>
          <p:nvPr/>
        </p:nvSpPr>
        <p:spPr>
          <a:xfrm>
            <a:off x="0" y="3688979"/>
            <a:ext cx="12192000" cy="14077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Прямоугольник 113"/>
          <p:cNvSpPr/>
          <p:nvPr/>
        </p:nvSpPr>
        <p:spPr>
          <a:xfrm>
            <a:off x="0" y="2604702"/>
            <a:ext cx="12192000" cy="11006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5" name="Прямоугольник 114"/>
          <p:cNvSpPr/>
          <p:nvPr/>
        </p:nvSpPr>
        <p:spPr>
          <a:xfrm>
            <a:off x="6008" y="1583180"/>
            <a:ext cx="12192000" cy="103489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Прямоугольник 116"/>
          <p:cNvSpPr/>
          <p:nvPr/>
        </p:nvSpPr>
        <p:spPr>
          <a:xfrm>
            <a:off x="0" y="516051"/>
            <a:ext cx="12192000" cy="106765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7" name="Прямая соединительная линия 66"/>
          <p:cNvCxnSpPr/>
          <p:nvPr/>
        </p:nvCxnSpPr>
        <p:spPr>
          <a:xfrm>
            <a:off x="4629543" y="4235170"/>
            <a:ext cx="0" cy="10659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Прямая соединительная линия 3"/>
          <p:cNvCxnSpPr/>
          <p:nvPr/>
        </p:nvCxnSpPr>
        <p:spPr>
          <a:xfrm>
            <a:off x="5581397" y="621283"/>
            <a:ext cx="42907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Прямая соединительная линия 4"/>
          <p:cNvCxnSpPr/>
          <p:nvPr/>
        </p:nvCxnSpPr>
        <p:spPr>
          <a:xfrm>
            <a:off x="7649538" y="340091"/>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6811183" y="136178"/>
            <a:ext cx="1676710" cy="269683"/>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21" dirty="0">
                <a:solidFill>
                  <a:schemeClr val="tx1"/>
                </a:solidFill>
              </a:rPr>
              <a:t>By object and application</a:t>
            </a:r>
            <a:endParaRPr lang="ru-RU" sz="1121" dirty="0">
              <a:solidFill>
                <a:schemeClr val="tx1"/>
              </a:solidFill>
            </a:endParaRPr>
          </a:p>
        </p:txBody>
      </p:sp>
      <p:cxnSp>
        <p:nvCxnSpPr>
          <p:cNvPr id="9" name="Прямая соединительная линия 8"/>
          <p:cNvCxnSpPr>
            <a:endCxn id="11" idx="0"/>
          </p:cNvCxnSpPr>
          <p:nvPr/>
        </p:nvCxnSpPr>
        <p:spPr>
          <a:xfrm>
            <a:off x="5581397" y="623636"/>
            <a:ext cx="0" cy="3726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endCxn id="12" idx="0"/>
          </p:cNvCxnSpPr>
          <p:nvPr/>
        </p:nvCxnSpPr>
        <p:spPr>
          <a:xfrm>
            <a:off x="9881344" y="621283"/>
            <a:ext cx="0" cy="3863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5134157" y="996293"/>
            <a:ext cx="894480" cy="316185"/>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Molecules</a:t>
            </a:r>
            <a:br>
              <a:rPr lang="en-US" sz="1200" dirty="0">
                <a:solidFill>
                  <a:schemeClr val="tx1"/>
                </a:solidFill>
              </a:rPr>
            </a:br>
            <a:endParaRPr lang="ru-RU" sz="1121" dirty="0">
              <a:solidFill>
                <a:schemeClr val="tx1"/>
              </a:solidFill>
            </a:endParaRPr>
          </a:p>
        </p:txBody>
      </p:sp>
      <p:sp>
        <p:nvSpPr>
          <p:cNvPr id="12" name="Прямоугольник 11"/>
          <p:cNvSpPr/>
          <p:nvPr/>
        </p:nvSpPr>
        <p:spPr>
          <a:xfrm>
            <a:off x="9577946" y="1007679"/>
            <a:ext cx="606795" cy="277055"/>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endParaRPr lang="ru-RU" sz="1121" dirty="0">
              <a:solidFill>
                <a:schemeClr val="tx1"/>
              </a:solidFill>
            </a:endParaRPr>
          </a:p>
        </p:txBody>
      </p:sp>
      <p:cxnSp>
        <p:nvCxnSpPr>
          <p:cNvPr id="13" name="Прямая соединительная линия 12"/>
          <p:cNvCxnSpPr>
            <a:stCxn id="11" idx="2"/>
          </p:cNvCxnSpPr>
          <p:nvPr/>
        </p:nvCxnSpPr>
        <p:spPr>
          <a:xfrm>
            <a:off x="5581397" y="1312478"/>
            <a:ext cx="0" cy="4493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V="1">
            <a:off x="3649657" y="1761876"/>
            <a:ext cx="7288901" cy="11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3649657" y="1782958"/>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8211479" y="1779383"/>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10936964" y="1763777"/>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a:xfrm>
            <a:off x="3202417" y="2069697"/>
            <a:ext cx="894480" cy="425587"/>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Nucleic acids</a:t>
            </a:r>
            <a:br>
              <a:rPr lang="en-US" sz="1200" dirty="0">
                <a:solidFill>
                  <a:schemeClr val="tx1"/>
                </a:solidFill>
              </a:rPr>
            </a:br>
            <a:endParaRPr lang="ru-RU" sz="1121" dirty="0">
              <a:solidFill>
                <a:schemeClr val="tx1"/>
              </a:solidFill>
            </a:endParaRPr>
          </a:p>
        </p:txBody>
      </p:sp>
      <p:sp>
        <p:nvSpPr>
          <p:cNvPr id="20" name="Прямоугольник 19"/>
          <p:cNvSpPr/>
          <p:nvPr/>
        </p:nvSpPr>
        <p:spPr>
          <a:xfrm>
            <a:off x="7716057" y="2060575"/>
            <a:ext cx="983281" cy="425587"/>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Proteins and peptides</a:t>
            </a:r>
            <a:br>
              <a:rPr lang="en-US" sz="1200" dirty="0">
                <a:solidFill>
                  <a:schemeClr val="tx1"/>
                </a:solidFill>
              </a:rPr>
            </a:br>
            <a:endParaRPr lang="ru-RU" sz="1121" dirty="0">
              <a:solidFill>
                <a:schemeClr val="tx1"/>
              </a:solidFill>
            </a:endParaRPr>
          </a:p>
        </p:txBody>
      </p:sp>
      <p:sp>
        <p:nvSpPr>
          <p:cNvPr id="21" name="Прямоугольник 20"/>
          <p:cNvSpPr/>
          <p:nvPr/>
        </p:nvSpPr>
        <p:spPr>
          <a:xfrm>
            <a:off x="10633566" y="2044264"/>
            <a:ext cx="606795" cy="277055"/>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endParaRPr lang="ru-RU" sz="1121" dirty="0">
              <a:solidFill>
                <a:schemeClr val="tx1"/>
              </a:solidFill>
            </a:endParaRPr>
          </a:p>
        </p:txBody>
      </p:sp>
      <p:cxnSp>
        <p:nvCxnSpPr>
          <p:cNvPr id="22" name="Прямая соединительная линия 21"/>
          <p:cNvCxnSpPr/>
          <p:nvPr/>
        </p:nvCxnSpPr>
        <p:spPr>
          <a:xfrm>
            <a:off x="3649657" y="2495284"/>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8209742" y="2486162"/>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3128196" y="2792283"/>
            <a:ext cx="1041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7714321" y="2783161"/>
            <a:ext cx="1035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a:off x="3126460" y="2792283"/>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4167860" y="2792283"/>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7714321" y="2792960"/>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8755721" y="2792960"/>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774972" y="3073475"/>
            <a:ext cx="702976" cy="30234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Analysis</a:t>
            </a:r>
            <a:br>
              <a:rPr lang="en-US" sz="1200" dirty="0">
                <a:solidFill>
                  <a:schemeClr val="tx1"/>
                </a:solidFill>
              </a:rPr>
            </a:br>
            <a:endParaRPr lang="ru-RU" sz="1121" dirty="0">
              <a:solidFill>
                <a:schemeClr val="tx1"/>
              </a:solidFill>
            </a:endParaRPr>
          </a:p>
        </p:txBody>
      </p:sp>
      <p:sp>
        <p:nvSpPr>
          <p:cNvPr id="33" name="Прямоугольник 32"/>
          <p:cNvSpPr/>
          <p:nvPr/>
        </p:nvSpPr>
        <p:spPr>
          <a:xfrm>
            <a:off x="3814636" y="3083274"/>
            <a:ext cx="702976" cy="30234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br>
              <a:rPr lang="en-US" sz="1200" dirty="0">
                <a:solidFill>
                  <a:schemeClr val="tx1"/>
                </a:solidFill>
              </a:rPr>
            </a:br>
            <a:endParaRPr lang="ru-RU" sz="1121" dirty="0">
              <a:solidFill>
                <a:schemeClr val="tx1"/>
              </a:solidFill>
            </a:endParaRPr>
          </a:p>
        </p:txBody>
      </p:sp>
      <p:sp>
        <p:nvSpPr>
          <p:cNvPr id="34" name="Прямоугольник 33"/>
          <p:cNvSpPr/>
          <p:nvPr/>
        </p:nvSpPr>
        <p:spPr>
          <a:xfrm>
            <a:off x="7362833" y="3064352"/>
            <a:ext cx="697611" cy="30234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Analysis</a:t>
            </a:r>
            <a:br>
              <a:rPr lang="en-US" sz="1200" dirty="0">
                <a:solidFill>
                  <a:schemeClr val="tx1"/>
                </a:solidFill>
              </a:rPr>
            </a:br>
            <a:endParaRPr lang="ru-RU" sz="1121" dirty="0">
              <a:solidFill>
                <a:schemeClr val="tx1"/>
              </a:solidFill>
            </a:endParaRPr>
          </a:p>
        </p:txBody>
      </p:sp>
      <p:sp>
        <p:nvSpPr>
          <p:cNvPr id="35" name="Прямоугольник 34"/>
          <p:cNvSpPr/>
          <p:nvPr/>
        </p:nvSpPr>
        <p:spPr>
          <a:xfrm>
            <a:off x="8404233" y="3064352"/>
            <a:ext cx="697611" cy="30234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a:t>
            </a:r>
            <a:br>
              <a:rPr lang="en-US" sz="1200" dirty="0">
                <a:solidFill>
                  <a:schemeClr val="tx1"/>
                </a:solidFill>
              </a:rPr>
            </a:br>
            <a:endParaRPr lang="ru-RU" sz="1121" dirty="0">
              <a:solidFill>
                <a:schemeClr val="tx1"/>
              </a:solidFill>
            </a:endParaRPr>
          </a:p>
        </p:txBody>
      </p:sp>
      <p:cxnSp>
        <p:nvCxnSpPr>
          <p:cNvPr id="39" name="Прямая соединительная линия 38"/>
          <p:cNvCxnSpPr/>
          <p:nvPr/>
        </p:nvCxnSpPr>
        <p:spPr>
          <a:xfrm>
            <a:off x="7727475" y="3359855"/>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a:off x="6508714" y="3641047"/>
            <a:ext cx="5260580" cy="15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a:stCxn id="128" idx="2"/>
            <a:endCxn id="53" idx="0"/>
          </p:cNvCxnSpPr>
          <p:nvPr/>
        </p:nvCxnSpPr>
        <p:spPr>
          <a:xfrm>
            <a:off x="10632850" y="4784790"/>
            <a:ext cx="0" cy="8938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a:xfrm>
            <a:off x="9669871" y="4449878"/>
            <a:ext cx="0" cy="1550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a:xfrm>
            <a:off x="3140377" y="3365258"/>
            <a:ext cx="0" cy="248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a:xfrm>
            <a:off x="1934972" y="3619925"/>
            <a:ext cx="26945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a:xfrm>
            <a:off x="1462689" y="5033208"/>
            <a:ext cx="0" cy="255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a:xfrm>
            <a:off x="1777513" y="5033208"/>
            <a:ext cx="0" cy="10603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0" y="-90"/>
            <a:ext cx="6116483" cy="461665"/>
          </a:xfrm>
          <a:prstGeom prst="rect">
            <a:avLst/>
          </a:prstGeom>
          <a:noFill/>
        </p:spPr>
        <p:txBody>
          <a:bodyPr wrap="none" rtlCol="0">
            <a:spAutoFit/>
          </a:bodyPr>
          <a:lstStyle/>
          <a:p>
            <a:r>
              <a:rPr lang="ru-RU" sz="2400" b="1" dirty="0">
                <a:solidFill>
                  <a:schemeClr val="accent6">
                    <a:lumMod val="50000"/>
                  </a:schemeClr>
                </a:solidFill>
              </a:rPr>
              <a:t>СХЕМА КАТАЛОГА </a:t>
            </a:r>
            <a:r>
              <a:rPr lang="ru-RU" sz="1600" b="1" dirty="0">
                <a:solidFill>
                  <a:schemeClr val="accent6">
                    <a:lumMod val="50000"/>
                  </a:schemeClr>
                </a:solidFill>
              </a:rPr>
              <a:t>(классификация объект и применение)</a:t>
            </a:r>
          </a:p>
        </p:txBody>
      </p:sp>
      <p:sp>
        <p:nvSpPr>
          <p:cNvPr id="111" name="Прямоугольник 110"/>
          <p:cNvSpPr/>
          <p:nvPr/>
        </p:nvSpPr>
        <p:spPr>
          <a:xfrm rot="16200000">
            <a:off x="-445018" y="5762365"/>
            <a:ext cx="1158347" cy="307777"/>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Methods</a:t>
            </a:r>
          </a:p>
        </p:txBody>
      </p:sp>
      <p:sp>
        <p:nvSpPr>
          <p:cNvPr id="113" name="Прямоугольник 112"/>
          <p:cNvSpPr/>
          <p:nvPr/>
        </p:nvSpPr>
        <p:spPr>
          <a:xfrm rot="16200000">
            <a:off x="-343839" y="2943084"/>
            <a:ext cx="1192473" cy="523220"/>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Application</a:t>
            </a:r>
            <a:endParaRPr lang="ru-RU" sz="1400" dirty="0">
              <a:latin typeface="Arial" panose="020B0604020202020204" pitchFamily="34" charset="0"/>
              <a:cs typeface="Arial" panose="020B0604020202020204" pitchFamily="34" charset="0"/>
            </a:endParaRPr>
          </a:p>
          <a:p>
            <a:pPr algn="ctr"/>
            <a:r>
              <a:rPr lang="ru-RU" sz="1400" dirty="0">
                <a:latin typeface="Arial" panose="020B0604020202020204" pitchFamily="34" charset="0"/>
                <a:cs typeface="Arial" panose="020B0604020202020204" pitchFamily="34" charset="0"/>
              </a:rPr>
              <a:t>(уровень 3)</a:t>
            </a:r>
            <a:endParaRPr lang="ru-RU" sz="1400" dirty="0"/>
          </a:p>
        </p:txBody>
      </p:sp>
      <p:sp>
        <p:nvSpPr>
          <p:cNvPr id="116" name="Прямоугольник 115"/>
          <p:cNvSpPr/>
          <p:nvPr/>
        </p:nvSpPr>
        <p:spPr>
          <a:xfrm rot="16200000">
            <a:off x="-339465" y="1856469"/>
            <a:ext cx="1192473" cy="523220"/>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Sub-object</a:t>
            </a:r>
            <a:endParaRPr lang="ru-RU" sz="1400" dirty="0">
              <a:latin typeface="Arial" panose="020B0604020202020204" pitchFamily="34" charset="0"/>
              <a:cs typeface="Arial" panose="020B0604020202020204" pitchFamily="34" charset="0"/>
            </a:endParaRPr>
          </a:p>
          <a:p>
            <a:pPr algn="ctr"/>
            <a:r>
              <a:rPr lang="ru-RU" sz="1400" dirty="0">
                <a:latin typeface="Arial" panose="020B0604020202020204" pitchFamily="34" charset="0"/>
                <a:cs typeface="Arial" panose="020B0604020202020204" pitchFamily="34" charset="0"/>
              </a:rPr>
              <a:t>(уровень 2)</a:t>
            </a:r>
            <a:endParaRPr lang="ru-RU" sz="1400" dirty="0"/>
          </a:p>
        </p:txBody>
      </p:sp>
      <p:sp>
        <p:nvSpPr>
          <p:cNvPr id="118" name="Прямоугольник 117"/>
          <p:cNvSpPr/>
          <p:nvPr/>
        </p:nvSpPr>
        <p:spPr>
          <a:xfrm rot="16200000">
            <a:off x="-328618" y="811386"/>
            <a:ext cx="1192473" cy="523220"/>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Object</a:t>
            </a:r>
            <a:endParaRPr lang="ru-RU" sz="1400" dirty="0">
              <a:latin typeface="Arial" panose="020B0604020202020204" pitchFamily="34" charset="0"/>
              <a:cs typeface="Arial" panose="020B0604020202020204" pitchFamily="34" charset="0"/>
            </a:endParaRPr>
          </a:p>
          <a:p>
            <a:pPr algn="ctr"/>
            <a:r>
              <a:rPr lang="ru-RU" sz="1400" dirty="0">
                <a:latin typeface="Arial" panose="020B0604020202020204" pitchFamily="34" charset="0"/>
                <a:cs typeface="Arial" panose="020B0604020202020204" pitchFamily="34" charset="0"/>
              </a:rPr>
              <a:t>(уровень </a:t>
            </a:r>
            <a:r>
              <a:rPr lang="en-US" sz="1400" dirty="0">
                <a:latin typeface="Arial" panose="020B0604020202020204" pitchFamily="34" charset="0"/>
                <a:cs typeface="Arial" panose="020B0604020202020204" pitchFamily="34" charset="0"/>
              </a:rPr>
              <a:t>1</a:t>
            </a:r>
            <a:r>
              <a:rPr lang="ru-RU" sz="1400" dirty="0">
                <a:latin typeface="Arial" panose="020B0604020202020204" pitchFamily="34" charset="0"/>
                <a:cs typeface="Arial" panose="020B0604020202020204" pitchFamily="34" charset="0"/>
              </a:rPr>
              <a:t>)</a:t>
            </a:r>
            <a:endParaRPr lang="ru-RU" sz="1400" dirty="0"/>
          </a:p>
        </p:txBody>
      </p:sp>
      <p:cxnSp>
        <p:nvCxnSpPr>
          <p:cNvPr id="96" name="Прямая соединительная линия 95"/>
          <p:cNvCxnSpPr/>
          <p:nvPr/>
        </p:nvCxnSpPr>
        <p:spPr>
          <a:xfrm>
            <a:off x="1934972" y="3631183"/>
            <a:ext cx="0" cy="281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a:xfrm>
            <a:off x="2464514" y="5033208"/>
            <a:ext cx="0" cy="86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a:endCxn id="120" idx="0"/>
          </p:cNvCxnSpPr>
          <p:nvPr/>
        </p:nvCxnSpPr>
        <p:spPr>
          <a:xfrm>
            <a:off x="11769294" y="4401433"/>
            <a:ext cx="0" cy="12718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a:xfrm>
            <a:off x="3377359" y="5011753"/>
            <a:ext cx="4062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a:xfrm>
            <a:off x="6517259" y="3634737"/>
            <a:ext cx="1737" cy="347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a:xfrm>
            <a:off x="5146305" y="5690918"/>
            <a:ext cx="33415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Прямая соединительная линия 125"/>
          <p:cNvCxnSpPr/>
          <p:nvPr/>
        </p:nvCxnSpPr>
        <p:spPr>
          <a:xfrm>
            <a:off x="6505088" y="4447140"/>
            <a:ext cx="0" cy="124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a:xfrm>
            <a:off x="7654443" y="4796592"/>
            <a:ext cx="1407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a:xfrm>
            <a:off x="7648969" y="4789474"/>
            <a:ext cx="0" cy="381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a:xfrm>
            <a:off x="8295743" y="4796592"/>
            <a:ext cx="0" cy="381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a:xfrm>
            <a:off x="9062307" y="4796592"/>
            <a:ext cx="0" cy="381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Прямая соединительная линия 145"/>
          <p:cNvCxnSpPr/>
          <p:nvPr/>
        </p:nvCxnSpPr>
        <p:spPr>
          <a:xfrm>
            <a:off x="8231908" y="4361465"/>
            <a:ext cx="0" cy="4233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Прямая соединительная линия 146"/>
          <p:cNvCxnSpPr/>
          <p:nvPr/>
        </p:nvCxnSpPr>
        <p:spPr>
          <a:xfrm>
            <a:off x="8207697" y="3649121"/>
            <a:ext cx="0" cy="381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Прямая соединительная линия 148"/>
          <p:cNvCxnSpPr/>
          <p:nvPr/>
        </p:nvCxnSpPr>
        <p:spPr>
          <a:xfrm>
            <a:off x="5146305" y="5685337"/>
            <a:ext cx="1736" cy="281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Прямая соединительная линия 149"/>
          <p:cNvCxnSpPr/>
          <p:nvPr/>
        </p:nvCxnSpPr>
        <p:spPr>
          <a:xfrm>
            <a:off x="5509102" y="5685337"/>
            <a:ext cx="0" cy="6899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a:endCxn id="41" idx="0"/>
          </p:cNvCxnSpPr>
          <p:nvPr/>
        </p:nvCxnSpPr>
        <p:spPr>
          <a:xfrm>
            <a:off x="5929225" y="5693721"/>
            <a:ext cx="0" cy="148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Прямая соединительная линия 151"/>
          <p:cNvCxnSpPr/>
          <p:nvPr/>
        </p:nvCxnSpPr>
        <p:spPr>
          <a:xfrm>
            <a:off x="6329669" y="5685337"/>
            <a:ext cx="0" cy="6672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Прямая соединительная линия 152"/>
          <p:cNvCxnSpPr/>
          <p:nvPr/>
        </p:nvCxnSpPr>
        <p:spPr>
          <a:xfrm>
            <a:off x="7161264" y="5684551"/>
            <a:ext cx="0" cy="655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p:nvPr/>
        </p:nvCxnSpPr>
        <p:spPr>
          <a:xfrm>
            <a:off x="6733269" y="5684551"/>
            <a:ext cx="0" cy="148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Прямая соединительная линия 154"/>
          <p:cNvCxnSpPr/>
          <p:nvPr/>
        </p:nvCxnSpPr>
        <p:spPr>
          <a:xfrm>
            <a:off x="7600028" y="5684551"/>
            <a:ext cx="0" cy="148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Прямая соединительная линия 155"/>
          <p:cNvCxnSpPr/>
          <p:nvPr/>
        </p:nvCxnSpPr>
        <p:spPr>
          <a:xfrm>
            <a:off x="8487893" y="5690918"/>
            <a:ext cx="0" cy="148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p:nvPr/>
        </p:nvCxnSpPr>
        <p:spPr>
          <a:xfrm>
            <a:off x="8045184" y="5690918"/>
            <a:ext cx="0" cy="6485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Прямая соединительная линия 161"/>
          <p:cNvCxnSpPr/>
          <p:nvPr/>
        </p:nvCxnSpPr>
        <p:spPr>
          <a:xfrm>
            <a:off x="3583067" y="4441557"/>
            <a:ext cx="0" cy="5612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p:nvPr/>
        </p:nvCxnSpPr>
        <p:spPr>
          <a:xfrm>
            <a:off x="3783651" y="5011203"/>
            <a:ext cx="0" cy="8867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a:xfrm>
            <a:off x="3377359" y="5011753"/>
            <a:ext cx="0" cy="3520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a:xfrm>
            <a:off x="1462689" y="5033208"/>
            <a:ext cx="10018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a:xfrm>
            <a:off x="1963601" y="4372804"/>
            <a:ext cx="0" cy="660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a:xfrm>
            <a:off x="3390454" y="3629813"/>
            <a:ext cx="0" cy="3524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Прямая соединительная линия 177"/>
          <p:cNvCxnSpPr/>
          <p:nvPr/>
        </p:nvCxnSpPr>
        <p:spPr>
          <a:xfrm>
            <a:off x="4629543" y="3620762"/>
            <a:ext cx="0" cy="3524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Прямая соединительная линия 179"/>
          <p:cNvCxnSpPr/>
          <p:nvPr/>
        </p:nvCxnSpPr>
        <p:spPr>
          <a:xfrm>
            <a:off x="9624623" y="3657195"/>
            <a:ext cx="0" cy="381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a:xfrm>
            <a:off x="10632850" y="3649121"/>
            <a:ext cx="0" cy="381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a:xfrm>
            <a:off x="11769294" y="3659494"/>
            <a:ext cx="0" cy="381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Прямоугольник 40"/>
          <p:cNvSpPr/>
          <p:nvPr/>
        </p:nvSpPr>
        <p:spPr>
          <a:xfrm>
            <a:off x="5610416" y="5842274"/>
            <a:ext cx="637617"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Native PAGE</a:t>
            </a:r>
            <a:br>
              <a:rPr lang="en-US" sz="1100" dirty="0"/>
            </a:br>
            <a:endParaRPr lang="ru-RU" sz="1100" dirty="0"/>
          </a:p>
        </p:txBody>
      </p:sp>
      <p:sp>
        <p:nvSpPr>
          <p:cNvPr id="42" name="Прямоугольник 41"/>
          <p:cNvSpPr/>
          <p:nvPr/>
        </p:nvSpPr>
        <p:spPr>
          <a:xfrm>
            <a:off x="6416960" y="5833104"/>
            <a:ext cx="681559" cy="427224"/>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2D-PAGE</a:t>
            </a:r>
            <a:endParaRPr lang="ru-RU" sz="1100" dirty="0">
              <a:solidFill>
                <a:schemeClr val="tx1"/>
              </a:solidFill>
            </a:endParaRPr>
          </a:p>
        </p:txBody>
      </p:sp>
      <p:sp>
        <p:nvSpPr>
          <p:cNvPr id="44" name="Прямоугольник 43"/>
          <p:cNvSpPr/>
          <p:nvPr/>
        </p:nvSpPr>
        <p:spPr>
          <a:xfrm>
            <a:off x="5814286" y="6352564"/>
            <a:ext cx="825354" cy="43720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Isoelectric focusing</a:t>
            </a:r>
            <a:br>
              <a:rPr lang="en-US" sz="1100" dirty="0">
                <a:solidFill>
                  <a:schemeClr val="tx1"/>
                </a:solidFill>
              </a:rPr>
            </a:br>
            <a:endParaRPr lang="ru-RU" sz="1100" dirty="0">
              <a:solidFill>
                <a:schemeClr val="tx1"/>
              </a:solidFill>
            </a:endParaRPr>
          </a:p>
        </p:txBody>
      </p:sp>
      <p:sp>
        <p:nvSpPr>
          <p:cNvPr id="45" name="Прямоугольник 44"/>
          <p:cNvSpPr/>
          <p:nvPr/>
        </p:nvSpPr>
        <p:spPr>
          <a:xfrm>
            <a:off x="6733269" y="6339620"/>
            <a:ext cx="1161689" cy="42265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Capillary electrophoresis</a:t>
            </a:r>
            <a:br>
              <a:rPr lang="en-US" sz="1100" dirty="0">
                <a:solidFill>
                  <a:schemeClr val="tx1"/>
                </a:solidFill>
              </a:rPr>
            </a:br>
            <a:endParaRPr lang="ru-RU" sz="1100" dirty="0">
              <a:solidFill>
                <a:schemeClr val="tx1"/>
              </a:solidFill>
            </a:endParaRPr>
          </a:p>
        </p:txBody>
      </p:sp>
      <p:sp>
        <p:nvSpPr>
          <p:cNvPr id="51" name="Прямоугольник 50"/>
          <p:cNvSpPr/>
          <p:nvPr/>
        </p:nvSpPr>
        <p:spPr>
          <a:xfrm>
            <a:off x="4889142" y="6375365"/>
            <a:ext cx="794562" cy="243507"/>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SDS-PAGE</a:t>
            </a:r>
            <a:br>
              <a:rPr lang="en-US" sz="1100" dirty="0">
                <a:solidFill>
                  <a:schemeClr val="tx1"/>
                </a:solidFill>
              </a:rPr>
            </a:br>
            <a:endParaRPr lang="ru-RU" sz="1100" dirty="0">
              <a:solidFill>
                <a:schemeClr val="tx1"/>
              </a:solidFill>
            </a:endParaRPr>
          </a:p>
        </p:txBody>
      </p:sp>
      <p:sp>
        <p:nvSpPr>
          <p:cNvPr id="60" name="Прямоугольник 59"/>
          <p:cNvSpPr/>
          <p:nvPr/>
        </p:nvSpPr>
        <p:spPr>
          <a:xfrm>
            <a:off x="618838" y="5188709"/>
            <a:ext cx="1062490" cy="589204"/>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Gel electrophoresis of nucleic acids</a:t>
            </a:r>
            <a:br>
              <a:rPr lang="en-US" sz="1100" dirty="0">
                <a:solidFill>
                  <a:schemeClr val="tx1"/>
                </a:solidFill>
              </a:rPr>
            </a:br>
            <a:endParaRPr lang="ru-RU" sz="1100" dirty="0">
              <a:solidFill>
                <a:schemeClr val="tx1"/>
              </a:solidFill>
            </a:endParaRPr>
          </a:p>
        </p:txBody>
      </p:sp>
      <p:sp>
        <p:nvSpPr>
          <p:cNvPr id="61" name="Прямоугольник 60"/>
          <p:cNvSpPr/>
          <p:nvPr/>
        </p:nvSpPr>
        <p:spPr>
          <a:xfrm>
            <a:off x="1883614" y="5198116"/>
            <a:ext cx="471283" cy="56111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Real-Time PCR</a:t>
            </a:r>
            <a:br>
              <a:rPr lang="en-US" sz="1100" dirty="0">
                <a:solidFill>
                  <a:schemeClr val="tx1"/>
                </a:solidFill>
              </a:rPr>
            </a:br>
            <a:endParaRPr lang="ru-RU" sz="1100" dirty="0">
              <a:solidFill>
                <a:schemeClr val="tx1"/>
              </a:solidFill>
            </a:endParaRPr>
          </a:p>
        </p:txBody>
      </p:sp>
      <p:sp>
        <p:nvSpPr>
          <p:cNvPr id="62" name="Прямоугольник 61"/>
          <p:cNvSpPr/>
          <p:nvPr/>
        </p:nvSpPr>
        <p:spPr>
          <a:xfrm>
            <a:off x="4216327" y="5292350"/>
            <a:ext cx="720815" cy="45130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Southern Blotting</a:t>
            </a:r>
            <a:br>
              <a:rPr lang="en-US" sz="1100" dirty="0">
                <a:solidFill>
                  <a:schemeClr val="tx1"/>
                </a:solidFill>
              </a:rPr>
            </a:br>
            <a:endParaRPr lang="ru-RU" sz="1100" dirty="0">
              <a:solidFill>
                <a:schemeClr val="tx1"/>
              </a:solidFill>
            </a:endParaRPr>
          </a:p>
        </p:txBody>
      </p:sp>
      <p:sp>
        <p:nvSpPr>
          <p:cNvPr id="63" name="Прямоугольник 62"/>
          <p:cNvSpPr/>
          <p:nvPr/>
        </p:nvSpPr>
        <p:spPr>
          <a:xfrm>
            <a:off x="3191454" y="5887056"/>
            <a:ext cx="950002" cy="42734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Quantitative real time PCR</a:t>
            </a:r>
            <a:br>
              <a:rPr lang="en-US" sz="1100" dirty="0">
                <a:solidFill>
                  <a:schemeClr val="tx1"/>
                </a:solidFill>
              </a:rPr>
            </a:br>
            <a:endParaRPr lang="ru-RU" sz="1100" dirty="0">
              <a:solidFill>
                <a:schemeClr val="tx1"/>
              </a:solidFill>
            </a:endParaRPr>
          </a:p>
        </p:txBody>
      </p:sp>
      <p:sp>
        <p:nvSpPr>
          <p:cNvPr id="76" name="Прямоугольник 75"/>
          <p:cNvSpPr/>
          <p:nvPr/>
        </p:nvSpPr>
        <p:spPr>
          <a:xfrm>
            <a:off x="7243412" y="5836244"/>
            <a:ext cx="719292" cy="44126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Dot Blotting</a:t>
            </a:r>
            <a:br>
              <a:rPr lang="en-US" sz="1100" dirty="0">
                <a:solidFill>
                  <a:schemeClr val="tx1"/>
                </a:solidFill>
              </a:rPr>
            </a:br>
            <a:endParaRPr lang="ru-RU" sz="1100" dirty="0">
              <a:solidFill>
                <a:schemeClr val="tx1"/>
              </a:solidFill>
            </a:endParaRPr>
          </a:p>
        </p:txBody>
      </p:sp>
      <p:sp>
        <p:nvSpPr>
          <p:cNvPr id="77" name="Прямоугольник 76"/>
          <p:cNvSpPr/>
          <p:nvPr/>
        </p:nvSpPr>
        <p:spPr>
          <a:xfrm>
            <a:off x="7906615" y="5172533"/>
            <a:ext cx="799581" cy="44126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Flow Cytometry</a:t>
            </a:r>
            <a:br>
              <a:rPr lang="en-US" sz="1100" dirty="0">
                <a:solidFill>
                  <a:schemeClr val="tx1"/>
                </a:solidFill>
              </a:rPr>
            </a:br>
            <a:endParaRPr lang="ru-RU" sz="1100" dirty="0">
              <a:solidFill>
                <a:schemeClr val="tx1"/>
              </a:solidFill>
            </a:endParaRPr>
          </a:p>
        </p:txBody>
      </p:sp>
      <p:sp>
        <p:nvSpPr>
          <p:cNvPr id="78" name="Прямоугольник 77"/>
          <p:cNvSpPr/>
          <p:nvPr/>
        </p:nvSpPr>
        <p:spPr>
          <a:xfrm>
            <a:off x="7314494" y="5172533"/>
            <a:ext cx="514390" cy="257104"/>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ELISA</a:t>
            </a:r>
            <a:br>
              <a:rPr lang="en-US" sz="1100" dirty="0">
                <a:solidFill>
                  <a:schemeClr val="tx1"/>
                </a:solidFill>
              </a:rPr>
            </a:br>
            <a:endParaRPr lang="ru-RU" sz="1100" dirty="0">
              <a:solidFill>
                <a:schemeClr val="tx1"/>
              </a:solidFill>
            </a:endParaRPr>
          </a:p>
        </p:txBody>
      </p:sp>
      <p:sp>
        <p:nvSpPr>
          <p:cNvPr id="89" name="Прямоугольник 88"/>
          <p:cNvSpPr/>
          <p:nvPr/>
        </p:nvSpPr>
        <p:spPr>
          <a:xfrm>
            <a:off x="1506364" y="3921897"/>
            <a:ext cx="904741" cy="451143"/>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Qualitative analysis</a:t>
            </a:r>
            <a:endParaRPr lang="ru-RU" sz="1121" dirty="0">
              <a:solidFill>
                <a:schemeClr val="tx1"/>
              </a:solidFill>
            </a:endParaRPr>
          </a:p>
        </p:txBody>
      </p:sp>
      <p:sp>
        <p:nvSpPr>
          <p:cNvPr id="90" name="Прямоугольник 89"/>
          <p:cNvSpPr/>
          <p:nvPr/>
        </p:nvSpPr>
        <p:spPr>
          <a:xfrm>
            <a:off x="2797170" y="3961901"/>
            <a:ext cx="1152219" cy="46917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chemeClr val="tx1"/>
                </a:solidFill>
              </a:rPr>
              <a:t>Quantitative analysis</a:t>
            </a:r>
            <a:endParaRPr lang="ru-RU" sz="1121" dirty="0">
              <a:solidFill>
                <a:schemeClr val="tx1"/>
              </a:solidFill>
            </a:endParaRPr>
          </a:p>
        </p:txBody>
      </p:sp>
      <p:sp>
        <p:nvSpPr>
          <p:cNvPr id="91" name="Прямоугольник 90"/>
          <p:cNvSpPr/>
          <p:nvPr/>
        </p:nvSpPr>
        <p:spPr>
          <a:xfrm>
            <a:off x="4121399" y="3955543"/>
            <a:ext cx="1131907" cy="468092"/>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200" dirty="0">
                <a:solidFill>
                  <a:srgbClr val="000000"/>
                </a:solidFill>
                <a:cs typeface="Arial" panose="020B0604020202020204" pitchFamily="34" charset="0"/>
              </a:rPr>
              <a:t>Semi-quantitative</a:t>
            </a:r>
          </a:p>
        </p:txBody>
      </p:sp>
      <p:sp>
        <p:nvSpPr>
          <p:cNvPr id="98" name="Прямоугольник 97"/>
          <p:cNvSpPr/>
          <p:nvPr/>
        </p:nvSpPr>
        <p:spPr>
          <a:xfrm>
            <a:off x="1025534" y="5914643"/>
            <a:ext cx="951179" cy="427348"/>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Quantitative real time PCR</a:t>
            </a:r>
            <a:br>
              <a:rPr lang="en-US" sz="1100" dirty="0">
                <a:solidFill>
                  <a:schemeClr val="tx1"/>
                </a:solidFill>
              </a:rPr>
            </a:br>
            <a:endParaRPr lang="ru-RU" sz="1100" dirty="0">
              <a:solidFill>
                <a:schemeClr val="tx1"/>
              </a:solidFill>
            </a:endParaRPr>
          </a:p>
        </p:txBody>
      </p:sp>
      <p:sp>
        <p:nvSpPr>
          <p:cNvPr id="100" name="Прямоугольник 99"/>
          <p:cNvSpPr/>
          <p:nvPr/>
        </p:nvSpPr>
        <p:spPr>
          <a:xfrm>
            <a:off x="2033584" y="5887587"/>
            <a:ext cx="709026" cy="45130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Southern Blotting</a:t>
            </a:r>
            <a:br>
              <a:rPr lang="en-US" sz="1100" dirty="0">
                <a:solidFill>
                  <a:schemeClr val="tx1"/>
                </a:solidFill>
              </a:rPr>
            </a:br>
            <a:endParaRPr lang="ru-RU" sz="1100" dirty="0">
              <a:solidFill>
                <a:schemeClr val="tx1"/>
              </a:solidFill>
            </a:endParaRPr>
          </a:p>
        </p:txBody>
      </p:sp>
      <p:sp>
        <p:nvSpPr>
          <p:cNvPr id="101" name="Прямоугольник 100"/>
          <p:cNvSpPr/>
          <p:nvPr/>
        </p:nvSpPr>
        <p:spPr>
          <a:xfrm>
            <a:off x="2835367" y="5360837"/>
            <a:ext cx="783820" cy="45130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Southern Blotting</a:t>
            </a:r>
            <a:br>
              <a:rPr lang="en-US" sz="1100" dirty="0">
                <a:solidFill>
                  <a:schemeClr val="tx1"/>
                </a:solidFill>
              </a:rPr>
            </a:br>
            <a:endParaRPr lang="ru-RU" sz="1100" dirty="0">
              <a:solidFill>
                <a:schemeClr val="tx1"/>
              </a:solidFill>
            </a:endParaRPr>
          </a:p>
        </p:txBody>
      </p:sp>
      <p:sp>
        <p:nvSpPr>
          <p:cNvPr id="104" name="Прямоугольник 103"/>
          <p:cNvSpPr/>
          <p:nvPr/>
        </p:nvSpPr>
        <p:spPr>
          <a:xfrm>
            <a:off x="6052718" y="3991854"/>
            <a:ext cx="904741" cy="451143"/>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Qualitative analysis</a:t>
            </a:r>
            <a:endParaRPr lang="ru-RU" sz="1100" dirty="0">
              <a:solidFill>
                <a:schemeClr val="tx1"/>
              </a:solidFill>
            </a:endParaRPr>
          </a:p>
        </p:txBody>
      </p:sp>
      <p:sp>
        <p:nvSpPr>
          <p:cNvPr id="106" name="Прямоугольник 105"/>
          <p:cNvSpPr/>
          <p:nvPr/>
        </p:nvSpPr>
        <p:spPr>
          <a:xfrm>
            <a:off x="9184165" y="3945830"/>
            <a:ext cx="918016" cy="506671"/>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rgbClr val="000000"/>
                </a:solidFill>
                <a:cs typeface="Arial" panose="020B0604020202020204" pitchFamily="34" charset="0"/>
              </a:rPr>
              <a:t>Semi-quantitative</a:t>
            </a:r>
          </a:p>
        </p:txBody>
      </p:sp>
      <p:sp>
        <p:nvSpPr>
          <p:cNvPr id="107" name="Прямоугольник 106"/>
          <p:cNvSpPr/>
          <p:nvPr/>
        </p:nvSpPr>
        <p:spPr>
          <a:xfrm>
            <a:off x="7944209" y="6339858"/>
            <a:ext cx="891691" cy="44126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Flow Cytometry</a:t>
            </a:r>
            <a:br>
              <a:rPr lang="en-US" sz="1100" dirty="0">
                <a:solidFill>
                  <a:schemeClr val="tx1"/>
                </a:solidFill>
              </a:rPr>
            </a:br>
            <a:endParaRPr lang="ru-RU" sz="1100" dirty="0">
              <a:solidFill>
                <a:schemeClr val="tx1"/>
              </a:solidFill>
            </a:endParaRPr>
          </a:p>
        </p:txBody>
      </p:sp>
      <p:sp>
        <p:nvSpPr>
          <p:cNvPr id="108" name="Прямоугольник 107"/>
          <p:cNvSpPr/>
          <p:nvPr/>
        </p:nvSpPr>
        <p:spPr>
          <a:xfrm>
            <a:off x="4888540" y="5972097"/>
            <a:ext cx="520985" cy="257104"/>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ELISA</a:t>
            </a:r>
            <a:br>
              <a:rPr lang="en-US" sz="1100" dirty="0">
                <a:solidFill>
                  <a:schemeClr val="tx1"/>
                </a:solidFill>
              </a:rPr>
            </a:br>
            <a:endParaRPr lang="ru-RU" sz="1100" dirty="0">
              <a:solidFill>
                <a:schemeClr val="tx1"/>
              </a:solidFill>
            </a:endParaRPr>
          </a:p>
        </p:txBody>
      </p:sp>
      <p:sp>
        <p:nvSpPr>
          <p:cNvPr id="109" name="Прямоугольник 108"/>
          <p:cNvSpPr/>
          <p:nvPr/>
        </p:nvSpPr>
        <p:spPr>
          <a:xfrm>
            <a:off x="8104994" y="5842340"/>
            <a:ext cx="714728" cy="44126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Western Blotting</a:t>
            </a:r>
            <a:br>
              <a:rPr lang="en-US" sz="1100" dirty="0">
                <a:solidFill>
                  <a:schemeClr val="tx1"/>
                </a:solidFill>
              </a:rPr>
            </a:br>
            <a:endParaRPr lang="ru-RU" sz="1100" dirty="0">
              <a:solidFill>
                <a:schemeClr val="tx1"/>
              </a:solidFill>
            </a:endParaRPr>
          </a:p>
        </p:txBody>
      </p:sp>
      <p:sp>
        <p:nvSpPr>
          <p:cNvPr id="119" name="Прямоугольник 118"/>
          <p:cNvSpPr/>
          <p:nvPr/>
        </p:nvSpPr>
        <p:spPr>
          <a:xfrm>
            <a:off x="8797438" y="5172532"/>
            <a:ext cx="677954" cy="44126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Western Blotting</a:t>
            </a:r>
            <a:br>
              <a:rPr lang="en-US" sz="1100" dirty="0">
                <a:solidFill>
                  <a:schemeClr val="tx1"/>
                </a:solidFill>
              </a:rPr>
            </a:br>
            <a:endParaRPr lang="ru-RU" sz="1100" dirty="0">
              <a:solidFill>
                <a:schemeClr val="tx1"/>
              </a:solidFill>
            </a:endParaRPr>
          </a:p>
        </p:txBody>
      </p:sp>
      <p:sp>
        <p:nvSpPr>
          <p:cNvPr id="127" name="Прямоугольник 126"/>
          <p:cNvSpPr/>
          <p:nvPr/>
        </p:nvSpPr>
        <p:spPr>
          <a:xfrm>
            <a:off x="11152781" y="3946640"/>
            <a:ext cx="1014812" cy="445786"/>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lnSpc>
                <a:spcPct val="70000"/>
              </a:lnSpc>
            </a:pPr>
            <a:r>
              <a:rPr lang="en-US" sz="1100" dirty="0">
                <a:solidFill>
                  <a:srgbClr val="000000"/>
                </a:solidFill>
                <a:cs typeface="Arial" panose="020B0604020202020204" pitchFamily="34" charset="0"/>
              </a:rPr>
              <a:t>Protein modifications analysis</a:t>
            </a:r>
          </a:p>
        </p:txBody>
      </p:sp>
      <p:sp>
        <p:nvSpPr>
          <p:cNvPr id="128" name="Прямоугольник 127"/>
          <p:cNvSpPr/>
          <p:nvPr/>
        </p:nvSpPr>
        <p:spPr>
          <a:xfrm>
            <a:off x="10181181" y="3950907"/>
            <a:ext cx="903338" cy="833883"/>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rgbClr val="000000"/>
                </a:solidFill>
                <a:cs typeface="Arial" panose="020B0604020202020204" pitchFamily="34" charset="0"/>
              </a:rPr>
              <a:t>Protein-protein interactions</a:t>
            </a:r>
            <a:r>
              <a:rPr lang="ru-RU" sz="1100" dirty="0">
                <a:solidFill>
                  <a:srgbClr val="000000"/>
                </a:solidFill>
                <a:cs typeface="Arial" panose="020B0604020202020204" pitchFamily="34" charset="0"/>
              </a:rPr>
              <a:t> </a:t>
            </a:r>
            <a:r>
              <a:rPr lang="en-US" sz="1100" dirty="0">
                <a:solidFill>
                  <a:srgbClr val="000000"/>
                </a:solidFill>
                <a:cs typeface="Arial" panose="020B0604020202020204" pitchFamily="34" charset="0"/>
              </a:rPr>
              <a:t>analysis</a:t>
            </a:r>
            <a:endParaRPr lang="ru-RU" sz="1100" dirty="0">
              <a:cs typeface="Arial" panose="020B0604020202020204" pitchFamily="34" charset="0"/>
            </a:endParaRPr>
          </a:p>
        </p:txBody>
      </p:sp>
      <p:sp>
        <p:nvSpPr>
          <p:cNvPr id="43" name="Прямоугольник 42"/>
          <p:cNvSpPr/>
          <p:nvPr/>
        </p:nvSpPr>
        <p:spPr>
          <a:xfrm>
            <a:off x="9312507" y="5854406"/>
            <a:ext cx="714728" cy="44126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Western Blotting</a:t>
            </a:r>
            <a:br>
              <a:rPr lang="en-US" sz="1100" dirty="0">
                <a:solidFill>
                  <a:schemeClr val="tx1"/>
                </a:solidFill>
              </a:rPr>
            </a:br>
            <a:endParaRPr lang="ru-RU" sz="1100" dirty="0">
              <a:solidFill>
                <a:schemeClr val="tx1"/>
              </a:solidFill>
            </a:endParaRPr>
          </a:p>
        </p:txBody>
      </p:sp>
      <p:sp>
        <p:nvSpPr>
          <p:cNvPr id="53" name="Прямоугольник 52"/>
          <p:cNvSpPr/>
          <p:nvPr/>
        </p:nvSpPr>
        <p:spPr>
          <a:xfrm>
            <a:off x="10263789" y="5678604"/>
            <a:ext cx="738121" cy="617071"/>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Far-Western Blotting</a:t>
            </a:r>
            <a:br>
              <a:rPr lang="en-US" sz="1100" dirty="0">
                <a:solidFill>
                  <a:schemeClr val="tx1"/>
                </a:solidFill>
              </a:rPr>
            </a:br>
            <a:endParaRPr lang="ru-RU" sz="1100" dirty="0">
              <a:solidFill>
                <a:schemeClr val="tx1"/>
              </a:solidFill>
            </a:endParaRPr>
          </a:p>
        </p:txBody>
      </p:sp>
      <p:sp>
        <p:nvSpPr>
          <p:cNvPr id="120" name="Прямоугольник 119"/>
          <p:cNvSpPr/>
          <p:nvPr/>
        </p:nvSpPr>
        <p:spPr>
          <a:xfrm>
            <a:off x="11418932" y="5673258"/>
            <a:ext cx="700724" cy="42652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Western Blotting</a:t>
            </a:r>
            <a:br>
              <a:rPr lang="en-US" sz="1100" dirty="0">
                <a:solidFill>
                  <a:schemeClr val="tx1"/>
                </a:solidFill>
              </a:rPr>
            </a:br>
            <a:endParaRPr lang="ru-RU" sz="1100" dirty="0">
              <a:solidFill>
                <a:schemeClr val="tx1"/>
              </a:solidFill>
            </a:endParaRPr>
          </a:p>
        </p:txBody>
      </p:sp>
      <p:sp>
        <p:nvSpPr>
          <p:cNvPr id="105" name="Прямоугольник 104"/>
          <p:cNvSpPr/>
          <p:nvPr/>
        </p:nvSpPr>
        <p:spPr>
          <a:xfrm>
            <a:off x="7749957" y="3977642"/>
            <a:ext cx="964102" cy="443049"/>
          </a:xfrm>
          <a:prstGeom prst="rect">
            <a:avLst/>
          </a:pr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1100" dirty="0">
                <a:solidFill>
                  <a:schemeClr val="tx1"/>
                </a:solidFill>
              </a:rPr>
              <a:t>Quantitative analysis</a:t>
            </a:r>
            <a:endParaRPr lang="ru-RU" sz="1100" dirty="0">
              <a:solidFill>
                <a:schemeClr val="tx1"/>
              </a:solidFill>
            </a:endParaRPr>
          </a:p>
        </p:txBody>
      </p:sp>
      <p:sp>
        <p:nvSpPr>
          <p:cNvPr id="186" name="Прямоугольник 185"/>
          <p:cNvSpPr/>
          <p:nvPr/>
        </p:nvSpPr>
        <p:spPr>
          <a:xfrm rot="16200000">
            <a:off x="-497991" y="4174868"/>
            <a:ext cx="1469572" cy="523220"/>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Sub-Application</a:t>
            </a:r>
            <a:endParaRPr lang="ru-RU" sz="1400" dirty="0">
              <a:latin typeface="Arial" panose="020B0604020202020204" pitchFamily="34" charset="0"/>
              <a:cs typeface="Arial" panose="020B0604020202020204" pitchFamily="34" charset="0"/>
            </a:endParaRPr>
          </a:p>
          <a:p>
            <a:pPr algn="ctr"/>
            <a:r>
              <a:rPr lang="ru-RU" sz="1400" dirty="0">
                <a:latin typeface="Arial" panose="020B0604020202020204" pitchFamily="34" charset="0"/>
                <a:cs typeface="Arial" panose="020B0604020202020204" pitchFamily="34" charset="0"/>
              </a:rPr>
              <a:t>(уровень </a:t>
            </a:r>
            <a:r>
              <a:rPr lang="en-US" sz="1400" dirty="0">
                <a:latin typeface="Arial" panose="020B0604020202020204" pitchFamily="34" charset="0"/>
                <a:cs typeface="Arial" panose="020B0604020202020204" pitchFamily="34" charset="0"/>
              </a:rPr>
              <a:t>4</a:t>
            </a:r>
            <a:r>
              <a:rPr lang="ru-RU" sz="1400" dirty="0">
                <a:latin typeface="Arial" panose="020B0604020202020204" pitchFamily="34" charset="0"/>
                <a:cs typeface="Arial" panose="020B0604020202020204" pitchFamily="34" charset="0"/>
              </a:rPr>
              <a:t>)</a:t>
            </a:r>
            <a:endParaRPr lang="ru-RU" sz="1400" dirty="0"/>
          </a:p>
        </p:txBody>
      </p:sp>
    </p:spTree>
    <p:custDataLst>
      <p:tags r:id="rId1"/>
    </p:custDataLst>
    <p:extLst>
      <p:ext uri="{BB962C8B-B14F-4D97-AF65-F5344CB8AC3E}">
        <p14:creationId xmlns:p14="http://schemas.microsoft.com/office/powerpoint/2010/main" val="383359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Прямоугольник 76"/>
          <p:cNvSpPr/>
          <p:nvPr/>
        </p:nvSpPr>
        <p:spPr>
          <a:xfrm>
            <a:off x="-14646" y="6315530"/>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75" name="Прямоугольник 74"/>
          <p:cNvSpPr/>
          <p:nvPr/>
        </p:nvSpPr>
        <p:spPr>
          <a:xfrm>
            <a:off x="-14646" y="5860004"/>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73" name="Прямоугольник 72"/>
          <p:cNvSpPr/>
          <p:nvPr/>
        </p:nvSpPr>
        <p:spPr>
          <a:xfrm>
            <a:off x="-14645" y="5451507"/>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71" name="Прямоугольник 70"/>
          <p:cNvSpPr/>
          <p:nvPr/>
        </p:nvSpPr>
        <p:spPr>
          <a:xfrm>
            <a:off x="-2" y="4749214"/>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51" name="Прямоугольник 50"/>
          <p:cNvSpPr/>
          <p:nvPr/>
        </p:nvSpPr>
        <p:spPr>
          <a:xfrm>
            <a:off x="-1" y="2404434"/>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16" name="Прямоугольник 15"/>
          <p:cNvSpPr/>
          <p:nvPr/>
        </p:nvSpPr>
        <p:spPr>
          <a:xfrm>
            <a:off x="0" y="1118694"/>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15" name="Прямоугольник 14"/>
          <p:cNvSpPr/>
          <p:nvPr/>
        </p:nvSpPr>
        <p:spPr>
          <a:xfrm>
            <a:off x="1" y="949568"/>
            <a:ext cx="5782482" cy="184344"/>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14" name="Прямоугольник 13"/>
          <p:cNvSpPr/>
          <p:nvPr/>
        </p:nvSpPr>
        <p:spPr>
          <a:xfrm>
            <a:off x="0" y="732167"/>
            <a:ext cx="5787360" cy="20677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6" name="Прямоугольник 5"/>
          <p:cNvSpPr/>
          <p:nvPr/>
        </p:nvSpPr>
        <p:spPr>
          <a:xfrm>
            <a:off x="0" y="518313"/>
            <a:ext cx="5782483" cy="20981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4" name="Прямоугольник 3"/>
          <p:cNvSpPr/>
          <p:nvPr/>
        </p:nvSpPr>
        <p:spPr>
          <a:xfrm>
            <a:off x="-14645" y="471029"/>
            <a:ext cx="2978867" cy="892552"/>
          </a:xfrm>
          <a:prstGeom prst="rect">
            <a:avLst/>
          </a:prstGeom>
        </p:spPr>
        <p:txBody>
          <a:bodyPr wrap="square">
            <a:spAutoFit/>
          </a:bodyPr>
          <a:lstStyle/>
          <a:p>
            <a:r>
              <a:rPr lang="en-US" sz="1400" b="1" u="sng" dirty="0">
                <a:cs typeface="Arial" panose="020B0604020202020204" pitchFamily="34" charset="0"/>
              </a:rPr>
              <a:t>Molecules</a:t>
            </a:r>
            <a:endParaRPr lang="ru-RU" sz="1400" b="1" u="sng" dirty="0">
              <a:solidFill>
                <a:schemeClr val="tx1"/>
              </a:solidFill>
              <a:cs typeface="Arial" panose="020B0604020202020204" pitchFamily="34" charset="0"/>
            </a:endParaRPr>
          </a:p>
          <a:p>
            <a:pPr indent="97200"/>
            <a:r>
              <a:rPr lang="en-US" sz="1400" u="sng" dirty="0">
                <a:cs typeface="Arial" panose="020B0604020202020204" pitchFamily="34" charset="0"/>
              </a:rPr>
              <a:t>Nucleic Acids</a:t>
            </a:r>
          </a:p>
          <a:p>
            <a:pPr indent="216000"/>
            <a:r>
              <a:rPr lang="en-US" sz="1200" dirty="0">
                <a:solidFill>
                  <a:schemeClr val="tx1"/>
                </a:solidFill>
                <a:cs typeface="Arial" panose="020B0604020202020204" pitchFamily="34" charset="0"/>
              </a:rPr>
              <a:t>Analysis</a:t>
            </a:r>
          </a:p>
          <a:p>
            <a:pPr indent="324000"/>
            <a:r>
              <a:rPr lang="en-US" sz="1200" i="1" dirty="0">
                <a:cs typeface="Arial" panose="020B0604020202020204" pitchFamily="34" charset="0"/>
              </a:rPr>
              <a:t>Qualitative</a:t>
            </a:r>
            <a:endParaRPr lang="en-US" sz="1600" i="1" dirty="0">
              <a:solidFill>
                <a:schemeClr val="tx1"/>
              </a:solidFill>
              <a:cs typeface="Arial" panose="020B0604020202020204" pitchFamily="34" charset="0"/>
            </a:endParaRPr>
          </a:p>
        </p:txBody>
      </p:sp>
      <p:sp>
        <p:nvSpPr>
          <p:cNvPr id="7" name="TextBox 6"/>
          <p:cNvSpPr txBox="1"/>
          <p:nvPr/>
        </p:nvSpPr>
        <p:spPr>
          <a:xfrm>
            <a:off x="3171263" y="473446"/>
            <a:ext cx="1670650" cy="307777"/>
          </a:xfrm>
          <a:prstGeom prst="rect">
            <a:avLst/>
          </a:prstGeom>
          <a:noFill/>
        </p:spPr>
        <p:txBody>
          <a:bodyPr wrap="none" rtlCol="0">
            <a:spAutoFit/>
          </a:bodyPr>
          <a:lstStyle/>
          <a:p>
            <a:r>
              <a:rPr lang="en-US" sz="1400" dirty="0"/>
              <a:t>- Object</a:t>
            </a:r>
            <a:r>
              <a:rPr lang="ru-RU" sz="1400" dirty="0"/>
              <a:t> (уровень 1)</a:t>
            </a:r>
          </a:p>
        </p:txBody>
      </p:sp>
      <p:sp>
        <p:nvSpPr>
          <p:cNvPr id="8" name="TextBox 7"/>
          <p:cNvSpPr txBox="1"/>
          <p:nvPr/>
        </p:nvSpPr>
        <p:spPr>
          <a:xfrm>
            <a:off x="3170801" y="682212"/>
            <a:ext cx="2462716" cy="307777"/>
          </a:xfrm>
          <a:prstGeom prst="rect">
            <a:avLst/>
          </a:prstGeom>
          <a:noFill/>
        </p:spPr>
        <p:txBody>
          <a:bodyPr wrap="square" rtlCol="0">
            <a:spAutoFit/>
          </a:bodyPr>
          <a:lstStyle/>
          <a:p>
            <a:r>
              <a:rPr lang="en-US" sz="1400" dirty="0"/>
              <a:t>- Sub-object</a:t>
            </a:r>
            <a:r>
              <a:rPr lang="ru-RU" sz="1400" dirty="0"/>
              <a:t> (уровень 2)</a:t>
            </a:r>
          </a:p>
        </p:txBody>
      </p:sp>
      <p:sp>
        <p:nvSpPr>
          <p:cNvPr id="9" name="TextBox 8"/>
          <p:cNvSpPr txBox="1"/>
          <p:nvPr/>
        </p:nvSpPr>
        <p:spPr>
          <a:xfrm>
            <a:off x="3172505" y="901119"/>
            <a:ext cx="2837826" cy="307777"/>
          </a:xfrm>
          <a:prstGeom prst="rect">
            <a:avLst/>
          </a:prstGeom>
          <a:noFill/>
        </p:spPr>
        <p:txBody>
          <a:bodyPr wrap="square" rtlCol="0">
            <a:spAutoFit/>
          </a:bodyPr>
          <a:lstStyle/>
          <a:p>
            <a:r>
              <a:rPr lang="en-US" sz="1400" dirty="0"/>
              <a:t>- Application</a:t>
            </a:r>
            <a:r>
              <a:rPr lang="ru-RU" sz="1400" dirty="0"/>
              <a:t> (уровень 3</a:t>
            </a:r>
            <a:r>
              <a:rPr lang="en-US" sz="1400" dirty="0"/>
              <a:t>)</a:t>
            </a:r>
            <a:endParaRPr lang="ru-RU" sz="1400" dirty="0"/>
          </a:p>
        </p:txBody>
      </p:sp>
      <p:sp>
        <p:nvSpPr>
          <p:cNvPr id="10" name="TextBox 9"/>
          <p:cNvSpPr txBox="1"/>
          <p:nvPr/>
        </p:nvSpPr>
        <p:spPr>
          <a:xfrm>
            <a:off x="3183892" y="1394499"/>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
        <p:nvSpPr>
          <p:cNvPr id="2" name="TextBox 1"/>
          <p:cNvSpPr txBox="1"/>
          <p:nvPr/>
        </p:nvSpPr>
        <p:spPr>
          <a:xfrm>
            <a:off x="-50190" y="-35740"/>
            <a:ext cx="3079176" cy="461665"/>
          </a:xfrm>
          <a:prstGeom prst="rect">
            <a:avLst/>
          </a:prstGeom>
          <a:noFill/>
        </p:spPr>
        <p:txBody>
          <a:bodyPr wrap="none" rtlCol="0">
            <a:spAutoFit/>
          </a:bodyPr>
          <a:lstStyle/>
          <a:p>
            <a:r>
              <a:rPr lang="ru-RU" sz="2400" b="1" dirty="0"/>
              <a:t>СТРУКТУРА КАТАЛОГА</a:t>
            </a:r>
          </a:p>
        </p:txBody>
      </p:sp>
      <p:graphicFrame>
        <p:nvGraphicFramePr>
          <p:cNvPr id="25" name="Таблица 24"/>
          <p:cNvGraphicFramePr>
            <a:graphicFrameLocks noGrp="1"/>
          </p:cNvGraphicFramePr>
          <p:nvPr>
            <p:extLst>
              <p:ext uri="{D42A27DB-BD31-4B8C-83A1-F6EECF244321}">
                <p14:modId xmlns:p14="http://schemas.microsoft.com/office/powerpoint/2010/main" val="2972021912"/>
              </p:ext>
            </p:extLst>
          </p:nvPr>
        </p:nvGraphicFramePr>
        <p:xfrm>
          <a:off x="5969479" y="340922"/>
          <a:ext cx="6039448" cy="6390542"/>
        </p:xfrm>
        <a:graphic>
          <a:graphicData uri="http://schemas.openxmlformats.org/drawingml/2006/table">
            <a:tbl>
              <a:tblPr/>
              <a:tblGrid>
                <a:gridCol w="261080">
                  <a:extLst>
                    <a:ext uri="{9D8B030D-6E8A-4147-A177-3AD203B41FA5}">
                      <a16:colId xmlns:a16="http://schemas.microsoft.com/office/drawing/2014/main" val="20000"/>
                    </a:ext>
                  </a:extLst>
                </a:gridCol>
                <a:gridCol w="1490083">
                  <a:extLst>
                    <a:ext uri="{9D8B030D-6E8A-4147-A177-3AD203B41FA5}">
                      <a16:colId xmlns:a16="http://schemas.microsoft.com/office/drawing/2014/main" val="20001"/>
                    </a:ext>
                  </a:extLst>
                </a:gridCol>
                <a:gridCol w="804110">
                  <a:extLst>
                    <a:ext uri="{9D8B030D-6E8A-4147-A177-3AD203B41FA5}">
                      <a16:colId xmlns:a16="http://schemas.microsoft.com/office/drawing/2014/main" val="20002"/>
                    </a:ext>
                  </a:extLst>
                </a:gridCol>
                <a:gridCol w="1436553">
                  <a:extLst>
                    <a:ext uri="{9D8B030D-6E8A-4147-A177-3AD203B41FA5}">
                      <a16:colId xmlns:a16="http://schemas.microsoft.com/office/drawing/2014/main" val="20003"/>
                    </a:ext>
                  </a:extLst>
                </a:gridCol>
                <a:gridCol w="771879">
                  <a:extLst>
                    <a:ext uri="{9D8B030D-6E8A-4147-A177-3AD203B41FA5}">
                      <a16:colId xmlns:a16="http://schemas.microsoft.com/office/drawing/2014/main" val="20004"/>
                    </a:ext>
                  </a:extLst>
                </a:gridCol>
                <a:gridCol w="1275743">
                  <a:extLst>
                    <a:ext uri="{9D8B030D-6E8A-4147-A177-3AD203B41FA5}">
                      <a16:colId xmlns:a16="http://schemas.microsoft.com/office/drawing/2014/main" val="20005"/>
                    </a:ext>
                  </a:extLst>
                </a:gridCol>
              </a:tblGrid>
              <a:tr h="222608">
                <a:tc>
                  <a:txBody>
                    <a:bodyPr/>
                    <a:lstStyle/>
                    <a:p>
                      <a:pPr indent="36000" algn="l" fontAlgn="b"/>
                      <a:endParaRPr lang="ru-RU" sz="105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36000" algn="ctr" fontAlgn="ctr"/>
                      <a:endParaRPr lang="ru-RU" sz="105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indent="36000" algn="ctr" fontAlgn="ctr"/>
                      <a:r>
                        <a:rPr lang="en-US" sz="1800" b="0" i="1" u="none" strike="noStrike" dirty="0">
                          <a:solidFill>
                            <a:srgbClr val="000000"/>
                          </a:solidFill>
                          <a:effectLst/>
                          <a:latin typeface="Arial" panose="020B0604020202020204" pitchFamily="34" charset="0"/>
                          <a:cs typeface="Arial" panose="020B0604020202020204" pitchFamily="34" charset="0"/>
                        </a:rPr>
                        <a:t>Catalog (Object-Application)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00509">
                <a:tc>
                  <a:txBody>
                    <a:bodyPr/>
                    <a:lstStyle/>
                    <a:p>
                      <a:pPr indent="36000" algn="ctr" fontAlgn="ctr"/>
                      <a:r>
                        <a:rPr lang="en-US" sz="1050" b="1" i="0" u="none" strike="noStrike" dirty="0">
                          <a:solidFill>
                            <a:srgbClr val="000000"/>
                          </a:solidFill>
                          <a:effectLst/>
                          <a:latin typeface="Arial" panose="020B0604020202020204" pitchFamily="34" charset="0"/>
                          <a:cs typeface="Arial" panose="020B0604020202020204" pitchFamily="34" charset="0"/>
                        </a:rPr>
                        <a:t>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ctr" fontAlgn="ctr"/>
                      <a:r>
                        <a:rPr lang="en-US" sz="1050" b="1" i="0" u="none" strike="noStrike" dirty="0">
                          <a:solidFill>
                            <a:srgbClr val="000000"/>
                          </a:solidFill>
                          <a:effectLst/>
                          <a:latin typeface="Arial" panose="020B0604020202020204" pitchFamily="34" charset="0"/>
                          <a:cs typeface="Arial" panose="020B0604020202020204" pitchFamily="34" charset="0"/>
                        </a:rPr>
                        <a:t>Methods</a:t>
                      </a:r>
                      <a:endParaRPr lang="ru-RU" sz="105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ctr" fontAlgn="ctr"/>
                      <a:r>
                        <a:rPr lang="en-US" sz="1050" b="0" i="0" u="none" strike="noStrike" dirty="0">
                          <a:solidFill>
                            <a:srgbClr val="000000"/>
                          </a:solidFill>
                          <a:effectLst/>
                          <a:latin typeface="Arial" panose="020B0604020202020204" pitchFamily="34" charset="0"/>
                          <a:cs typeface="Arial" panose="020B0604020202020204" pitchFamily="34" charset="0"/>
                        </a:rPr>
                        <a:t>Object</a:t>
                      </a:r>
                      <a:endParaRPr lang="ru-RU" sz="1050" b="0" i="0" u="none" strike="noStrike" dirty="0">
                        <a:solidFill>
                          <a:srgbClr val="000000"/>
                        </a:solidFill>
                        <a:effectLst/>
                        <a:latin typeface="Arial" panose="020B0604020202020204" pitchFamily="34" charset="0"/>
                        <a:cs typeface="Arial" panose="020B0604020202020204" pitchFamily="34" charset="0"/>
                      </a:endParaRPr>
                    </a:p>
                    <a:p>
                      <a:pPr indent="36000" algn="ctr" fontAlgn="ctr"/>
                      <a:r>
                        <a:rPr lang="ru-RU" sz="1050" b="0" i="0" u="none" strike="noStrike" dirty="0">
                          <a:solidFill>
                            <a:srgbClr val="000000"/>
                          </a:solidFill>
                          <a:effectLst/>
                          <a:latin typeface="Arial" panose="020B0604020202020204" pitchFamily="34" charset="0"/>
                          <a:cs typeface="Arial" panose="020B0604020202020204" pitchFamily="34" charset="0"/>
                        </a:rPr>
                        <a:t>(уровень 1)</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ctr" fontAlgn="ctr"/>
                      <a:r>
                        <a:rPr lang="en-US" sz="1050" b="0" i="0" u="none" strike="noStrike" dirty="0">
                          <a:solidFill>
                            <a:srgbClr val="000000"/>
                          </a:solidFill>
                          <a:effectLst/>
                          <a:latin typeface="Arial" panose="020B0604020202020204" pitchFamily="34" charset="0"/>
                          <a:cs typeface="Arial" panose="020B0604020202020204" pitchFamily="34" charset="0"/>
                        </a:rPr>
                        <a:t>Sub-Object</a:t>
                      </a:r>
                      <a:endParaRPr lang="ru-RU" sz="1050" b="0" i="0" u="none" strike="noStrike" dirty="0">
                        <a:solidFill>
                          <a:srgbClr val="000000"/>
                        </a:solidFill>
                        <a:effectLst/>
                        <a:latin typeface="Arial" panose="020B0604020202020204" pitchFamily="34" charset="0"/>
                        <a:cs typeface="Arial" panose="020B0604020202020204" pitchFamily="34" charset="0"/>
                      </a:endParaRPr>
                    </a:p>
                    <a:p>
                      <a:pPr marL="0" marR="0" lvl="0" indent="36000" algn="ctr" defTabSz="914400" rtl="0" eaLnBrk="1" fontAlgn="ctr" latinLnBrk="0" hangingPunct="1">
                        <a:lnSpc>
                          <a:spcPct val="100000"/>
                        </a:lnSpc>
                        <a:spcBef>
                          <a:spcPts val="0"/>
                        </a:spcBef>
                        <a:spcAft>
                          <a:spcPts val="0"/>
                        </a:spcAft>
                        <a:buClrTx/>
                        <a:buSzTx/>
                        <a:buFontTx/>
                        <a:buNone/>
                        <a:tabLst/>
                        <a:defRPr/>
                      </a:pPr>
                      <a:r>
                        <a:rPr lang="ru-RU" sz="1050" b="0" i="0" u="none" strike="noStrike" dirty="0">
                          <a:solidFill>
                            <a:srgbClr val="000000"/>
                          </a:solidFill>
                          <a:effectLst/>
                          <a:latin typeface="Arial" panose="020B0604020202020204" pitchFamily="34" charset="0"/>
                          <a:cs typeface="Arial" panose="020B0604020202020204" pitchFamily="34" charset="0"/>
                        </a:rPr>
                        <a:t>(уровень 2)</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36000" algn="ctr"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Arial" panose="020B0604020202020204" pitchFamily="34" charset="0"/>
                          <a:cs typeface="Arial" panose="020B0604020202020204" pitchFamily="34" charset="0"/>
                        </a:rPr>
                        <a:t>Application</a:t>
                      </a:r>
                      <a:endParaRPr lang="ru-RU" sz="1050" b="0" i="0" u="none" strike="noStrike" dirty="0">
                        <a:solidFill>
                          <a:srgbClr val="000000"/>
                        </a:solidFill>
                        <a:effectLst/>
                        <a:latin typeface="Arial" panose="020B0604020202020204" pitchFamily="34" charset="0"/>
                        <a:cs typeface="Arial" panose="020B0604020202020204" pitchFamily="34" charset="0"/>
                      </a:endParaRPr>
                    </a:p>
                    <a:p>
                      <a:pPr marL="0" marR="0" lvl="0" indent="36000" algn="ctr" defTabSz="914400" rtl="0" eaLnBrk="1" fontAlgn="ctr" latinLnBrk="0" hangingPunct="1">
                        <a:lnSpc>
                          <a:spcPct val="100000"/>
                        </a:lnSpc>
                        <a:spcBef>
                          <a:spcPts val="0"/>
                        </a:spcBef>
                        <a:spcAft>
                          <a:spcPts val="0"/>
                        </a:spcAft>
                        <a:buClrTx/>
                        <a:buSzTx/>
                        <a:buFontTx/>
                        <a:buNone/>
                        <a:tabLst/>
                        <a:defRPr/>
                      </a:pPr>
                      <a:r>
                        <a:rPr lang="ru-RU" sz="1050" b="0" i="0" u="none" strike="noStrike" dirty="0">
                          <a:solidFill>
                            <a:srgbClr val="000000"/>
                          </a:solidFill>
                          <a:effectLst/>
                          <a:latin typeface="Arial" panose="020B0604020202020204" pitchFamily="34" charset="0"/>
                          <a:cs typeface="Arial" panose="020B0604020202020204" pitchFamily="34" charset="0"/>
                        </a:rPr>
                        <a:t>(уровень 3)</a:t>
                      </a:r>
                      <a:endParaRPr lang="en-US" sz="105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ctr" fontAlgn="ctr"/>
                      <a:r>
                        <a:rPr lang="en-US" sz="1050" b="0" i="0" u="none" strike="noStrike" dirty="0">
                          <a:solidFill>
                            <a:srgbClr val="000000"/>
                          </a:solidFill>
                          <a:effectLst/>
                          <a:latin typeface="Arial" panose="020B0604020202020204" pitchFamily="34" charset="0"/>
                          <a:cs typeface="Arial" panose="020B0604020202020204" pitchFamily="34" charset="0"/>
                        </a:rPr>
                        <a:t>Sub-Application (</a:t>
                      </a:r>
                      <a:r>
                        <a:rPr lang="ru-RU" sz="1050" b="0" i="0" u="none" strike="noStrike" dirty="0">
                          <a:solidFill>
                            <a:srgbClr val="000000"/>
                          </a:solidFill>
                          <a:effectLst/>
                          <a:latin typeface="Arial" panose="020B0604020202020204" pitchFamily="34" charset="0"/>
                          <a:cs typeface="Arial" panose="020B0604020202020204" pitchFamily="34" charset="0"/>
                        </a:rPr>
                        <a:t>уровень 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0763">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SDS-PAGE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0763">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Native PAGE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50763">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Isoelectric focusing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50763">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2D-PAGE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50763">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Gel electrophoresis of nucleic acids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Nucleic acids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50763">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Capillary electrophoresis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602868">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chemeClr val="tx1"/>
                          </a:solidFill>
                          <a:effectLst/>
                          <a:latin typeface="Arial" panose="020B0604020202020204" pitchFamily="34" charset="0"/>
                          <a:cs typeface="Arial" panose="020B0604020202020204" pitchFamily="34" charset="0"/>
                        </a:rPr>
                        <a:t>Western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err="1">
                          <a:solidFill>
                            <a:srgbClr val="000000"/>
                          </a:solidFill>
                          <a:effectLst/>
                          <a:latin typeface="Arial" panose="020B0604020202020204" pitchFamily="34" charset="0"/>
                          <a:cs typeface="Arial" panose="020B0604020202020204" pitchFamily="34" charset="0"/>
                        </a:rPr>
                        <a:t>Qualitative+Quantitative</a:t>
                      </a:r>
                      <a:r>
                        <a:rPr lang="en-US" sz="1050" b="0" i="0" u="none" strike="noStrike" dirty="0">
                          <a:solidFill>
                            <a:srgbClr val="000000"/>
                          </a:solidFill>
                          <a:effectLst/>
                          <a:latin typeface="Arial" panose="020B0604020202020204" pitchFamily="34" charset="0"/>
                          <a:cs typeface="Arial" panose="020B0604020202020204" pitchFamily="34" charset="0"/>
                        </a:rPr>
                        <a:t>/</a:t>
                      </a:r>
                      <a:r>
                        <a:rPr lang="en-US" sz="1050" b="0" i="0" u="none" strike="noStrike" dirty="0" err="1">
                          <a:solidFill>
                            <a:srgbClr val="000000"/>
                          </a:solidFill>
                          <a:effectLst/>
                          <a:latin typeface="Arial" panose="020B0604020202020204" pitchFamily="34" charset="0"/>
                          <a:cs typeface="Arial" panose="020B0604020202020204" pitchFamily="34" charset="0"/>
                        </a:rPr>
                        <a:t>Semi-Quantitative+Protein</a:t>
                      </a:r>
                      <a:r>
                        <a:rPr lang="en-US" sz="1050" b="0" i="0" u="none" strike="noStrike" dirty="0">
                          <a:solidFill>
                            <a:srgbClr val="000000"/>
                          </a:solidFill>
                          <a:effectLst/>
                          <a:latin typeface="Arial" panose="020B0604020202020204" pitchFamily="34" charset="0"/>
                          <a:cs typeface="Arial" panose="020B0604020202020204" pitchFamily="34" charset="0"/>
                        </a:rPr>
                        <a:t> modifications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1014">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indent="0" algn="ctr" fontAlgn="ctr"/>
                      <a:r>
                        <a:rPr lang="en-US" sz="1200" b="1" i="0" u="none" strike="noStrike" dirty="0">
                          <a:solidFill>
                            <a:schemeClr val="tx1"/>
                          </a:solidFill>
                          <a:effectLst/>
                          <a:latin typeface="Arial" panose="020B0604020202020204" pitchFamily="34" charset="0"/>
                          <a:cs typeface="Arial" panose="020B0604020202020204" pitchFamily="34" charset="0"/>
                        </a:rPr>
                        <a:t>Far-Western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Protein-protein interactions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37599">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indent="0" algn="ctr" fontAlgn="ctr"/>
                      <a:r>
                        <a:rPr lang="en-US" sz="1200" b="1" i="0" u="none" strike="noStrike" dirty="0">
                          <a:solidFill>
                            <a:schemeClr val="tx1"/>
                          </a:solidFill>
                          <a:effectLst/>
                          <a:latin typeface="Arial" panose="020B0604020202020204" pitchFamily="34" charset="0"/>
                          <a:cs typeface="Arial" panose="020B0604020202020204" pitchFamily="34" charset="0"/>
                        </a:rPr>
                        <a:t>Dot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150255">
                <a:tc rowSpan="2">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Flow cytometry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87344">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Quantitative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50255">
                <a:tc rowSpan="2">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ELISA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Proteins and peptides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187344">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Quantitative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150255">
                <a:tc rowSpan="2">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Southern blotting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Nucleic acids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300509">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Quantitative/Semi-Quantitative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187344">
                <a:tc>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Real-Time PCR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Nucleic acids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150255">
                <a:tc rowSpan="2">
                  <a:txBody>
                    <a:bodyPr/>
                    <a:lstStyle/>
                    <a:p>
                      <a:pPr indent="36000" algn="ctr" fontAlgn="ctr"/>
                      <a:r>
                        <a:rPr lang="ru-RU" sz="1050" b="1" i="0" u="none" strike="noStrike" dirty="0">
                          <a:solidFill>
                            <a:srgbClr val="000000"/>
                          </a:solidFill>
                          <a:effectLst/>
                          <a:latin typeface="Arial" panose="020B0604020202020204" pitchFamily="34" charset="0"/>
                          <a:cs typeface="Arial" panose="020B0604020202020204" pitchFamily="34"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0" algn="ctr" fontAlgn="ctr"/>
                      <a:r>
                        <a:rPr lang="en-US" sz="1200" b="1" i="0" u="none" strike="noStrike" dirty="0">
                          <a:solidFill>
                            <a:srgbClr val="000000"/>
                          </a:solidFill>
                          <a:effectLst/>
                          <a:latin typeface="Arial" panose="020B0604020202020204" pitchFamily="34" charset="0"/>
                          <a:cs typeface="Arial" panose="020B0604020202020204" pitchFamily="34" charset="0"/>
                        </a:rPr>
                        <a:t>Quantitative real time PCR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Molecules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Nucleic acids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indent="36000" algn="l" fontAlgn="ctr"/>
                      <a:r>
                        <a:rPr lang="en-US" sz="1050" b="0" i="0" u="none" strike="noStrike">
                          <a:solidFill>
                            <a:srgbClr val="000000"/>
                          </a:solidFill>
                          <a:effectLst/>
                          <a:latin typeface="Arial" panose="020B0604020202020204" pitchFamily="34" charset="0"/>
                          <a:cs typeface="Arial" panose="020B0604020202020204" pitchFamily="34" charset="0"/>
                        </a:rPr>
                        <a:t>Analysis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Qualitative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r h="220759">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indent="36000" algn="l" fontAlgn="ctr"/>
                      <a:r>
                        <a:rPr lang="en-US" sz="1050" b="0" i="0" u="none" strike="noStrike" dirty="0">
                          <a:solidFill>
                            <a:srgbClr val="000000"/>
                          </a:solidFill>
                          <a:effectLst/>
                          <a:latin typeface="Arial" panose="020B0604020202020204" pitchFamily="34" charset="0"/>
                          <a:cs typeface="Arial" panose="020B0604020202020204" pitchFamily="34" charset="0"/>
                        </a:rPr>
                        <a:t>Quantitative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9"/>
                  </a:ext>
                </a:extLst>
              </a:tr>
            </a:tbl>
          </a:graphicData>
        </a:graphic>
      </p:graphicFrame>
      <p:sp>
        <p:nvSpPr>
          <p:cNvPr id="3" name="Прямоугольник 2"/>
          <p:cNvSpPr/>
          <p:nvPr/>
        </p:nvSpPr>
        <p:spPr>
          <a:xfrm>
            <a:off x="235339" y="1290874"/>
            <a:ext cx="3134947" cy="634020"/>
          </a:xfrm>
          <a:prstGeom prst="rect">
            <a:avLst/>
          </a:prstGeom>
        </p:spPr>
        <p:txBody>
          <a:bodyPr wrap="square">
            <a:spAutoFit/>
          </a:bodyPr>
          <a:lstStyle/>
          <a:p>
            <a:pPr indent="324000">
              <a:lnSpc>
                <a:spcPct val="80000"/>
              </a:lnSpc>
            </a:pPr>
            <a:r>
              <a:rPr lang="en-US" sz="1100" i="1" dirty="0">
                <a:cs typeface="Arial" panose="020B0604020202020204" pitchFamily="34" charset="0"/>
              </a:rPr>
              <a:t>Real-Time PCR</a:t>
            </a:r>
          </a:p>
          <a:p>
            <a:pPr indent="324000">
              <a:lnSpc>
                <a:spcPct val="80000"/>
              </a:lnSpc>
            </a:pPr>
            <a:r>
              <a:rPr lang="en-US" sz="1100" i="1" dirty="0">
                <a:cs typeface="Arial" panose="020B0604020202020204" pitchFamily="34" charset="0"/>
              </a:rPr>
              <a:t>Quantitative Real-Time PCR</a:t>
            </a:r>
          </a:p>
          <a:p>
            <a:pPr indent="324000">
              <a:lnSpc>
                <a:spcPct val="80000"/>
              </a:lnSpc>
            </a:pPr>
            <a:r>
              <a:rPr lang="en-US" sz="1100" i="1" dirty="0">
                <a:cs typeface="Arial" panose="020B0604020202020204" pitchFamily="34" charset="0"/>
              </a:rPr>
              <a:t>Southern Blotting</a:t>
            </a:r>
          </a:p>
          <a:p>
            <a:pPr indent="324000">
              <a:lnSpc>
                <a:spcPct val="80000"/>
              </a:lnSpc>
            </a:pPr>
            <a:r>
              <a:rPr lang="en-US" sz="1100" i="1" dirty="0">
                <a:cs typeface="Arial" panose="020B0604020202020204" pitchFamily="34" charset="0"/>
              </a:rPr>
              <a:t>Gel Electrophoresis of Nucleic Acids</a:t>
            </a:r>
            <a:endParaRPr lang="ru-RU" sz="1100" i="1" dirty="0">
              <a:cs typeface="Arial" panose="020B0604020202020204" pitchFamily="34" charset="0"/>
            </a:endParaRPr>
          </a:p>
        </p:txBody>
      </p:sp>
      <p:sp>
        <p:nvSpPr>
          <p:cNvPr id="26" name="TextBox 25"/>
          <p:cNvSpPr txBox="1"/>
          <p:nvPr/>
        </p:nvSpPr>
        <p:spPr>
          <a:xfrm>
            <a:off x="3167668" y="1085549"/>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29" name="Прямоугольник 28"/>
          <p:cNvSpPr/>
          <p:nvPr/>
        </p:nvSpPr>
        <p:spPr>
          <a:xfrm>
            <a:off x="223613" y="2062494"/>
            <a:ext cx="6096000" cy="366575"/>
          </a:xfrm>
          <a:prstGeom prst="rect">
            <a:avLst/>
          </a:prstGeom>
        </p:spPr>
        <p:txBody>
          <a:bodyPr>
            <a:spAutoFit/>
          </a:bodyPr>
          <a:lstStyle/>
          <a:p>
            <a:pPr indent="324000">
              <a:lnSpc>
                <a:spcPct val="80000"/>
              </a:lnSpc>
            </a:pPr>
            <a:r>
              <a:rPr lang="en-US" sz="1100" i="1" dirty="0">
                <a:cs typeface="Arial" panose="020B0604020202020204" pitchFamily="34" charset="0"/>
              </a:rPr>
              <a:t>Quantitative Real-Time PCR</a:t>
            </a:r>
          </a:p>
          <a:p>
            <a:pPr indent="324000">
              <a:lnSpc>
                <a:spcPct val="80000"/>
              </a:lnSpc>
            </a:pPr>
            <a:r>
              <a:rPr lang="en-US" sz="1100" i="1" dirty="0">
                <a:cs typeface="Arial" panose="020B0604020202020204" pitchFamily="34" charset="0"/>
              </a:rPr>
              <a:t>Southern Blotting</a:t>
            </a:r>
          </a:p>
        </p:txBody>
      </p:sp>
      <p:sp>
        <p:nvSpPr>
          <p:cNvPr id="32" name="Прямоугольник 31"/>
          <p:cNvSpPr/>
          <p:nvPr/>
        </p:nvSpPr>
        <p:spPr>
          <a:xfrm>
            <a:off x="-14645" y="2305302"/>
            <a:ext cx="1638205" cy="369332"/>
          </a:xfrm>
          <a:prstGeom prst="rect">
            <a:avLst/>
          </a:prstGeom>
        </p:spPr>
        <p:txBody>
          <a:bodyPr wrap="none">
            <a:spAutoFit/>
          </a:bodyPr>
          <a:lstStyle/>
          <a:p>
            <a:pPr indent="324000">
              <a:lnSpc>
                <a:spcPct val="150000"/>
              </a:lnSpc>
            </a:pPr>
            <a:r>
              <a:rPr lang="en-US" sz="1200" i="1" dirty="0">
                <a:cs typeface="Arial" panose="020B0604020202020204" pitchFamily="34" charset="0"/>
              </a:rPr>
              <a:t>Semi-Quantitative</a:t>
            </a:r>
          </a:p>
        </p:txBody>
      </p:sp>
      <p:sp>
        <p:nvSpPr>
          <p:cNvPr id="34" name="TextBox 33"/>
          <p:cNvSpPr txBox="1"/>
          <p:nvPr/>
        </p:nvSpPr>
        <p:spPr>
          <a:xfrm>
            <a:off x="3196616" y="2048383"/>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
        <p:nvSpPr>
          <p:cNvPr id="35" name="Прямоугольник 34"/>
          <p:cNvSpPr/>
          <p:nvPr/>
        </p:nvSpPr>
        <p:spPr>
          <a:xfrm>
            <a:off x="223613" y="2596562"/>
            <a:ext cx="1508746" cy="227755"/>
          </a:xfrm>
          <a:prstGeom prst="rect">
            <a:avLst/>
          </a:prstGeom>
        </p:spPr>
        <p:txBody>
          <a:bodyPr wrap="none">
            <a:spAutoFit/>
          </a:bodyPr>
          <a:lstStyle/>
          <a:p>
            <a:pPr indent="324000">
              <a:lnSpc>
                <a:spcPct val="80000"/>
              </a:lnSpc>
            </a:pPr>
            <a:r>
              <a:rPr lang="en-US" sz="1100" i="1" dirty="0">
                <a:cs typeface="Arial" panose="020B0604020202020204" pitchFamily="34" charset="0"/>
              </a:rPr>
              <a:t>Southern Blotting</a:t>
            </a:r>
          </a:p>
        </p:txBody>
      </p:sp>
      <p:sp>
        <p:nvSpPr>
          <p:cNvPr id="36" name="TextBox 35"/>
          <p:cNvSpPr txBox="1"/>
          <p:nvPr/>
        </p:nvSpPr>
        <p:spPr>
          <a:xfrm>
            <a:off x="3193533" y="2336586"/>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38" name="TextBox 37"/>
          <p:cNvSpPr txBox="1"/>
          <p:nvPr/>
        </p:nvSpPr>
        <p:spPr>
          <a:xfrm>
            <a:off x="3207721" y="2530817"/>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
        <p:nvSpPr>
          <p:cNvPr id="42" name="Прямоугольник 41"/>
          <p:cNvSpPr/>
          <p:nvPr/>
        </p:nvSpPr>
        <p:spPr>
          <a:xfrm>
            <a:off x="51207" y="4634701"/>
            <a:ext cx="1291957" cy="369332"/>
          </a:xfrm>
          <a:prstGeom prst="rect">
            <a:avLst/>
          </a:prstGeom>
        </p:spPr>
        <p:txBody>
          <a:bodyPr wrap="none">
            <a:spAutoFit/>
          </a:bodyPr>
          <a:lstStyle/>
          <a:p>
            <a:pPr indent="324000">
              <a:lnSpc>
                <a:spcPct val="150000"/>
              </a:lnSpc>
            </a:pPr>
            <a:r>
              <a:rPr lang="en-US" sz="1200" i="1" dirty="0">
                <a:cs typeface="Arial" panose="020B0604020202020204" pitchFamily="34" charset="0"/>
              </a:rPr>
              <a:t>Quantitative</a:t>
            </a:r>
          </a:p>
        </p:txBody>
      </p:sp>
      <p:sp>
        <p:nvSpPr>
          <p:cNvPr id="45" name="Прямоугольник 44"/>
          <p:cNvSpPr/>
          <p:nvPr/>
        </p:nvSpPr>
        <p:spPr>
          <a:xfrm>
            <a:off x="51974" y="5329614"/>
            <a:ext cx="1638205" cy="369332"/>
          </a:xfrm>
          <a:prstGeom prst="rect">
            <a:avLst/>
          </a:prstGeom>
        </p:spPr>
        <p:txBody>
          <a:bodyPr wrap="none">
            <a:spAutoFit/>
          </a:bodyPr>
          <a:lstStyle/>
          <a:p>
            <a:pPr indent="324000">
              <a:lnSpc>
                <a:spcPct val="150000"/>
              </a:lnSpc>
            </a:pPr>
            <a:r>
              <a:rPr lang="en-US" sz="1200" i="1" dirty="0">
                <a:cs typeface="Arial" panose="020B0604020202020204" pitchFamily="34" charset="0"/>
              </a:rPr>
              <a:t>Semi-Quantitative</a:t>
            </a:r>
          </a:p>
        </p:txBody>
      </p:sp>
      <p:sp>
        <p:nvSpPr>
          <p:cNvPr id="47" name="Прямоугольник 46"/>
          <p:cNvSpPr/>
          <p:nvPr/>
        </p:nvSpPr>
        <p:spPr>
          <a:xfrm>
            <a:off x="45539" y="5745624"/>
            <a:ext cx="2757422" cy="369332"/>
          </a:xfrm>
          <a:prstGeom prst="rect">
            <a:avLst/>
          </a:prstGeom>
        </p:spPr>
        <p:txBody>
          <a:bodyPr wrap="none">
            <a:spAutoFit/>
          </a:bodyPr>
          <a:lstStyle/>
          <a:p>
            <a:pPr indent="324000">
              <a:lnSpc>
                <a:spcPct val="150000"/>
              </a:lnSpc>
            </a:pPr>
            <a:r>
              <a:rPr lang="en-US" sz="1200" i="1" dirty="0">
                <a:cs typeface="Arial" panose="020B0604020202020204" pitchFamily="34" charset="0"/>
              </a:rPr>
              <a:t>Protein-Protein Interactions analysis</a:t>
            </a:r>
          </a:p>
        </p:txBody>
      </p:sp>
      <p:sp>
        <p:nvSpPr>
          <p:cNvPr id="48" name="Прямоугольник 47"/>
          <p:cNvSpPr/>
          <p:nvPr/>
        </p:nvSpPr>
        <p:spPr>
          <a:xfrm>
            <a:off x="20011" y="6190690"/>
            <a:ext cx="3147657" cy="369332"/>
          </a:xfrm>
          <a:prstGeom prst="rect">
            <a:avLst/>
          </a:prstGeom>
        </p:spPr>
        <p:txBody>
          <a:bodyPr wrap="none">
            <a:spAutoFit/>
          </a:bodyPr>
          <a:lstStyle/>
          <a:p>
            <a:pPr indent="324000">
              <a:lnSpc>
                <a:spcPct val="150000"/>
              </a:lnSpc>
            </a:pPr>
            <a:r>
              <a:rPr lang="en-US" sz="1200" i="1" dirty="0">
                <a:cs typeface="Arial" panose="020B0604020202020204" pitchFamily="34" charset="0"/>
              </a:rPr>
              <a:t>Protein Modifications Interactions analysis</a:t>
            </a:r>
          </a:p>
        </p:txBody>
      </p:sp>
      <p:sp>
        <p:nvSpPr>
          <p:cNvPr id="50" name="Прямоугольник 49"/>
          <p:cNvSpPr/>
          <p:nvPr/>
        </p:nvSpPr>
        <p:spPr>
          <a:xfrm>
            <a:off x="0" y="1880775"/>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28" name="Прямоугольник 27"/>
          <p:cNvSpPr/>
          <p:nvPr/>
        </p:nvSpPr>
        <p:spPr>
          <a:xfrm>
            <a:off x="-14645" y="1756591"/>
            <a:ext cx="1291957" cy="369332"/>
          </a:xfrm>
          <a:prstGeom prst="rect">
            <a:avLst/>
          </a:prstGeom>
        </p:spPr>
        <p:txBody>
          <a:bodyPr wrap="none">
            <a:spAutoFit/>
          </a:bodyPr>
          <a:lstStyle/>
          <a:p>
            <a:pPr indent="324000">
              <a:lnSpc>
                <a:spcPct val="150000"/>
              </a:lnSpc>
            </a:pPr>
            <a:r>
              <a:rPr lang="en-US" sz="1200" i="1" dirty="0">
                <a:cs typeface="Arial" panose="020B0604020202020204" pitchFamily="34" charset="0"/>
              </a:rPr>
              <a:t>Quantitative</a:t>
            </a:r>
          </a:p>
        </p:txBody>
      </p:sp>
      <p:sp>
        <p:nvSpPr>
          <p:cNvPr id="33" name="TextBox 32"/>
          <p:cNvSpPr txBox="1"/>
          <p:nvPr/>
        </p:nvSpPr>
        <p:spPr>
          <a:xfrm>
            <a:off x="3193533" y="1794039"/>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63" name="Прямоугольник 62"/>
          <p:cNvSpPr/>
          <p:nvPr/>
        </p:nvSpPr>
        <p:spPr>
          <a:xfrm>
            <a:off x="2866" y="3285382"/>
            <a:ext cx="5782483" cy="188179"/>
          </a:xfrm>
          <a:prstGeom prst="rect">
            <a:avLst/>
          </a:prstGeom>
          <a:solidFill>
            <a:schemeClr val="accent1">
              <a:lumMod val="20000"/>
              <a:lumOff val="80000"/>
            </a:schemeClr>
          </a:solid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64" name="Прямоугольник 63"/>
          <p:cNvSpPr/>
          <p:nvPr/>
        </p:nvSpPr>
        <p:spPr>
          <a:xfrm>
            <a:off x="2867" y="3116256"/>
            <a:ext cx="5782482" cy="184344"/>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65" name="Прямоугольник 64"/>
          <p:cNvSpPr/>
          <p:nvPr/>
        </p:nvSpPr>
        <p:spPr>
          <a:xfrm>
            <a:off x="2866" y="2898855"/>
            <a:ext cx="5787360" cy="20677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600"/>
          </a:p>
        </p:txBody>
      </p:sp>
      <p:sp>
        <p:nvSpPr>
          <p:cNvPr id="66" name="Прямоугольник 65"/>
          <p:cNvSpPr/>
          <p:nvPr/>
        </p:nvSpPr>
        <p:spPr>
          <a:xfrm>
            <a:off x="7537" y="2846670"/>
            <a:ext cx="2978867" cy="677108"/>
          </a:xfrm>
          <a:prstGeom prst="rect">
            <a:avLst/>
          </a:prstGeom>
        </p:spPr>
        <p:txBody>
          <a:bodyPr wrap="square">
            <a:spAutoFit/>
          </a:bodyPr>
          <a:lstStyle/>
          <a:p>
            <a:pPr indent="97200"/>
            <a:r>
              <a:rPr lang="en-US" sz="1400" u="sng" dirty="0">
                <a:cs typeface="Arial" panose="020B0604020202020204" pitchFamily="34" charset="0"/>
              </a:rPr>
              <a:t>Proteins and peptides</a:t>
            </a:r>
          </a:p>
          <a:p>
            <a:pPr indent="216000"/>
            <a:r>
              <a:rPr lang="en-US" sz="1200" dirty="0">
                <a:solidFill>
                  <a:schemeClr val="tx1"/>
                </a:solidFill>
                <a:cs typeface="Arial" panose="020B0604020202020204" pitchFamily="34" charset="0"/>
              </a:rPr>
              <a:t>Analysis</a:t>
            </a:r>
          </a:p>
          <a:p>
            <a:pPr indent="324000"/>
            <a:r>
              <a:rPr lang="en-US" sz="1200" i="1" dirty="0">
                <a:cs typeface="Arial" panose="020B0604020202020204" pitchFamily="34" charset="0"/>
              </a:rPr>
              <a:t>Qualitative</a:t>
            </a:r>
            <a:endParaRPr lang="en-US" sz="1600" i="1" dirty="0">
              <a:solidFill>
                <a:schemeClr val="tx1"/>
              </a:solidFill>
              <a:cs typeface="Arial" panose="020B0604020202020204" pitchFamily="34" charset="0"/>
            </a:endParaRPr>
          </a:p>
        </p:txBody>
      </p:sp>
      <p:sp>
        <p:nvSpPr>
          <p:cNvPr id="67" name="TextBox 66"/>
          <p:cNvSpPr txBox="1"/>
          <p:nvPr/>
        </p:nvSpPr>
        <p:spPr>
          <a:xfrm>
            <a:off x="3173667" y="2848900"/>
            <a:ext cx="2462716" cy="307777"/>
          </a:xfrm>
          <a:prstGeom prst="rect">
            <a:avLst/>
          </a:prstGeom>
          <a:noFill/>
        </p:spPr>
        <p:txBody>
          <a:bodyPr wrap="square" rtlCol="0">
            <a:spAutoFit/>
          </a:bodyPr>
          <a:lstStyle/>
          <a:p>
            <a:r>
              <a:rPr lang="en-US" sz="1400" dirty="0"/>
              <a:t>- Sub-object</a:t>
            </a:r>
            <a:r>
              <a:rPr lang="ru-RU" sz="1400" dirty="0"/>
              <a:t> (уровень 2)</a:t>
            </a:r>
          </a:p>
        </p:txBody>
      </p:sp>
      <p:sp>
        <p:nvSpPr>
          <p:cNvPr id="68" name="TextBox 67"/>
          <p:cNvSpPr txBox="1"/>
          <p:nvPr/>
        </p:nvSpPr>
        <p:spPr>
          <a:xfrm>
            <a:off x="3186758" y="3561187"/>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
        <p:nvSpPr>
          <p:cNvPr id="69" name="Прямоугольник 68"/>
          <p:cNvSpPr/>
          <p:nvPr/>
        </p:nvSpPr>
        <p:spPr>
          <a:xfrm>
            <a:off x="238205" y="3457562"/>
            <a:ext cx="3134947" cy="1314527"/>
          </a:xfrm>
          <a:prstGeom prst="rect">
            <a:avLst/>
          </a:prstGeom>
        </p:spPr>
        <p:txBody>
          <a:bodyPr wrap="square">
            <a:spAutoFit/>
          </a:bodyPr>
          <a:lstStyle/>
          <a:p>
            <a:pPr lvl="0" indent="324000">
              <a:lnSpc>
                <a:spcPct val="80000"/>
              </a:lnSpc>
            </a:pPr>
            <a:r>
              <a:rPr lang="en-US" sz="1100" i="1" dirty="0">
                <a:solidFill>
                  <a:prstClr val="black"/>
                </a:solidFill>
                <a:cs typeface="Arial" panose="020B0604020202020204" pitchFamily="34" charset="0"/>
              </a:rPr>
              <a:t>SDS-PAGE</a:t>
            </a:r>
          </a:p>
          <a:p>
            <a:pPr lvl="0" indent="324000">
              <a:lnSpc>
                <a:spcPct val="80000"/>
              </a:lnSpc>
            </a:pPr>
            <a:r>
              <a:rPr lang="en-US" sz="1100" i="1" dirty="0">
                <a:solidFill>
                  <a:prstClr val="black"/>
                </a:solidFill>
                <a:cs typeface="Arial" panose="020B0604020202020204" pitchFamily="34" charset="0"/>
              </a:rPr>
              <a:t>Isoelectric focusing</a:t>
            </a:r>
          </a:p>
          <a:p>
            <a:pPr lvl="0" indent="324000">
              <a:lnSpc>
                <a:spcPct val="80000"/>
              </a:lnSpc>
            </a:pPr>
            <a:r>
              <a:rPr lang="en-US" sz="1100" i="1" dirty="0">
                <a:solidFill>
                  <a:prstClr val="black"/>
                </a:solidFill>
                <a:cs typeface="Arial" panose="020B0604020202020204" pitchFamily="34" charset="0"/>
              </a:rPr>
              <a:t>Native PAGE</a:t>
            </a:r>
          </a:p>
          <a:p>
            <a:pPr lvl="0" indent="324000">
              <a:lnSpc>
                <a:spcPct val="80000"/>
              </a:lnSpc>
            </a:pPr>
            <a:r>
              <a:rPr lang="en-US" sz="1100" i="1" dirty="0">
                <a:solidFill>
                  <a:prstClr val="black"/>
                </a:solidFill>
                <a:cs typeface="Arial" panose="020B0604020202020204" pitchFamily="34" charset="0"/>
              </a:rPr>
              <a:t>2D-PAGE</a:t>
            </a:r>
          </a:p>
          <a:p>
            <a:pPr lvl="0" indent="324000">
              <a:lnSpc>
                <a:spcPct val="80000"/>
              </a:lnSpc>
            </a:pPr>
            <a:r>
              <a:rPr lang="en-US" sz="1100" i="1" dirty="0">
                <a:solidFill>
                  <a:prstClr val="black"/>
                </a:solidFill>
                <a:cs typeface="Arial" panose="020B0604020202020204" pitchFamily="34" charset="0"/>
              </a:rPr>
              <a:t>Western Blotting</a:t>
            </a:r>
          </a:p>
          <a:p>
            <a:pPr lvl="0" indent="324000">
              <a:lnSpc>
                <a:spcPct val="80000"/>
              </a:lnSpc>
            </a:pPr>
            <a:r>
              <a:rPr lang="en-US" sz="1100" i="1" dirty="0">
                <a:solidFill>
                  <a:prstClr val="black"/>
                </a:solidFill>
                <a:cs typeface="Arial" panose="020B0604020202020204" pitchFamily="34" charset="0"/>
              </a:rPr>
              <a:t>Capillary Electrophoresis</a:t>
            </a:r>
          </a:p>
          <a:p>
            <a:pPr lvl="0" indent="324000">
              <a:lnSpc>
                <a:spcPct val="80000"/>
              </a:lnSpc>
            </a:pPr>
            <a:r>
              <a:rPr lang="en-US" sz="1100" i="1" dirty="0">
                <a:solidFill>
                  <a:prstClr val="black"/>
                </a:solidFill>
                <a:cs typeface="Arial" panose="020B0604020202020204" pitchFamily="34" charset="0"/>
              </a:rPr>
              <a:t>Dot Blotting</a:t>
            </a:r>
          </a:p>
          <a:p>
            <a:pPr lvl="0" indent="324000">
              <a:lnSpc>
                <a:spcPct val="80000"/>
              </a:lnSpc>
            </a:pPr>
            <a:r>
              <a:rPr lang="en-US" sz="1100" i="1" dirty="0">
                <a:solidFill>
                  <a:prstClr val="black"/>
                </a:solidFill>
                <a:cs typeface="Arial" panose="020B0604020202020204" pitchFamily="34" charset="0"/>
              </a:rPr>
              <a:t>Flow Cytometry</a:t>
            </a:r>
          </a:p>
          <a:p>
            <a:pPr lvl="0" indent="324000">
              <a:lnSpc>
                <a:spcPct val="80000"/>
              </a:lnSpc>
            </a:pPr>
            <a:r>
              <a:rPr lang="en-US" sz="1100" i="1" dirty="0">
                <a:solidFill>
                  <a:prstClr val="black"/>
                </a:solidFill>
                <a:cs typeface="Arial" panose="020B0604020202020204" pitchFamily="34" charset="0"/>
              </a:rPr>
              <a:t>ELISA</a:t>
            </a:r>
            <a:endParaRPr lang="ru-RU" sz="1100" i="1" dirty="0">
              <a:solidFill>
                <a:prstClr val="black"/>
              </a:solidFill>
              <a:cs typeface="Arial" panose="020B0604020202020204" pitchFamily="34" charset="0"/>
            </a:endParaRPr>
          </a:p>
        </p:txBody>
      </p:sp>
      <p:sp>
        <p:nvSpPr>
          <p:cNvPr id="70" name="TextBox 69"/>
          <p:cNvSpPr txBox="1"/>
          <p:nvPr/>
        </p:nvSpPr>
        <p:spPr>
          <a:xfrm>
            <a:off x="3170534" y="3252237"/>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24" name="TextBox 23"/>
          <p:cNvSpPr txBox="1"/>
          <p:nvPr/>
        </p:nvSpPr>
        <p:spPr>
          <a:xfrm>
            <a:off x="3172505" y="3054539"/>
            <a:ext cx="2837826" cy="307777"/>
          </a:xfrm>
          <a:prstGeom prst="rect">
            <a:avLst/>
          </a:prstGeom>
          <a:noFill/>
        </p:spPr>
        <p:txBody>
          <a:bodyPr wrap="square" rtlCol="0">
            <a:spAutoFit/>
          </a:bodyPr>
          <a:lstStyle/>
          <a:p>
            <a:r>
              <a:rPr lang="en-US" sz="1400" dirty="0"/>
              <a:t>- Application</a:t>
            </a:r>
            <a:r>
              <a:rPr lang="ru-RU" sz="1400" dirty="0"/>
              <a:t> (уровень 3</a:t>
            </a:r>
            <a:r>
              <a:rPr lang="en-US" sz="1400" dirty="0"/>
              <a:t>)</a:t>
            </a:r>
            <a:endParaRPr lang="ru-RU" sz="1400" dirty="0"/>
          </a:p>
        </p:txBody>
      </p:sp>
      <p:sp>
        <p:nvSpPr>
          <p:cNvPr id="72" name="Прямоугольник 71"/>
          <p:cNvSpPr/>
          <p:nvPr/>
        </p:nvSpPr>
        <p:spPr>
          <a:xfrm>
            <a:off x="231251" y="4947210"/>
            <a:ext cx="1475084" cy="498598"/>
          </a:xfrm>
          <a:prstGeom prst="rect">
            <a:avLst/>
          </a:prstGeom>
        </p:spPr>
        <p:txBody>
          <a:bodyPr wrap="none">
            <a:spAutoFit/>
          </a:bodyPr>
          <a:lstStyle/>
          <a:p>
            <a:pPr lvl="0" indent="324000">
              <a:lnSpc>
                <a:spcPct val="80000"/>
              </a:lnSpc>
            </a:pPr>
            <a:r>
              <a:rPr lang="en-US" sz="1100" i="1" dirty="0">
                <a:solidFill>
                  <a:prstClr val="black"/>
                </a:solidFill>
                <a:cs typeface="Arial" panose="020B0604020202020204" pitchFamily="34" charset="0"/>
              </a:rPr>
              <a:t>Western Blotting</a:t>
            </a:r>
          </a:p>
          <a:p>
            <a:pPr lvl="0" indent="324000">
              <a:lnSpc>
                <a:spcPct val="80000"/>
              </a:lnSpc>
            </a:pPr>
            <a:r>
              <a:rPr lang="en-US" sz="1100" i="1" dirty="0">
                <a:solidFill>
                  <a:prstClr val="black"/>
                </a:solidFill>
                <a:cs typeface="Arial" panose="020B0604020202020204" pitchFamily="34" charset="0"/>
              </a:rPr>
              <a:t>Flow Cytometry</a:t>
            </a:r>
          </a:p>
          <a:p>
            <a:pPr lvl="0" indent="324000">
              <a:lnSpc>
                <a:spcPct val="80000"/>
              </a:lnSpc>
            </a:pPr>
            <a:r>
              <a:rPr lang="en-US" sz="1100" i="1" dirty="0">
                <a:solidFill>
                  <a:prstClr val="black"/>
                </a:solidFill>
                <a:cs typeface="Arial" panose="020B0604020202020204" pitchFamily="34" charset="0"/>
              </a:rPr>
              <a:t>ELISA</a:t>
            </a:r>
            <a:endParaRPr lang="ru-RU" sz="1100" i="1" dirty="0">
              <a:solidFill>
                <a:prstClr val="black"/>
              </a:solidFill>
              <a:cs typeface="Arial" panose="020B0604020202020204" pitchFamily="34" charset="0"/>
            </a:endParaRPr>
          </a:p>
        </p:txBody>
      </p:sp>
      <p:sp>
        <p:nvSpPr>
          <p:cNvPr id="74" name="Прямоугольник 73"/>
          <p:cNvSpPr/>
          <p:nvPr/>
        </p:nvSpPr>
        <p:spPr>
          <a:xfrm>
            <a:off x="223173" y="5638770"/>
            <a:ext cx="1475084" cy="227755"/>
          </a:xfrm>
          <a:prstGeom prst="rect">
            <a:avLst/>
          </a:prstGeom>
        </p:spPr>
        <p:txBody>
          <a:bodyPr wrap="none">
            <a:spAutoFit/>
          </a:bodyPr>
          <a:lstStyle/>
          <a:p>
            <a:pPr lvl="0" indent="324000">
              <a:lnSpc>
                <a:spcPct val="80000"/>
              </a:lnSpc>
            </a:pPr>
            <a:r>
              <a:rPr lang="en-US" sz="1100" i="1" dirty="0">
                <a:solidFill>
                  <a:prstClr val="black"/>
                </a:solidFill>
                <a:cs typeface="Arial" panose="020B0604020202020204" pitchFamily="34" charset="0"/>
              </a:rPr>
              <a:t>Western Blotting</a:t>
            </a:r>
          </a:p>
        </p:txBody>
      </p:sp>
      <p:sp>
        <p:nvSpPr>
          <p:cNvPr id="76" name="Прямоугольник 75"/>
          <p:cNvSpPr/>
          <p:nvPr/>
        </p:nvSpPr>
        <p:spPr>
          <a:xfrm>
            <a:off x="231251" y="6067573"/>
            <a:ext cx="1702710" cy="227755"/>
          </a:xfrm>
          <a:prstGeom prst="rect">
            <a:avLst/>
          </a:prstGeom>
        </p:spPr>
        <p:txBody>
          <a:bodyPr wrap="none">
            <a:spAutoFit/>
          </a:bodyPr>
          <a:lstStyle/>
          <a:p>
            <a:pPr lvl="0" indent="324000">
              <a:lnSpc>
                <a:spcPct val="80000"/>
              </a:lnSpc>
            </a:pPr>
            <a:r>
              <a:rPr lang="en-US" sz="1100" i="1" dirty="0">
                <a:solidFill>
                  <a:prstClr val="black"/>
                </a:solidFill>
                <a:cs typeface="Arial" panose="020B0604020202020204" pitchFamily="34" charset="0"/>
              </a:rPr>
              <a:t>Far-Western Blotting</a:t>
            </a:r>
          </a:p>
        </p:txBody>
      </p:sp>
      <p:sp>
        <p:nvSpPr>
          <p:cNvPr id="78" name="Прямоугольник 77"/>
          <p:cNvSpPr/>
          <p:nvPr/>
        </p:nvSpPr>
        <p:spPr>
          <a:xfrm>
            <a:off x="223173" y="6503709"/>
            <a:ext cx="1475084" cy="227755"/>
          </a:xfrm>
          <a:prstGeom prst="rect">
            <a:avLst/>
          </a:prstGeom>
        </p:spPr>
        <p:txBody>
          <a:bodyPr wrap="none">
            <a:spAutoFit/>
          </a:bodyPr>
          <a:lstStyle/>
          <a:p>
            <a:pPr lvl="0" indent="324000">
              <a:lnSpc>
                <a:spcPct val="80000"/>
              </a:lnSpc>
            </a:pPr>
            <a:r>
              <a:rPr lang="en-US" sz="1100" i="1" dirty="0">
                <a:solidFill>
                  <a:prstClr val="black"/>
                </a:solidFill>
                <a:cs typeface="Arial" panose="020B0604020202020204" pitchFamily="34" charset="0"/>
              </a:rPr>
              <a:t>Western Blotting</a:t>
            </a:r>
          </a:p>
        </p:txBody>
      </p:sp>
      <p:sp>
        <p:nvSpPr>
          <p:cNvPr id="79" name="TextBox 78"/>
          <p:cNvSpPr txBox="1"/>
          <p:nvPr/>
        </p:nvSpPr>
        <p:spPr>
          <a:xfrm>
            <a:off x="3170534" y="4694011"/>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80" name="TextBox 79"/>
          <p:cNvSpPr txBox="1"/>
          <p:nvPr/>
        </p:nvSpPr>
        <p:spPr>
          <a:xfrm>
            <a:off x="3182527" y="5404960"/>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81" name="TextBox 80"/>
          <p:cNvSpPr txBox="1"/>
          <p:nvPr/>
        </p:nvSpPr>
        <p:spPr>
          <a:xfrm>
            <a:off x="3170534" y="5800204"/>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82" name="TextBox 81"/>
          <p:cNvSpPr txBox="1"/>
          <p:nvPr/>
        </p:nvSpPr>
        <p:spPr>
          <a:xfrm>
            <a:off x="3202325" y="6267428"/>
            <a:ext cx="2847500" cy="307777"/>
          </a:xfrm>
          <a:prstGeom prst="rect">
            <a:avLst/>
          </a:prstGeom>
          <a:noFill/>
        </p:spPr>
        <p:txBody>
          <a:bodyPr wrap="square" rtlCol="0">
            <a:spAutoFit/>
          </a:bodyPr>
          <a:lstStyle/>
          <a:p>
            <a:r>
              <a:rPr lang="en-US" sz="1400" dirty="0"/>
              <a:t>- Sub-Application</a:t>
            </a:r>
            <a:r>
              <a:rPr lang="ru-RU" sz="1400" dirty="0"/>
              <a:t> (уровень </a:t>
            </a:r>
            <a:r>
              <a:rPr lang="en-US" sz="1400" dirty="0"/>
              <a:t>4)</a:t>
            </a:r>
            <a:endParaRPr lang="ru-RU" sz="1400" dirty="0"/>
          </a:p>
        </p:txBody>
      </p:sp>
      <p:sp>
        <p:nvSpPr>
          <p:cNvPr id="83" name="TextBox 82"/>
          <p:cNvSpPr txBox="1"/>
          <p:nvPr/>
        </p:nvSpPr>
        <p:spPr>
          <a:xfrm>
            <a:off x="3207721" y="5033571"/>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
        <p:nvSpPr>
          <p:cNvPr id="84" name="TextBox 83"/>
          <p:cNvSpPr txBox="1"/>
          <p:nvPr/>
        </p:nvSpPr>
        <p:spPr>
          <a:xfrm>
            <a:off x="3190605" y="5592235"/>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
        <p:nvSpPr>
          <p:cNvPr id="85" name="TextBox 84"/>
          <p:cNvSpPr txBox="1"/>
          <p:nvPr/>
        </p:nvSpPr>
        <p:spPr>
          <a:xfrm>
            <a:off x="3167668" y="6029110"/>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
        <p:nvSpPr>
          <p:cNvPr id="86" name="TextBox 85"/>
          <p:cNvSpPr txBox="1"/>
          <p:nvPr/>
        </p:nvSpPr>
        <p:spPr>
          <a:xfrm>
            <a:off x="3202325" y="6496334"/>
            <a:ext cx="1073634" cy="307777"/>
          </a:xfrm>
          <a:prstGeom prst="rect">
            <a:avLst/>
          </a:prstGeom>
          <a:noFill/>
        </p:spPr>
        <p:txBody>
          <a:bodyPr wrap="square" rtlCol="0">
            <a:spAutoFit/>
          </a:bodyPr>
          <a:lstStyle/>
          <a:p>
            <a:r>
              <a:rPr lang="ru-RU" sz="1400" dirty="0"/>
              <a:t>- </a:t>
            </a:r>
            <a:r>
              <a:rPr lang="en-US" sz="1400" dirty="0"/>
              <a:t>Methods</a:t>
            </a:r>
            <a:endParaRPr lang="ru-RU" sz="1400" dirty="0"/>
          </a:p>
        </p:txBody>
      </p:sp>
    </p:spTree>
    <p:custDataLst>
      <p:tags r:id="rId1"/>
    </p:custDataLst>
    <p:extLst>
      <p:ext uri="{BB962C8B-B14F-4D97-AF65-F5344CB8AC3E}">
        <p14:creationId xmlns:p14="http://schemas.microsoft.com/office/powerpoint/2010/main" val="392438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3"/>
          <a:srcRect l="949" t="321" r="2026" b="33153"/>
          <a:stretch/>
        </p:blipFill>
        <p:spPr>
          <a:xfrm>
            <a:off x="-11388" y="672861"/>
            <a:ext cx="12203388" cy="4609107"/>
          </a:xfrm>
          <a:prstGeom prst="rect">
            <a:avLst/>
          </a:prstGeom>
        </p:spPr>
      </p:pic>
      <p:sp>
        <p:nvSpPr>
          <p:cNvPr id="3" name="TextBox 2"/>
          <p:cNvSpPr txBox="1"/>
          <p:nvPr/>
        </p:nvSpPr>
        <p:spPr>
          <a:xfrm>
            <a:off x="0" y="-90"/>
            <a:ext cx="6270050" cy="461665"/>
          </a:xfrm>
          <a:prstGeom prst="rect">
            <a:avLst/>
          </a:prstGeom>
          <a:noFill/>
        </p:spPr>
        <p:txBody>
          <a:bodyPr wrap="none" rtlCol="0">
            <a:spAutoFit/>
          </a:bodyPr>
          <a:lstStyle/>
          <a:p>
            <a:r>
              <a:rPr lang="ru-RU" sz="2400" b="1" dirty="0"/>
              <a:t>ВИЗУАЛИЗАЦИЯ КАТАЛОГА</a:t>
            </a:r>
            <a:r>
              <a:rPr lang="en-US" sz="2400" b="1" dirty="0"/>
              <a:t> (</a:t>
            </a:r>
            <a:r>
              <a:rPr lang="ru-RU" sz="2400" b="1" dirty="0"/>
              <a:t>папки с папками)</a:t>
            </a:r>
            <a:endParaRPr lang="ru-RU" sz="2400" dirty="0"/>
          </a:p>
        </p:txBody>
      </p:sp>
      <p:sp>
        <p:nvSpPr>
          <p:cNvPr id="5" name="TextBox 4"/>
          <p:cNvSpPr txBox="1"/>
          <p:nvPr/>
        </p:nvSpPr>
        <p:spPr>
          <a:xfrm>
            <a:off x="3022160" y="5051135"/>
            <a:ext cx="2563522" cy="461665"/>
          </a:xfrm>
          <a:prstGeom prst="rect">
            <a:avLst/>
          </a:prstGeom>
          <a:noFill/>
        </p:spPr>
        <p:txBody>
          <a:bodyPr wrap="none" rtlCol="0">
            <a:spAutoFit/>
          </a:bodyPr>
          <a:lstStyle/>
          <a:p>
            <a:r>
              <a:rPr lang="en-US" sz="2400" dirty="0">
                <a:solidFill>
                  <a:srgbClr val="FF0000"/>
                </a:solidFill>
              </a:rPr>
              <a:t>Object</a:t>
            </a:r>
            <a:r>
              <a:rPr lang="ru-RU" sz="2400" dirty="0">
                <a:solidFill>
                  <a:srgbClr val="FF0000"/>
                </a:solidFill>
              </a:rPr>
              <a:t> (уровень 1)</a:t>
            </a:r>
          </a:p>
        </p:txBody>
      </p:sp>
      <p:sp>
        <p:nvSpPr>
          <p:cNvPr id="6" name="TextBox 5"/>
          <p:cNvSpPr txBox="1"/>
          <p:nvPr/>
        </p:nvSpPr>
        <p:spPr>
          <a:xfrm>
            <a:off x="3022160" y="5493254"/>
            <a:ext cx="4206167" cy="923330"/>
          </a:xfrm>
          <a:prstGeom prst="rect">
            <a:avLst/>
          </a:prstGeom>
          <a:noFill/>
        </p:spPr>
        <p:txBody>
          <a:bodyPr wrap="square" rtlCol="0">
            <a:spAutoFit/>
          </a:bodyPr>
          <a:lstStyle/>
          <a:p>
            <a:r>
              <a:rPr lang="ru-RU" dirty="0">
                <a:solidFill>
                  <a:srgbClr val="FF0000"/>
                </a:solidFill>
              </a:rPr>
              <a:t>При раскрытии папок происходит углубление по уровням - </a:t>
            </a:r>
            <a:r>
              <a:rPr lang="en-US" dirty="0">
                <a:solidFill>
                  <a:srgbClr val="FF0000"/>
                </a:solidFill>
              </a:rPr>
              <a:t>Sub-object</a:t>
            </a:r>
            <a:r>
              <a:rPr lang="ru-RU" dirty="0">
                <a:solidFill>
                  <a:srgbClr val="FF0000"/>
                </a:solidFill>
              </a:rPr>
              <a:t>, </a:t>
            </a:r>
            <a:r>
              <a:rPr lang="en-US" dirty="0">
                <a:solidFill>
                  <a:srgbClr val="FF0000"/>
                </a:solidFill>
              </a:rPr>
              <a:t>Application, Methods</a:t>
            </a:r>
            <a:r>
              <a:rPr lang="ru-RU" dirty="0">
                <a:solidFill>
                  <a:srgbClr val="FF0000"/>
                </a:solidFill>
              </a:rPr>
              <a:t> </a:t>
            </a:r>
          </a:p>
        </p:txBody>
      </p:sp>
      <p:cxnSp>
        <p:nvCxnSpPr>
          <p:cNvPr id="7" name="Прямая со стрелкой 6"/>
          <p:cNvCxnSpPr/>
          <p:nvPr/>
        </p:nvCxnSpPr>
        <p:spPr>
          <a:xfrm flipH="1" flipV="1">
            <a:off x="2039815" y="4319256"/>
            <a:ext cx="1095211" cy="744443"/>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Прямая со стрелкой 9"/>
          <p:cNvCxnSpPr/>
          <p:nvPr/>
        </p:nvCxnSpPr>
        <p:spPr>
          <a:xfrm flipV="1">
            <a:off x="5125243" y="4496509"/>
            <a:ext cx="846792" cy="567309"/>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Прямая со стрелкой 11"/>
          <p:cNvCxnSpPr/>
          <p:nvPr/>
        </p:nvCxnSpPr>
        <p:spPr>
          <a:xfrm flipV="1">
            <a:off x="3970903" y="4383035"/>
            <a:ext cx="28847" cy="680664"/>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8863182" y="-12881"/>
            <a:ext cx="3328818" cy="584775"/>
          </a:xfrm>
          <a:prstGeom prst="rect">
            <a:avLst/>
          </a:prstGeom>
          <a:noFill/>
        </p:spPr>
        <p:txBody>
          <a:bodyPr wrap="square" rtlCol="0">
            <a:spAutoFit/>
          </a:bodyPr>
          <a:lstStyle/>
          <a:p>
            <a:r>
              <a:rPr lang="ru-RU" sz="1600" dirty="0">
                <a:solidFill>
                  <a:srgbClr val="FF0000"/>
                </a:solidFill>
              </a:rPr>
              <a:t>Вкладки для дальнейшего развития – новые каталоги</a:t>
            </a:r>
          </a:p>
        </p:txBody>
      </p:sp>
      <p:cxnSp>
        <p:nvCxnSpPr>
          <p:cNvPr id="17" name="Прямая со стрелкой 16"/>
          <p:cNvCxnSpPr/>
          <p:nvPr/>
        </p:nvCxnSpPr>
        <p:spPr>
          <a:xfrm flipH="1">
            <a:off x="8714500" y="461575"/>
            <a:ext cx="517423" cy="800803"/>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Прямая со стрелкой 19"/>
          <p:cNvCxnSpPr/>
          <p:nvPr/>
        </p:nvCxnSpPr>
        <p:spPr>
          <a:xfrm>
            <a:off x="9900138" y="461575"/>
            <a:ext cx="298939" cy="788837"/>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a:extLst>
              <a:ext uri="{FF2B5EF4-FFF2-40B4-BE49-F238E27FC236}">
                <a16:creationId xmlns:a16="http://schemas.microsoft.com/office/drawing/2014/main" id="{960DBB7A-E686-472E-906C-CE948BD12670}"/>
              </a:ext>
            </a:extLst>
          </p:cNvPr>
          <p:cNvCxnSpPr>
            <a:cxnSpLocks/>
          </p:cNvCxnSpPr>
          <p:nvPr/>
        </p:nvCxnSpPr>
        <p:spPr>
          <a:xfrm flipH="1">
            <a:off x="6838004" y="441416"/>
            <a:ext cx="2025178" cy="800803"/>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Прямая со стрелкой 13">
            <a:extLst>
              <a:ext uri="{FF2B5EF4-FFF2-40B4-BE49-F238E27FC236}">
                <a16:creationId xmlns:a16="http://schemas.microsoft.com/office/drawing/2014/main" id="{5896347B-39DA-4576-B0DC-8548F07AA89F}"/>
              </a:ext>
            </a:extLst>
          </p:cNvPr>
          <p:cNvCxnSpPr>
            <a:cxnSpLocks/>
            <a:stCxn id="16" idx="1"/>
          </p:cNvCxnSpPr>
          <p:nvPr/>
        </p:nvCxnSpPr>
        <p:spPr>
          <a:xfrm flipH="1">
            <a:off x="4573094" y="279507"/>
            <a:ext cx="4290088" cy="962712"/>
          </a:xfrm>
          <a:prstGeom prst="straightConnector1">
            <a:avLst/>
          </a:prstGeom>
          <a:ln w="127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88149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99D9F-2671-456B-A25C-6C78EFE7DE6A}"/>
              </a:ext>
            </a:extLst>
          </p:cNvPr>
          <p:cNvSpPr txBox="1"/>
          <p:nvPr/>
        </p:nvSpPr>
        <p:spPr>
          <a:xfrm>
            <a:off x="4534293" y="279387"/>
            <a:ext cx="3106748" cy="461665"/>
          </a:xfrm>
          <a:prstGeom prst="rect">
            <a:avLst/>
          </a:prstGeom>
          <a:noFill/>
        </p:spPr>
        <p:txBody>
          <a:bodyPr wrap="none" rtlCol="0">
            <a:spAutoFit/>
          </a:bodyPr>
          <a:lstStyle/>
          <a:p>
            <a:r>
              <a:rPr lang="ru-RU" sz="2400" b="1" dirty="0"/>
              <a:t>КАТАЛОГ ИЗ 2Х ВЕТОК</a:t>
            </a:r>
          </a:p>
        </p:txBody>
      </p:sp>
      <p:cxnSp>
        <p:nvCxnSpPr>
          <p:cNvPr id="6" name="Прямая со стрелкой 5">
            <a:extLst>
              <a:ext uri="{FF2B5EF4-FFF2-40B4-BE49-F238E27FC236}">
                <a16:creationId xmlns:a16="http://schemas.microsoft.com/office/drawing/2014/main" id="{DF7E69B8-5468-4291-ACC0-A7F6B3847855}"/>
              </a:ext>
            </a:extLst>
          </p:cNvPr>
          <p:cNvCxnSpPr>
            <a:cxnSpLocks/>
          </p:cNvCxnSpPr>
          <p:nvPr/>
        </p:nvCxnSpPr>
        <p:spPr>
          <a:xfrm flipH="1">
            <a:off x="4812196" y="741052"/>
            <a:ext cx="966304" cy="89301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BE0956-1BE7-4A82-A4FB-A558C8056E82}"/>
              </a:ext>
            </a:extLst>
          </p:cNvPr>
          <p:cNvSpPr txBox="1"/>
          <p:nvPr/>
        </p:nvSpPr>
        <p:spPr>
          <a:xfrm>
            <a:off x="7128234" y="2042713"/>
            <a:ext cx="3422668" cy="369332"/>
          </a:xfrm>
          <a:prstGeom prst="rect">
            <a:avLst/>
          </a:prstGeom>
          <a:noFill/>
        </p:spPr>
        <p:txBody>
          <a:bodyPr wrap="none" rtlCol="0">
            <a:spAutoFit/>
          </a:bodyPr>
          <a:lstStyle/>
          <a:p>
            <a:r>
              <a:rPr lang="en-US" b="1" i="1" dirty="0"/>
              <a:t>Method groped by type of technic</a:t>
            </a:r>
            <a:endParaRPr lang="ru-RU" b="1" i="1" dirty="0"/>
          </a:p>
        </p:txBody>
      </p:sp>
      <p:sp>
        <p:nvSpPr>
          <p:cNvPr id="22" name="Прямоугольник: скругленные углы 21">
            <a:extLst>
              <a:ext uri="{FF2B5EF4-FFF2-40B4-BE49-F238E27FC236}">
                <a16:creationId xmlns:a16="http://schemas.microsoft.com/office/drawing/2014/main" id="{C4217A5A-21E0-4936-A4C7-69BEEFF56CE7}"/>
              </a:ext>
            </a:extLst>
          </p:cNvPr>
          <p:cNvSpPr/>
          <p:nvPr/>
        </p:nvSpPr>
        <p:spPr>
          <a:xfrm>
            <a:off x="6679240" y="1532467"/>
            <a:ext cx="5103199" cy="495723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4959D576-3949-4991-9C9E-7747F242C47B}"/>
              </a:ext>
            </a:extLst>
          </p:cNvPr>
          <p:cNvCxnSpPr>
            <a:cxnSpLocks/>
            <a:stCxn id="4" idx="2"/>
          </p:cNvCxnSpPr>
          <p:nvPr/>
        </p:nvCxnSpPr>
        <p:spPr>
          <a:xfrm>
            <a:off x="6087667" y="741052"/>
            <a:ext cx="1033963" cy="8930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344EDFD-4CDA-4994-A060-3D5686957190}"/>
              </a:ext>
            </a:extLst>
          </p:cNvPr>
          <p:cNvSpPr txBox="1"/>
          <p:nvPr/>
        </p:nvSpPr>
        <p:spPr>
          <a:xfrm>
            <a:off x="7415383" y="884380"/>
            <a:ext cx="4367056" cy="6463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ru-RU" dirty="0"/>
              <a:t>АДРЕСНАЯ КНИГА ИНО КЛАССИФИКАЦИИ</a:t>
            </a:r>
          </a:p>
          <a:p>
            <a:r>
              <a:rPr lang="ru-RU" dirty="0"/>
              <a:t> С ПОЯСНЕНИЯМИ</a:t>
            </a:r>
          </a:p>
        </p:txBody>
      </p:sp>
      <p:cxnSp>
        <p:nvCxnSpPr>
          <p:cNvPr id="33" name="Прямая со стрелкой 32">
            <a:extLst>
              <a:ext uri="{FF2B5EF4-FFF2-40B4-BE49-F238E27FC236}">
                <a16:creationId xmlns:a16="http://schemas.microsoft.com/office/drawing/2014/main" id="{20C27035-B001-4C0E-9ABD-6926D47F954E}"/>
              </a:ext>
            </a:extLst>
          </p:cNvPr>
          <p:cNvCxnSpPr/>
          <p:nvPr/>
        </p:nvCxnSpPr>
        <p:spPr>
          <a:xfrm>
            <a:off x="7641041" y="469900"/>
            <a:ext cx="901700" cy="0"/>
          </a:xfrm>
          <a:prstGeom prst="straightConnector1">
            <a:avLst/>
          </a:prstGeom>
          <a:ln w="571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AD867BA-E228-45A2-9EC1-76C3DA6A1A9C}"/>
              </a:ext>
            </a:extLst>
          </p:cNvPr>
          <p:cNvSpPr txBox="1"/>
          <p:nvPr/>
        </p:nvSpPr>
        <p:spPr>
          <a:xfrm>
            <a:off x="8661400" y="279400"/>
            <a:ext cx="1571264" cy="369332"/>
          </a:xfrm>
          <a:prstGeom prst="rect">
            <a:avLst/>
          </a:prstGeom>
          <a:noFill/>
        </p:spPr>
        <p:txBody>
          <a:bodyPr wrap="none" rtlCol="0">
            <a:spAutoFit/>
          </a:bodyPr>
          <a:lstStyle/>
          <a:p>
            <a:r>
              <a:rPr lang="ru-RU" b="1" dirty="0">
                <a:solidFill>
                  <a:schemeClr val="tx1">
                    <a:lumMod val="65000"/>
                    <a:lumOff val="35000"/>
                  </a:schemeClr>
                </a:solidFill>
              </a:rPr>
              <a:t>на развитие…</a:t>
            </a:r>
          </a:p>
        </p:txBody>
      </p:sp>
      <p:sp>
        <p:nvSpPr>
          <p:cNvPr id="38" name="TextBox 37">
            <a:extLst>
              <a:ext uri="{FF2B5EF4-FFF2-40B4-BE49-F238E27FC236}">
                <a16:creationId xmlns:a16="http://schemas.microsoft.com/office/drawing/2014/main" id="{F0832CB3-2D46-41F3-94BC-9AFC013EA909}"/>
              </a:ext>
            </a:extLst>
          </p:cNvPr>
          <p:cNvSpPr txBox="1"/>
          <p:nvPr/>
        </p:nvSpPr>
        <p:spPr>
          <a:xfrm>
            <a:off x="6679240" y="2453044"/>
            <a:ext cx="6096000" cy="981487"/>
          </a:xfrm>
          <a:prstGeom prst="rect">
            <a:avLst/>
          </a:prstGeom>
          <a:noFill/>
        </p:spPr>
        <p:txBody>
          <a:bodyPr wrap="square">
            <a:spAutoFit/>
          </a:bodyPr>
          <a:lstStyle/>
          <a:p>
            <a:pPr>
              <a:lnSpc>
                <a:spcPct val="150000"/>
              </a:lnSpc>
            </a:pPr>
            <a:r>
              <a:rPr lang="en-US" sz="1400" b="1" u="sng" dirty="0">
                <a:solidFill>
                  <a:srgbClr val="0070C0"/>
                </a:solidFill>
                <a:latin typeface="Arial" panose="020B0604020202020204" pitchFamily="34" charset="0"/>
                <a:cs typeface="Arial" panose="020B0604020202020204" pitchFamily="34" charset="0"/>
              </a:rPr>
              <a:t>Physical and Physicochemical methods</a:t>
            </a:r>
            <a:endParaRPr lang="ru-RU" sz="1400" b="1" u="sng" dirty="0">
              <a:solidFill>
                <a:srgbClr val="0070C0"/>
              </a:solidFill>
              <a:latin typeface="Arial" panose="020B0604020202020204" pitchFamily="34" charset="0"/>
              <a:cs typeface="Arial" panose="020B0604020202020204" pitchFamily="34" charset="0"/>
            </a:endParaRPr>
          </a:p>
          <a:p>
            <a:pPr indent="97200">
              <a:lnSpc>
                <a:spcPct val="150000"/>
              </a:lnSpc>
            </a:pPr>
            <a:r>
              <a:rPr lang="en-US" sz="1400" u="sng" dirty="0">
                <a:solidFill>
                  <a:srgbClr val="0070C0"/>
                </a:solidFill>
                <a:latin typeface="Arial" panose="020B0604020202020204" pitchFamily="34" charset="0"/>
                <a:cs typeface="Arial" panose="020B0604020202020204" pitchFamily="34" charset="0"/>
              </a:rPr>
              <a:t>Chromatography and similar technics</a:t>
            </a:r>
          </a:p>
          <a:p>
            <a:pPr indent="216000">
              <a:lnSpc>
                <a:spcPct val="150000"/>
              </a:lnSpc>
            </a:pPr>
            <a:r>
              <a:rPr lang="en-US" sz="1200" dirty="0">
                <a:solidFill>
                  <a:srgbClr val="0070C0"/>
                </a:solidFill>
                <a:latin typeface="Arial" panose="020B0604020202020204" pitchFamily="34" charset="0"/>
                <a:cs typeface="Arial" panose="020B0604020202020204" pitchFamily="34" charset="0"/>
              </a:rPr>
              <a:t>Electrophoretic methods</a:t>
            </a:r>
          </a:p>
        </p:txBody>
      </p:sp>
      <p:pic>
        <p:nvPicPr>
          <p:cNvPr id="2050" name="Picture 2" descr="Галочка картинки, стоковые фото Галочка | Depositphotos">
            <a:extLst>
              <a:ext uri="{FF2B5EF4-FFF2-40B4-BE49-F238E27FC236}">
                <a16:creationId xmlns:a16="http://schemas.microsoft.com/office/drawing/2014/main" id="{6607F2BB-DE6B-4F0F-B1D7-5508D44911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4517" y="3611033"/>
            <a:ext cx="800100" cy="800100"/>
          </a:xfrm>
          <a:prstGeom prst="rect">
            <a:avLst/>
          </a:prstGeom>
          <a:noFill/>
          <a:extLst>
            <a:ext uri="{909E8E84-426E-40DD-AFC4-6F175D3DCCD1}">
              <a14:hiddenFill xmlns:a14="http://schemas.microsoft.com/office/drawing/2010/main">
                <a:solidFill>
                  <a:srgbClr val="FFFFFF"/>
                </a:solidFill>
              </a14:hiddenFill>
            </a:ext>
          </a:extLst>
        </p:spPr>
      </p:pic>
      <p:sp>
        <p:nvSpPr>
          <p:cNvPr id="20" name="Прямоугольник: скругленные углы 19">
            <a:extLst>
              <a:ext uri="{FF2B5EF4-FFF2-40B4-BE49-F238E27FC236}">
                <a16:creationId xmlns:a16="http://schemas.microsoft.com/office/drawing/2014/main" id="{5F96E7FC-1F92-4264-9B7D-FA4198ABDB34}"/>
              </a:ext>
            </a:extLst>
          </p:cNvPr>
          <p:cNvSpPr/>
          <p:nvPr/>
        </p:nvSpPr>
        <p:spPr>
          <a:xfrm>
            <a:off x="112968" y="1532468"/>
            <a:ext cx="5103199" cy="504614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ru-RU"/>
          </a:p>
        </p:txBody>
      </p:sp>
    </p:spTree>
    <p:extLst>
      <p:ext uri="{BB962C8B-B14F-4D97-AF65-F5344CB8AC3E}">
        <p14:creationId xmlns:p14="http://schemas.microsoft.com/office/powerpoint/2010/main" val="256011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3099</TotalTime>
  <Words>2447</Words>
  <Application>Microsoft Office PowerPoint</Application>
  <PresentationFormat>Широкоэкранный</PresentationFormat>
  <Paragraphs>781</Paragraphs>
  <Slides>16</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Calibri</vt:lpstr>
      <vt:lpstr>Calibri Light</vt:lpstr>
      <vt:lpstr>Тема Office</vt:lpstr>
      <vt:lpstr>Обновление каталога 29.11.2021</vt:lpstr>
      <vt:lpstr>1.Обновление принципа систематизации методов (концепция пяти параметров, присваиваемых методу) 2. Сокращение каталога до двух основных веток, на основе которых будет происходить тестирование  3.Сокращение каталога до 14 методик на основе которых будет тестироваться принцип систематизации методов, структура каталога и работа поиска    </vt:lpstr>
      <vt:lpstr>КОНЦЕПЦИЯ 5-И ПАРАМЕТРОВ МЕТОДА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КОНЦЕПЦИЯ 5-И ПАРАМЕТРОВ МЕТОДА</vt:lpstr>
      <vt:lpstr>Презентация PowerPoint</vt:lpstr>
      <vt:lpstr>Поиск и фильтры 07.12.2021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Ирина Янкелевич</cp:lastModifiedBy>
  <cp:revision>79</cp:revision>
  <dcterms:created xsi:type="dcterms:W3CDTF">2021-11-24T00:05:43Z</dcterms:created>
  <dcterms:modified xsi:type="dcterms:W3CDTF">2021-11-30T11:46:48Z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74670EA1-AE09-4555-9626-003E80E19A60</vt:lpwstr>
  </property>
  <property fmtid="{D5CDD505-2E9C-101B-9397-08002B2CF9AE}" pid="3" name="ArticulatePath">
    <vt:lpwstr>Презентация1</vt:lpwstr>
  </property>
</Properties>
</file>