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9"/>
  </p:notesMasterIdLst>
  <p:sldIdLst>
    <p:sldId id="259" r:id="rId2"/>
    <p:sldId id="257" r:id="rId3"/>
    <p:sldId id="260"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CC0000"/>
    <a:srgbClr val="0E2490"/>
    <a:srgbClr val="F1B713"/>
    <a:srgbClr val="73E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45" autoAdjust="0"/>
  </p:normalViewPr>
  <p:slideViewPr>
    <p:cSldViewPr snapToGrid="0">
      <p:cViewPr varScale="1">
        <p:scale>
          <a:sx n="83" d="100"/>
          <a:sy n="83" d="100"/>
        </p:scale>
        <p:origin x="1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853220-1FA3-4C66-9445-E08D6634CE3E}" type="datetimeFigureOut">
              <a:rPr lang="en-US" smtClean="0"/>
              <a:t>1/7/2020</a:t>
            </a:fld>
            <a:endParaRPr lang="en-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1D0210-961D-4566-8710-631071D4FDA4}" type="slidenum">
              <a:rPr lang="en-US" smtClean="0"/>
              <a:t>‹Nº›</a:t>
            </a:fld>
            <a:endParaRPr lang="en-US" dirty="0"/>
          </a:p>
        </p:txBody>
      </p:sp>
    </p:spTree>
    <p:extLst>
      <p:ext uri="{BB962C8B-B14F-4D97-AF65-F5344CB8AC3E}">
        <p14:creationId xmlns:p14="http://schemas.microsoft.com/office/powerpoint/2010/main" val="1847712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51D0210-961D-4566-8710-631071D4FDA4}" type="slidenum">
              <a:rPr lang="en-US" smtClean="0"/>
              <a:t>4</a:t>
            </a:fld>
            <a:endParaRPr lang="en-US" dirty="0"/>
          </a:p>
        </p:txBody>
      </p:sp>
    </p:spTree>
    <p:extLst>
      <p:ext uri="{BB962C8B-B14F-4D97-AF65-F5344CB8AC3E}">
        <p14:creationId xmlns:p14="http://schemas.microsoft.com/office/powerpoint/2010/main" val="790308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51D0210-961D-4566-8710-631071D4FDA4}" type="slidenum">
              <a:rPr lang="en-US" smtClean="0"/>
              <a:t>5</a:t>
            </a:fld>
            <a:endParaRPr lang="en-US" dirty="0"/>
          </a:p>
        </p:txBody>
      </p:sp>
    </p:spTree>
    <p:extLst>
      <p:ext uri="{BB962C8B-B14F-4D97-AF65-F5344CB8AC3E}">
        <p14:creationId xmlns:p14="http://schemas.microsoft.com/office/powerpoint/2010/main" val="906216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51D0210-961D-4566-8710-631071D4FDA4}" type="slidenum">
              <a:rPr lang="en-US" smtClean="0"/>
              <a:t>6</a:t>
            </a:fld>
            <a:endParaRPr lang="en-US" dirty="0"/>
          </a:p>
        </p:txBody>
      </p:sp>
    </p:spTree>
    <p:extLst>
      <p:ext uri="{BB962C8B-B14F-4D97-AF65-F5344CB8AC3E}">
        <p14:creationId xmlns:p14="http://schemas.microsoft.com/office/powerpoint/2010/main" val="1657010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51D0210-961D-4566-8710-631071D4FDA4}" type="slidenum">
              <a:rPr lang="en-US" smtClean="0"/>
              <a:t>7</a:t>
            </a:fld>
            <a:endParaRPr lang="en-US" dirty="0"/>
          </a:p>
        </p:txBody>
      </p:sp>
    </p:spTree>
    <p:extLst>
      <p:ext uri="{BB962C8B-B14F-4D97-AF65-F5344CB8AC3E}">
        <p14:creationId xmlns:p14="http://schemas.microsoft.com/office/powerpoint/2010/main" val="617580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3963915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246942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1338673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2062565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2569156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81423380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404472880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319053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3475494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316321357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334347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8E25A-90E4-490F-A1F1-82376C0D3495}" type="datetimeFigureOut">
              <a:rPr lang="en-GB" smtClean="0"/>
              <a:t>07/01/2020</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77A1C-809F-48D8-89BB-4FD057B6465A}" type="slidenum">
              <a:rPr lang="en-GB" smtClean="0"/>
              <a:t>‹Nº›</a:t>
            </a:fld>
            <a:endParaRPr lang="en-GB" dirty="0"/>
          </a:p>
        </p:txBody>
      </p:sp>
    </p:spTree>
    <p:extLst>
      <p:ext uri="{BB962C8B-B14F-4D97-AF65-F5344CB8AC3E}">
        <p14:creationId xmlns:p14="http://schemas.microsoft.com/office/powerpoint/2010/main" val="4087384526"/>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svg"/><Relationship Id="rId3" Type="http://schemas.openxmlformats.org/officeDocument/2006/relationships/image" Target="../media/image1.jp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30.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1.jpg"/><Relationship Id="rId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540E-86D2-4910-9CF9-6CC499D1F098}"/>
              </a:ext>
            </a:extLst>
          </p:cNvPr>
          <p:cNvSpPr>
            <a:spLocks noGrp="1"/>
          </p:cNvSpPr>
          <p:nvPr>
            <p:ph type="ctrTitle" idx="4294967295"/>
          </p:nvPr>
        </p:nvSpPr>
        <p:spPr>
          <a:xfrm>
            <a:off x="2257777" y="1407021"/>
            <a:ext cx="9166901" cy="2010746"/>
          </a:xfrm>
          <a:solidFill>
            <a:schemeClr val="tx1">
              <a:lumMod val="95000"/>
              <a:lumOff val="5000"/>
            </a:schemeClr>
          </a:solidFill>
        </p:spPr>
        <p:txBody>
          <a:bodyPr anchor="ctr">
            <a:normAutofit fontScale="90000"/>
          </a:bodyPr>
          <a:lstStyle/>
          <a:p>
            <a:pPr algn="ctr"/>
            <a:r>
              <a:rPr lang="es-ES_tradnl" sz="4000" b="1" dirty="0">
                <a:solidFill>
                  <a:schemeClr val="bg1">
                    <a:lumMod val="95000"/>
                  </a:schemeClr>
                </a:solidFill>
                <a:latin typeface="Arial" panose="020B0604020202020204" pitchFamily="34" charset="0"/>
                <a:cs typeface="Arial" panose="020B0604020202020204" pitchFamily="34" charset="0"/>
              </a:rPr>
              <a:t>Detección de </a:t>
            </a:r>
            <a:r>
              <a:rPr lang="es-ES_tradnl" sz="4000" b="1" dirty="0">
                <a:solidFill>
                  <a:srgbClr val="C00000"/>
                </a:solidFill>
                <a:latin typeface="Arial" panose="020B0604020202020204" pitchFamily="34" charset="0"/>
                <a:cs typeface="Arial" panose="020B0604020202020204" pitchFamily="34" charset="0"/>
              </a:rPr>
              <a:t>eventos anómalos</a:t>
            </a:r>
            <a:r>
              <a:rPr lang="es-ES_tradnl" sz="4000" b="1" dirty="0">
                <a:solidFill>
                  <a:schemeClr val="bg1">
                    <a:lumMod val="95000"/>
                  </a:schemeClr>
                </a:solidFill>
                <a:latin typeface="Arial" panose="020B0604020202020204" pitchFamily="34" charset="0"/>
                <a:cs typeface="Arial" panose="020B0604020202020204" pitchFamily="34" charset="0"/>
              </a:rPr>
              <a:t> en un entorno industrial mediante el uso de técnicas de </a:t>
            </a:r>
            <a:r>
              <a:rPr lang="en-US" sz="4000" b="1" dirty="0">
                <a:solidFill>
                  <a:srgbClr val="00B050"/>
                </a:solidFill>
                <a:latin typeface="Arial" panose="020B0604020202020204" pitchFamily="34" charset="0"/>
                <a:cs typeface="Arial" panose="020B0604020202020204" pitchFamily="34" charset="0"/>
              </a:rPr>
              <a:t>Federated Learning</a:t>
            </a:r>
            <a:endParaRPr lang="en-GB" sz="4000" b="1" dirty="0">
              <a:solidFill>
                <a:srgbClr val="00B05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59EC5A8-29E4-4478-B713-94596831E3FB}"/>
              </a:ext>
            </a:extLst>
          </p:cNvPr>
          <p:cNvSpPr txBox="1"/>
          <p:nvPr/>
        </p:nvSpPr>
        <p:spPr>
          <a:xfrm>
            <a:off x="9039828" y="6344494"/>
            <a:ext cx="2970599" cy="369332"/>
          </a:xfrm>
          <a:prstGeom prst="rect">
            <a:avLst/>
          </a:prstGeom>
          <a:solidFill>
            <a:schemeClr val="tx1">
              <a:lumMod val="95000"/>
              <a:lumOff val="5000"/>
            </a:schemeClr>
          </a:solidFill>
        </p:spPr>
        <p:txBody>
          <a:bodyPr wrap="square" rtlCol="0">
            <a:spAutoFit/>
          </a:bodyPr>
          <a:lstStyle/>
          <a:p>
            <a:pPr algn="ctr">
              <a:spcAft>
                <a:spcPts val="600"/>
              </a:spcAft>
            </a:pPr>
            <a:r>
              <a:rPr lang="es-ES" b="1" dirty="0">
                <a:solidFill>
                  <a:schemeClr val="bg1"/>
                </a:solidFill>
                <a:latin typeface="Arial" panose="020B0604020202020204" pitchFamily="34" charset="0"/>
                <a:cs typeface="Arial" panose="020B0604020202020204" pitchFamily="34" charset="0"/>
              </a:rPr>
              <a:t>Darío M. García Carretero</a:t>
            </a:r>
            <a:endParaRPr lang="en-GB" b="1" dirty="0">
              <a:solidFill>
                <a:schemeClr val="bg1"/>
              </a:solidFill>
              <a:latin typeface="Arial" panose="020B0604020202020204" pitchFamily="34" charset="0"/>
              <a:cs typeface="Arial" panose="020B0604020202020204" pitchFamily="34" charset="0"/>
            </a:endParaRPr>
          </a:p>
        </p:txBody>
      </p:sp>
      <p:pic>
        <p:nvPicPr>
          <p:cNvPr id="22" name="Picture 21" descr="A picture containing drawing&#10;&#10;Description automatically generated">
            <a:extLst>
              <a:ext uri="{FF2B5EF4-FFF2-40B4-BE49-F238E27FC236}">
                <a16:creationId xmlns:a16="http://schemas.microsoft.com/office/drawing/2014/main" id="{22636AC0-16F8-49EB-A512-754937E8A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321" y="1407019"/>
            <a:ext cx="1401814" cy="2010747"/>
          </a:xfrm>
          <a:prstGeom prst="rect">
            <a:avLst/>
          </a:prstGeom>
        </p:spPr>
      </p:pic>
      <p:pic>
        <p:nvPicPr>
          <p:cNvPr id="28" name="Graphic 27">
            <a:extLst>
              <a:ext uri="{FF2B5EF4-FFF2-40B4-BE49-F238E27FC236}">
                <a16:creationId xmlns:a16="http://schemas.microsoft.com/office/drawing/2014/main" id="{11E22DB1-A8E8-4207-8EA7-C61F0C5CE5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58796" y="3614058"/>
            <a:ext cx="5474407" cy="2254612"/>
          </a:xfrm>
          <a:prstGeom prst="rect">
            <a:avLst/>
          </a:prstGeom>
        </p:spPr>
      </p:pic>
    </p:spTree>
    <p:extLst>
      <p:ext uri="{BB962C8B-B14F-4D97-AF65-F5344CB8AC3E}">
        <p14:creationId xmlns:p14="http://schemas.microsoft.com/office/powerpoint/2010/main" val="155866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2E060D-29AD-4A8D-97E4-066F5809BD3C}"/>
              </a:ext>
            </a:extLst>
          </p:cNvPr>
          <p:cNvSpPr/>
          <p:nvPr/>
        </p:nvSpPr>
        <p:spPr>
          <a:xfrm>
            <a:off x="1049868" y="48859"/>
            <a:ext cx="11069022" cy="12706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4" name="Picture 3" descr="A picture containing drawing&#10;&#10;Description automatically generated">
            <a:extLst>
              <a:ext uri="{FF2B5EF4-FFF2-40B4-BE49-F238E27FC236}">
                <a16:creationId xmlns:a16="http://schemas.microsoft.com/office/drawing/2014/main" id="{7AD8AAC9-B9DF-45B0-90E6-C1A11AD28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11" y="48859"/>
            <a:ext cx="897733" cy="1287699"/>
          </a:xfrm>
          <a:prstGeom prst="rect">
            <a:avLst/>
          </a:prstGeom>
        </p:spPr>
      </p:pic>
      <p:sp>
        <p:nvSpPr>
          <p:cNvPr id="8" name="TextBox 7">
            <a:extLst>
              <a:ext uri="{FF2B5EF4-FFF2-40B4-BE49-F238E27FC236}">
                <a16:creationId xmlns:a16="http://schemas.microsoft.com/office/drawing/2014/main" id="{2A1C2382-80AE-4313-95C4-62996644C989}"/>
              </a:ext>
            </a:extLst>
          </p:cNvPr>
          <p:cNvSpPr txBox="1"/>
          <p:nvPr/>
        </p:nvSpPr>
        <p:spPr>
          <a:xfrm>
            <a:off x="3084555" y="299457"/>
            <a:ext cx="6022889" cy="769441"/>
          </a:xfrm>
          <a:prstGeom prst="rect">
            <a:avLst/>
          </a:prstGeom>
          <a:noFill/>
        </p:spPr>
        <p:txBody>
          <a:bodyPr wrap="square" rtlCol="0">
            <a:spAutoFit/>
          </a:bodyPr>
          <a:lstStyle/>
          <a:p>
            <a:pPr algn="ctr"/>
            <a:r>
              <a:rPr lang="es-ES" sz="4400" b="1" dirty="0">
                <a:solidFill>
                  <a:schemeClr val="bg1"/>
                </a:solidFill>
                <a:latin typeface="Arial" panose="020B0604020202020204" pitchFamily="34" charset="0"/>
                <a:cs typeface="Arial" panose="020B0604020202020204" pitchFamily="34" charset="0"/>
              </a:rPr>
              <a:t>Contexto</a:t>
            </a:r>
            <a:endParaRPr lang="en-GB" sz="4400" b="1"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361965A-99CA-4F4E-ACD0-7087256D186D}"/>
              </a:ext>
            </a:extLst>
          </p:cNvPr>
          <p:cNvSpPr txBox="1"/>
          <p:nvPr/>
        </p:nvSpPr>
        <p:spPr>
          <a:xfrm>
            <a:off x="9954229" y="6361063"/>
            <a:ext cx="2037144" cy="276999"/>
          </a:xfrm>
          <a:prstGeom prst="rect">
            <a:avLst/>
          </a:prstGeom>
          <a:solidFill>
            <a:schemeClr val="tx1">
              <a:lumMod val="95000"/>
              <a:lumOff val="5000"/>
            </a:schemeClr>
          </a:solidFill>
        </p:spPr>
        <p:txBody>
          <a:bodyPr wrap="square" rtlCol="0">
            <a:spAutoFit/>
          </a:bodyPr>
          <a:lstStyle/>
          <a:p>
            <a:pPr algn="ctr">
              <a:spcAft>
                <a:spcPts val="600"/>
              </a:spcAft>
            </a:pPr>
            <a:r>
              <a:rPr lang="es-ES" sz="1200" b="1" dirty="0">
                <a:solidFill>
                  <a:schemeClr val="bg1"/>
                </a:solidFill>
                <a:latin typeface="Helvetica" panose="020B0604020202020204" pitchFamily="34" charset="0"/>
                <a:cs typeface="Helvetica" panose="020B0604020202020204" pitchFamily="34" charset="0"/>
              </a:rPr>
              <a:t>Darío M. García Carretero</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Rectángulo 4">
            <a:extLst>
              <a:ext uri="{FF2B5EF4-FFF2-40B4-BE49-F238E27FC236}">
                <a16:creationId xmlns:a16="http://schemas.microsoft.com/office/drawing/2014/main" id="{FA7D14D3-CF92-4B66-A0F1-1BEA9D923504}"/>
              </a:ext>
            </a:extLst>
          </p:cNvPr>
          <p:cNvSpPr/>
          <p:nvPr/>
        </p:nvSpPr>
        <p:spPr>
          <a:xfrm>
            <a:off x="2880360" y="1828800"/>
            <a:ext cx="8229600" cy="954107"/>
          </a:xfrm>
          <a:prstGeom prst="rect">
            <a:avLst/>
          </a:prstGeom>
          <a:solidFill>
            <a:schemeClr val="tx1"/>
          </a:solidFill>
        </p:spPr>
        <p:txBody>
          <a:bodyPr wrap="square">
            <a:spAutoFit/>
          </a:bodyPr>
          <a:lstStyle/>
          <a:p>
            <a:r>
              <a:rPr lang="es-ES_tradnl" sz="2800" b="1" dirty="0">
                <a:solidFill>
                  <a:schemeClr val="bg1"/>
                </a:solidFill>
                <a:latin typeface="Arial" panose="020B0604020202020204" pitchFamily="34" charset="0"/>
                <a:ea typeface="Times New Roman" panose="02020603050405020304" pitchFamily="18" charset="0"/>
                <a:cs typeface="Arial" panose="020B0604020202020204" pitchFamily="34" charset="0"/>
              </a:rPr>
              <a:t>Un </a:t>
            </a:r>
            <a:r>
              <a:rPr lang="es-ES_tradnl" sz="2800" b="1" dirty="0">
                <a:solidFill>
                  <a:srgbClr val="C00000"/>
                </a:solidFill>
                <a:latin typeface="Arial" panose="020B0604020202020204" pitchFamily="34" charset="0"/>
                <a:ea typeface="Times New Roman" panose="02020603050405020304" pitchFamily="18" charset="0"/>
                <a:cs typeface="Arial" panose="020B0604020202020204" pitchFamily="34" charset="0"/>
              </a:rPr>
              <a:t>evento anómalo</a:t>
            </a:r>
            <a:r>
              <a:rPr lang="es-ES_tradnl" sz="2800" b="1" dirty="0">
                <a:solidFill>
                  <a:schemeClr val="bg1"/>
                </a:solidFill>
                <a:latin typeface="Arial" panose="020B0604020202020204" pitchFamily="34" charset="0"/>
                <a:ea typeface="Times New Roman" panose="02020603050405020304" pitchFamily="18" charset="0"/>
                <a:cs typeface="Arial" panose="020B0604020202020204" pitchFamily="34" charset="0"/>
              </a:rPr>
              <a:t> es aquel que se produce de forma repentina y sin previsión.</a:t>
            </a:r>
            <a:r>
              <a:rPr lang="es-ES_tradnl" sz="2800" b="1" dirty="0">
                <a:solidFill>
                  <a:schemeClr val="bg1"/>
                </a:solidFill>
                <a:latin typeface="Helvetica" panose="020B0604020202020204" pitchFamily="34" charset="0"/>
                <a:ea typeface="Times New Roman" panose="02020603050405020304" pitchFamily="18" charset="0"/>
                <a:cs typeface="Helvetica" panose="020B0604020202020204" pitchFamily="34" charset="0"/>
              </a:rPr>
              <a:t> </a:t>
            </a:r>
            <a:endParaRPr lang="en-US" sz="2800" b="1" dirty="0">
              <a:solidFill>
                <a:schemeClr val="bg1"/>
              </a:solidFill>
              <a:latin typeface="Helvetica" panose="020B0604020202020204" pitchFamily="34" charset="0"/>
              <a:cs typeface="Helvetica" panose="020B0604020202020204" pitchFamily="34" charset="0"/>
            </a:endParaRPr>
          </a:p>
        </p:txBody>
      </p:sp>
      <p:sp>
        <p:nvSpPr>
          <p:cNvPr id="12" name="Rectángulo 11">
            <a:extLst>
              <a:ext uri="{FF2B5EF4-FFF2-40B4-BE49-F238E27FC236}">
                <a16:creationId xmlns:a16="http://schemas.microsoft.com/office/drawing/2014/main" id="{4C25728A-4799-4BA7-81FA-08806743F24B}"/>
              </a:ext>
            </a:extLst>
          </p:cNvPr>
          <p:cNvSpPr/>
          <p:nvPr/>
        </p:nvSpPr>
        <p:spPr>
          <a:xfrm>
            <a:off x="2855953" y="3361746"/>
            <a:ext cx="8254007" cy="954107"/>
          </a:xfrm>
          <a:prstGeom prst="rect">
            <a:avLst/>
          </a:prstGeom>
          <a:solidFill>
            <a:schemeClr val="tx1"/>
          </a:solidFill>
        </p:spPr>
        <p:txBody>
          <a:bodyPr wrap="square">
            <a:spAutoFit/>
          </a:bodyPr>
          <a:lstStyle/>
          <a:p>
            <a:r>
              <a:rPr lang="es-ES_tradnl" sz="2800" b="1" dirty="0">
                <a:solidFill>
                  <a:schemeClr val="bg1"/>
                </a:solidFill>
                <a:latin typeface="Arial" panose="020B0604020202020204" pitchFamily="34" charset="0"/>
                <a:ea typeface="Times New Roman" panose="02020603050405020304" pitchFamily="18" charset="0"/>
                <a:cs typeface="Arial" panose="020B0604020202020204" pitchFamily="34" charset="0"/>
              </a:rPr>
              <a:t>Estos eventos son generalmente fallos en máquinas</a:t>
            </a:r>
            <a:endParaRPr lang="en-US" sz="2800" b="1" dirty="0">
              <a:solidFill>
                <a:schemeClr val="bg1"/>
              </a:solidFill>
              <a:latin typeface="Arial" panose="020B0604020202020204" pitchFamily="34" charset="0"/>
              <a:cs typeface="Arial" panose="020B0604020202020204" pitchFamily="34" charset="0"/>
            </a:endParaRPr>
          </a:p>
        </p:txBody>
      </p:sp>
      <p:pic>
        <p:nvPicPr>
          <p:cNvPr id="13" name="Gráfico 12">
            <a:extLst>
              <a:ext uri="{FF2B5EF4-FFF2-40B4-BE49-F238E27FC236}">
                <a16:creationId xmlns:a16="http://schemas.microsoft.com/office/drawing/2014/main" id="{9641A83B-1EC5-467E-BE51-D0A0738DC2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5651" y="3289098"/>
            <a:ext cx="1089111" cy="1102286"/>
          </a:xfrm>
          <a:prstGeom prst="rect">
            <a:avLst/>
          </a:prstGeom>
        </p:spPr>
      </p:pic>
      <p:pic>
        <p:nvPicPr>
          <p:cNvPr id="14" name="Gráfico 13">
            <a:extLst>
              <a:ext uri="{FF2B5EF4-FFF2-40B4-BE49-F238E27FC236}">
                <a16:creationId xmlns:a16="http://schemas.microsoft.com/office/drawing/2014/main" id="{A71BBC70-D8EB-4AC5-AC6C-613D5FE135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71600" y="1828800"/>
            <a:ext cx="1089111" cy="951306"/>
          </a:xfrm>
          <a:prstGeom prst="rect">
            <a:avLst/>
          </a:prstGeom>
        </p:spPr>
      </p:pic>
      <p:sp>
        <p:nvSpPr>
          <p:cNvPr id="15" name="Rectángulo 14">
            <a:extLst>
              <a:ext uri="{FF2B5EF4-FFF2-40B4-BE49-F238E27FC236}">
                <a16:creationId xmlns:a16="http://schemas.microsoft.com/office/drawing/2014/main" id="{B35A5FE4-49C2-41A1-B5C0-AA92E9C09472}"/>
              </a:ext>
            </a:extLst>
          </p:cNvPr>
          <p:cNvSpPr/>
          <p:nvPr/>
        </p:nvSpPr>
        <p:spPr>
          <a:xfrm>
            <a:off x="2855955" y="4894693"/>
            <a:ext cx="8254006" cy="954107"/>
          </a:xfrm>
          <a:prstGeom prst="rect">
            <a:avLst/>
          </a:prstGeom>
          <a:solidFill>
            <a:schemeClr val="tx1"/>
          </a:solidFill>
        </p:spPr>
        <p:txBody>
          <a:bodyPr wrap="square">
            <a:spAutoFit/>
          </a:bodyPr>
          <a:lstStyle/>
          <a:p>
            <a:r>
              <a:rPr lang="es-ES_tradnl" sz="2800" b="1" dirty="0">
                <a:solidFill>
                  <a:schemeClr val="bg1"/>
                </a:solidFill>
                <a:latin typeface="Arial" panose="020B0604020202020204" pitchFamily="34" charset="0"/>
                <a:ea typeface="Times New Roman" panose="02020603050405020304" pitchFamily="18" charset="0"/>
              </a:rPr>
              <a:t>Su detección puede ayudar a prevenir tanto daños materiales como personales</a:t>
            </a:r>
            <a:endParaRPr lang="en-US" sz="2800" b="1" dirty="0">
              <a:solidFill>
                <a:schemeClr val="bg1"/>
              </a:solidFill>
            </a:endParaRPr>
          </a:p>
        </p:txBody>
      </p:sp>
      <p:pic>
        <p:nvPicPr>
          <p:cNvPr id="17" name="Gráfico 16">
            <a:extLst>
              <a:ext uri="{FF2B5EF4-FFF2-40B4-BE49-F238E27FC236}">
                <a16:creationId xmlns:a16="http://schemas.microsoft.com/office/drawing/2014/main" id="{01C30D63-A2B9-4C65-B4E4-7468D52C00A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75650" y="4737967"/>
            <a:ext cx="1089111" cy="1258196"/>
          </a:xfrm>
          <a:prstGeom prst="rect">
            <a:avLst/>
          </a:prstGeom>
        </p:spPr>
      </p:pic>
    </p:spTree>
    <p:extLst>
      <p:ext uri="{BB962C8B-B14F-4D97-AF65-F5344CB8AC3E}">
        <p14:creationId xmlns:p14="http://schemas.microsoft.com/office/powerpoint/2010/main" val="236144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361965A-99CA-4F4E-ACD0-7087256D186D}"/>
              </a:ext>
            </a:extLst>
          </p:cNvPr>
          <p:cNvSpPr txBox="1"/>
          <p:nvPr/>
        </p:nvSpPr>
        <p:spPr>
          <a:xfrm>
            <a:off x="9954229" y="6361063"/>
            <a:ext cx="2037144" cy="276999"/>
          </a:xfrm>
          <a:prstGeom prst="rect">
            <a:avLst/>
          </a:prstGeom>
          <a:solidFill>
            <a:schemeClr val="tx1">
              <a:lumMod val="95000"/>
              <a:lumOff val="5000"/>
            </a:schemeClr>
          </a:solidFill>
        </p:spPr>
        <p:txBody>
          <a:bodyPr wrap="square" rtlCol="0">
            <a:spAutoFit/>
          </a:bodyPr>
          <a:lstStyle/>
          <a:p>
            <a:pPr algn="ctr">
              <a:spcAft>
                <a:spcPts val="600"/>
              </a:spcAft>
            </a:pPr>
            <a:r>
              <a:rPr lang="es-ES" sz="1200" b="1" dirty="0">
                <a:solidFill>
                  <a:schemeClr val="bg1"/>
                </a:solidFill>
                <a:latin typeface="Helvetica" panose="020B0604020202020204" pitchFamily="34" charset="0"/>
                <a:cs typeface="Helvetica" panose="020B0604020202020204" pitchFamily="34" charset="0"/>
              </a:rPr>
              <a:t>Darío M. García Carretero</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Rectángulo 4">
            <a:extLst>
              <a:ext uri="{FF2B5EF4-FFF2-40B4-BE49-F238E27FC236}">
                <a16:creationId xmlns:a16="http://schemas.microsoft.com/office/drawing/2014/main" id="{FA7D14D3-CF92-4B66-A0F1-1BEA9D923504}"/>
              </a:ext>
            </a:extLst>
          </p:cNvPr>
          <p:cNvSpPr/>
          <p:nvPr/>
        </p:nvSpPr>
        <p:spPr>
          <a:xfrm>
            <a:off x="561488" y="4144482"/>
            <a:ext cx="11069021" cy="1446550"/>
          </a:xfrm>
          <a:prstGeom prst="rect">
            <a:avLst/>
          </a:prstGeom>
          <a:solidFill>
            <a:schemeClr val="tx1"/>
          </a:solidFill>
        </p:spPr>
        <p:txBody>
          <a:bodyPr wrap="square">
            <a:spAutoFit/>
          </a:bodyPr>
          <a:lstStyle/>
          <a:p>
            <a:pPr algn="ctr"/>
            <a:r>
              <a:rPr lang="es-ES_tradnl" sz="4400" b="1" dirty="0">
                <a:solidFill>
                  <a:schemeClr val="bg1"/>
                </a:solidFill>
                <a:latin typeface="Arial" panose="020B0604020202020204" pitchFamily="34" charset="0"/>
                <a:ea typeface="Times New Roman" panose="02020603050405020304" pitchFamily="18" charset="0"/>
                <a:cs typeface="Arial" panose="020B0604020202020204" pitchFamily="34" charset="0"/>
              </a:rPr>
              <a:t>Detectar posibles fallos en las máquinas antes de que estos se produzcan</a:t>
            </a:r>
            <a:endParaRPr lang="en-US" sz="4400" b="1" dirty="0">
              <a:solidFill>
                <a:schemeClr val="bg1"/>
              </a:solidFill>
              <a:latin typeface="Arial" panose="020B0604020202020204" pitchFamily="34" charset="0"/>
              <a:cs typeface="Arial" panose="020B0604020202020204" pitchFamily="34" charset="0"/>
            </a:endParaRPr>
          </a:p>
        </p:txBody>
      </p:sp>
      <p:sp>
        <p:nvSpPr>
          <p:cNvPr id="16" name="Rectangle 6">
            <a:extLst>
              <a:ext uri="{FF2B5EF4-FFF2-40B4-BE49-F238E27FC236}">
                <a16:creationId xmlns:a16="http://schemas.microsoft.com/office/drawing/2014/main" id="{9EC5CB48-379E-4C4E-A901-CAD6EBA7ABD6}"/>
              </a:ext>
            </a:extLst>
          </p:cNvPr>
          <p:cNvSpPr/>
          <p:nvPr/>
        </p:nvSpPr>
        <p:spPr>
          <a:xfrm>
            <a:off x="1049868" y="48859"/>
            <a:ext cx="11069022" cy="12706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18" name="Picture 3" descr="A picture containing drawing&#10;&#10;Description automatically generated">
            <a:extLst>
              <a:ext uri="{FF2B5EF4-FFF2-40B4-BE49-F238E27FC236}">
                <a16:creationId xmlns:a16="http://schemas.microsoft.com/office/drawing/2014/main" id="{2C509927-62F3-4DBC-9421-0218CB778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11" y="48859"/>
            <a:ext cx="897733" cy="1287699"/>
          </a:xfrm>
          <a:prstGeom prst="rect">
            <a:avLst/>
          </a:prstGeom>
        </p:spPr>
      </p:pic>
      <p:sp>
        <p:nvSpPr>
          <p:cNvPr id="19" name="TextBox 7">
            <a:extLst>
              <a:ext uri="{FF2B5EF4-FFF2-40B4-BE49-F238E27FC236}">
                <a16:creationId xmlns:a16="http://schemas.microsoft.com/office/drawing/2014/main" id="{034445C9-B371-4D08-A6EF-240C6889BE14}"/>
              </a:ext>
            </a:extLst>
          </p:cNvPr>
          <p:cNvSpPr txBox="1"/>
          <p:nvPr/>
        </p:nvSpPr>
        <p:spPr>
          <a:xfrm>
            <a:off x="553160" y="307989"/>
            <a:ext cx="11069020" cy="769441"/>
          </a:xfrm>
          <a:prstGeom prst="rect">
            <a:avLst/>
          </a:prstGeom>
          <a:noFill/>
        </p:spPr>
        <p:txBody>
          <a:bodyPr wrap="square" rtlCol="0">
            <a:spAutoFit/>
          </a:bodyPr>
          <a:lstStyle/>
          <a:p>
            <a:pPr algn="ctr"/>
            <a:r>
              <a:rPr lang="es-ES" sz="4400" b="1" dirty="0">
                <a:solidFill>
                  <a:schemeClr val="bg1"/>
                </a:solidFill>
                <a:latin typeface="Arial" panose="020B0604020202020204" pitchFamily="34" charset="0"/>
                <a:cs typeface="Arial" panose="020B0604020202020204" pitchFamily="34" charset="0"/>
              </a:rPr>
              <a:t>Objetivo</a:t>
            </a:r>
            <a:endParaRPr lang="en-GB" sz="4400" b="1" dirty="0">
              <a:solidFill>
                <a:schemeClr val="bg1"/>
              </a:solidFill>
              <a:latin typeface="Arial" panose="020B0604020202020204" pitchFamily="34" charset="0"/>
              <a:cs typeface="Arial" panose="020B0604020202020204" pitchFamily="34" charset="0"/>
            </a:endParaRPr>
          </a:p>
        </p:txBody>
      </p:sp>
      <p:pic>
        <p:nvPicPr>
          <p:cNvPr id="6" name="Gráfico 5">
            <a:extLst>
              <a:ext uri="{FF2B5EF4-FFF2-40B4-BE49-F238E27FC236}">
                <a16:creationId xmlns:a16="http://schemas.microsoft.com/office/drawing/2014/main" id="{4D7EAB87-DFC1-499E-B39C-1D063F761D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79472" y="1836686"/>
            <a:ext cx="2216396" cy="2065728"/>
          </a:xfrm>
          <a:prstGeom prst="rect">
            <a:avLst/>
          </a:prstGeom>
        </p:spPr>
      </p:pic>
    </p:spTree>
    <p:extLst>
      <p:ext uri="{BB962C8B-B14F-4D97-AF65-F5344CB8AC3E}">
        <p14:creationId xmlns:p14="http://schemas.microsoft.com/office/powerpoint/2010/main" val="270143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áfico 21">
            <a:extLst>
              <a:ext uri="{FF2B5EF4-FFF2-40B4-BE49-F238E27FC236}">
                <a16:creationId xmlns:a16="http://schemas.microsoft.com/office/drawing/2014/main" id="{6DC76540-8147-4CFC-849A-E842852879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1600" y="3257120"/>
            <a:ext cx="1234440" cy="1399522"/>
          </a:xfrm>
          <a:prstGeom prst="rect">
            <a:avLst/>
          </a:prstGeom>
        </p:spPr>
      </p:pic>
      <p:sp>
        <p:nvSpPr>
          <p:cNvPr id="15" name="Rectángulo 14">
            <a:extLst>
              <a:ext uri="{FF2B5EF4-FFF2-40B4-BE49-F238E27FC236}">
                <a16:creationId xmlns:a16="http://schemas.microsoft.com/office/drawing/2014/main" id="{B35A5FE4-49C2-41A1-B5C0-AA92E9C09472}"/>
              </a:ext>
            </a:extLst>
          </p:cNvPr>
          <p:cNvSpPr/>
          <p:nvPr/>
        </p:nvSpPr>
        <p:spPr>
          <a:xfrm>
            <a:off x="2880360" y="4994759"/>
            <a:ext cx="8229600" cy="954107"/>
          </a:xfrm>
          <a:prstGeom prst="rect">
            <a:avLst/>
          </a:prstGeom>
          <a:solidFill>
            <a:schemeClr val="tx1"/>
          </a:solidFill>
        </p:spPr>
        <p:txBody>
          <a:bodyPr wrap="square">
            <a:spAutoFit/>
          </a:bodyPr>
          <a:lstStyle/>
          <a:p>
            <a:r>
              <a:rPr lang="es-ES_tradnl" sz="2800" b="1" dirty="0">
                <a:solidFill>
                  <a:schemeClr val="bg1">
                    <a:lumMod val="95000"/>
                  </a:schemeClr>
                </a:solidFill>
                <a:latin typeface="Arial" panose="020B0604020202020204" pitchFamily="34" charset="0"/>
                <a:ea typeface="Times New Roman" panose="02020603050405020304" pitchFamily="18" charset="0"/>
              </a:rPr>
              <a:t>Mejor el modelo mediante el uso del </a:t>
            </a:r>
            <a:r>
              <a:rPr lang="en-US" sz="2800" b="1" dirty="0">
                <a:solidFill>
                  <a:srgbClr val="00B050"/>
                </a:solidFill>
                <a:latin typeface="Arial" panose="020B0604020202020204" pitchFamily="34" charset="0"/>
                <a:ea typeface="Times New Roman" panose="02020603050405020304" pitchFamily="18" charset="0"/>
              </a:rPr>
              <a:t>Federated Learning</a:t>
            </a:r>
            <a:r>
              <a:rPr lang="en-US" sz="2800" b="1" dirty="0">
                <a:solidFill>
                  <a:schemeClr val="bg1"/>
                </a:solidFill>
                <a:latin typeface="Arial" panose="020B0604020202020204" pitchFamily="34" charset="0"/>
                <a:ea typeface="Times New Roman" panose="02020603050405020304" pitchFamily="18" charset="0"/>
              </a:rPr>
              <a:t>.</a:t>
            </a:r>
            <a:endParaRPr lang="en-US" sz="2800" b="1" dirty="0">
              <a:solidFill>
                <a:schemeClr val="bg1"/>
              </a:solidFill>
            </a:endParaRPr>
          </a:p>
        </p:txBody>
      </p:sp>
      <p:sp>
        <p:nvSpPr>
          <p:cNvPr id="9" name="TextBox 8">
            <a:extLst>
              <a:ext uri="{FF2B5EF4-FFF2-40B4-BE49-F238E27FC236}">
                <a16:creationId xmlns:a16="http://schemas.microsoft.com/office/drawing/2014/main" id="{0361965A-99CA-4F4E-ACD0-7087256D186D}"/>
              </a:ext>
            </a:extLst>
          </p:cNvPr>
          <p:cNvSpPr txBox="1"/>
          <p:nvPr/>
        </p:nvSpPr>
        <p:spPr>
          <a:xfrm>
            <a:off x="9954229" y="6361063"/>
            <a:ext cx="2037144" cy="276999"/>
          </a:xfrm>
          <a:prstGeom prst="rect">
            <a:avLst/>
          </a:prstGeom>
          <a:solidFill>
            <a:schemeClr val="tx1">
              <a:lumMod val="95000"/>
              <a:lumOff val="5000"/>
            </a:schemeClr>
          </a:solidFill>
        </p:spPr>
        <p:txBody>
          <a:bodyPr wrap="square" rtlCol="0">
            <a:spAutoFit/>
          </a:bodyPr>
          <a:lstStyle/>
          <a:p>
            <a:pPr algn="ctr">
              <a:spcAft>
                <a:spcPts val="600"/>
              </a:spcAft>
            </a:pPr>
            <a:r>
              <a:rPr lang="es-ES" sz="1200" b="1" dirty="0">
                <a:solidFill>
                  <a:schemeClr val="bg1"/>
                </a:solidFill>
                <a:latin typeface="Helvetica" panose="020B0604020202020204" pitchFamily="34" charset="0"/>
                <a:cs typeface="Helvetica" panose="020B0604020202020204" pitchFamily="34" charset="0"/>
              </a:rPr>
              <a:t>Darío M. García Carretero</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Rectángulo 4">
            <a:extLst>
              <a:ext uri="{FF2B5EF4-FFF2-40B4-BE49-F238E27FC236}">
                <a16:creationId xmlns:a16="http://schemas.microsoft.com/office/drawing/2014/main" id="{FA7D14D3-CF92-4B66-A0F1-1BEA9D923504}"/>
              </a:ext>
            </a:extLst>
          </p:cNvPr>
          <p:cNvSpPr/>
          <p:nvPr/>
        </p:nvSpPr>
        <p:spPr>
          <a:xfrm>
            <a:off x="2880360" y="2052017"/>
            <a:ext cx="8229600" cy="954107"/>
          </a:xfrm>
          <a:prstGeom prst="rect">
            <a:avLst/>
          </a:prstGeom>
          <a:solidFill>
            <a:schemeClr val="tx1"/>
          </a:solidFill>
        </p:spPr>
        <p:txBody>
          <a:bodyPr wrap="square">
            <a:spAutoFit/>
          </a:bodyPr>
          <a:lstStyle/>
          <a:p>
            <a:r>
              <a:rPr lang="es-ES_tradnl" sz="2800" b="1" dirty="0">
                <a:solidFill>
                  <a:schemeClr val="bg1">
                    <a:lumMod val="95000"/>
                  </a:schemeClr>
                </a:solidFill>
                <a:latin typeface="Arial" panose="020B0604020202020204" pitchFamily="34" charset="0"/>
                <a:ea typeface="Times New Roman" panose="02020603050405020304" pitchFamily="18" charset="0"/>
                <a:cs typeface="Arial" panose="020B0604020202020204" pitchFamily="34" charset="0"/>
              </a:rPr>
              <a:t>Recolectar información de los sensores instalados en las instalaciones</a:t>
            </a:r>
            <a:endParaRPr lang="en-US" sz="2800" b="1" dirty="0">
              <a:solidFill>
                <a:schemeClr val="bg1">
                  <a:lumMod val="95000"/>
                </a:schemeClr>
              </a:solidFill>
              <a:latin typeface="Helvetica" panose="020B0604020202020204" pitchFamily="34" charset="0"/>
              <a:cs typeface="Helvetica" panose="020B0604020202020204" pitchFamily="34" charset="0"/>
            </a:endParaRPr>
          </a:p>
        </p:txBody>
      </p:sp>
      <p:sp>
        <p:nvSpPr>
          <p:cNvPr id="12" name="Rectángulo 11">
            <a:extLst>
              <a:ext uri="{FF2B5EF4-FFF2-40B4-BE49-F238E27FC236}">
                <a16:creationId xmlns:a16="http://schemas.microsoft.com/office/drawing/2014/main" id="{4C25728A-4799-4BA7-81FA-08806743F24B}"/>
              </a:ext>
            </a:extLst>
          </p:cNvPr>
          <p:cNvSpPr/>
          <p:nvPr/>
        </p:nvSpPr>
        <p:spPr>
          <a:xfrm>
            <a:off x="2880360" y="3431611"/>
            <a:ext cx="8229600" cy="954107"/>
          </a:xfrm>
          <a:prstGeom prst="rect">
            <a:avLst/>
          </a:prstGeom>
          <a:solidFill>
            <a:schemeClr val="tx1"/>
          </a:solidFill>
        </p:spPr>
        <p:txBody>
          <a:bodyPr wrap="square">
            <a:spAutoFit/>
          </a:bodyPr>
          <a:lstStyle/>
          <a:p>
            <a:r>
              <a:rPr lang="es-ES_tradnl" sz="2800" b="1" dirty="0">
                <a:solidFill>
                  <a:schemeClr val="bg1">
                    <a:lumMod val="95000"/>
                  </a:schemeClr>
                </a:solidFill>
                <a:latin typeface="Arial" panose="020B0604020202020204" pitchFamily="34" charset="0"/>
                <a:ea typeface="Times New Roman" panose="02020603050405020304" pitchFamily="18" charset="0"/>
                <a:cs typeface="Arial" panose="020B0604020202020204" pitchFamily="34" charset="0"/>
              </a:rPr>
              <a:t>Diseñar y entrenar un modelo de </a:t>
            </a:r>
            <a:r>
              <a:rPr lang="en-US" sz="2800" b="1" dirty="0">
                <a:solidFill>
                  <a:schemeClr val="bg1">
                    <a:lumMod val="95000"/>
                  </a:schemeClr>
                </a:solidFill>
                <a:latin typeface="Arial" panose="020B0604020202020204" pitchFamily="34" charset="0"/>
                <a:ea typeface="Times New Roman" panose="02020603050405020304" pitchFamily="18" charset="0"/>
                <a:cs typeface="Arial" panose="020B0604020202020204" pitchFamily="34" charset="0"/>
              </a:rPr>
              <a:t>Machine Learning</a:t>
            </a:r>
          </a:p>
        </p:txBody>
      </p:sp>
      <p:pic>
        <p:nvPicPr>
          <p:cNvPr id="10" name="Gráfico 9">
            <a:extLst>
              <a:ext uri="{FF2B5EF4-FFF2-40B4-BE49-F238E27FC236}">
                <a16:creationId xmlns:a16="http://schemas.microsoft.com/office/drawing/2014/main" id="{B466A805-FF38-40C8-A310-FE0CF87E57B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1168" y="4854593"/>
            <a:ext cx="1234440" cy="1234440"/>
          </a:xfrm>
          <a:prstGeom prst="rect">
            <a:avLst/>
          </a:prstGeom>
        </p:spPr>
      </p:pic>
      <p:sp>
        <p:nvSpPr>
          <p:cNvPr id="16" name="Rectangle 6">
            <a:extLst>
              <a:ext uri="{FF2B5EF4-FFF2-40B4-BE49-F238E27FC236}">
                <a16:creationId xmlns:a16="http://schemas.microsoft.com/office/drawing/2014/main" id="{9EC5CB48-379E-4C4E-A901-CAD6EBA7ABD6}"/>
              </a:ext>
            </a:extLst>
          </p:cNvPr>
          <p:cNvSpPr/>
          <p:nvPr/>
        </p:nvSpPr>
        <p:spPr>
          <a:xfrm>
            <a:off x="1049868" y="48859"/>
            <a:ext cx="11069022" cy="12706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18" name="Picture 3" descr="A picture containing drawing&#10;&#10;Description automatically generated">
            <a:extLst>
              <a:ext uri="{FF2B5EF4-FFF2-40B4-BE49-F238E27FC236}">
                <a16:creationId xmlns:a16="http://schemas.microsoft.com/office/drawing/2014/main" id="{2C509927-62F3-4DBC-9421-0218CB778A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111" y="48859"/>
            <a:ext cx="897733" cy="1287699"/>
          </a:xfrm>
          <a:prstGeom prst="rect">
            <a:avLst/>
          </a:prstGeom>
        </p:spPr>
      </p:pic>
      <p:sp>
        <p:nvSpPr>
          <p:cNvPr id="19" name="TextBox 7">
            <a:extLst>
              <a:ext uri="{FF2B5EF4-FFF2-40B4-BE49-F238E27FC236}">
                <a16:creationId xmlns:a16="http://schemas.microsoft.com/office/drawing/2014/main" id="{034445C9-B371-4D08-A6EF-240C6889BE14}"/>
              </a:ext>
            </a:extLst>
          </p:cNvPr>
          <p:cNvSpPr txBox="1"/>
          <p:nvPr/>
        </p:nvSpPr>
        <p:spPr>
          <a:xfrm>
            <a:off x="561490" y="307987"/>
            <a:ext cx="11069020" cy="769441"/>
          </a:xfrm>
          <a:prstGeom prst="rect">
            <a:avLst/>
          </a:prstGeom>
          <a:noFill/>
        </p:spPr>
        <p:txBody>
          <a:bodyPr wrap="square" rtlCol="0">
            <a:spAutoFit/>
          </a:bodyPr>
          <a:lstStyle/>
          <a:p>
            <a:pPr algn="ctr"/>
            <a:r>
              <a:rPr lang="es-ES" sz="4400" b="1" dirty="0">
                <a:solidFill>
                  <a:schemeClr val="bg1"/>
                </a:solidFill>
                <a:latin typeface="Arial" panose="020B0604020202020204" pitchFamily="34" charset="0"/>
                <a:cs typeface="Arial" panose="020B0604020202020204" pitchFamily="34" charset="0"/>
              </a:rPr>
              <a:t>Metodología</a:t>
            </a:r>
            <a:endParaRPr lang="en-GB" sz="4400" b="1" dirty="0">
              <a:solidFill>
                <a:schemeClr val="bg1"/>
              </a:solidFill>
              <a:latin typeface="Arial" panose="020B0604020202020204" pitchFamily="34" charset="0"/>
              <a:cs typeface="Arial" panose="020B0604020202020204" pitchFamily="34" charset="0"/>
            </a:endParaRPr>
          </a:p>
        </p:txBody>
      </p:sp>
      <p:pic>
        <p:nvPicPr>
          <p:cNvPr id="8" name="Gráfico 7">
            <a:extLst>
              <a:ext uri="{FF2B5EF4-FFF2-40B4-BE49-F238E27FC236}">
                <a16:creationId xmlns:a16="http://schemas.microsoft.com/office/drawing/2014/main" id="{261FB0EF-5DEF-4AE7-BCE0-75A2F7F2A70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71600" y="1587500"/>
            <a:ext cx="1234440" cy="1568073"/>
          </a:xfrm>
          <a:prstGeom prst="rect">
            <a:avLst/>
          </a:prstGeom>
        </p:spPr>
      </p:pic>
    </p:spTree>
    <p:extLst>
      <p:ext uri="{BB962C8B-B14F-4D97-AF65-F5344CB8AC3E}">
        <p14:creationId xmlns:p14="http://schemas.microsoft.com/office/powerpoint/2010/main" val="271631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361965A-99CA-4F4E-ACD0-7087256D186D}"/>
              </a:ext>
            </a:extLst>
          </p:cNvPr>
          <p:cNvSpPr txBox="1"/>
          <p:nvPr/>
        </p:nvSpPr>
        <p:spPr>
          <a:xfrm>
            <a:off x="9954229" y="6361063"/>
            <a:ext cx="2037144" cy="276999"/>
          </a:xfrm>
          <a:prstGeom prst="rect">
            <a:avLst/>
          </a:prstGeom>
          <a:solidFill>
            <a:schemeClr val="tx1">
              <a:lumMod val="95000"/>
              <a:lumOff val="5000"/>
            </a:schemeClr>
          </a:solidFill>
        </p:spPr>
        <p:txBody>
          <a:bodyPr wrap="square" rtlCol="0">
            <a:spAutoFit/>
          </a:bodyPr>
          <a:lstStyle/>
          <a:p>
            <a:pPr algn="ctr">
              <a:spcAft>
                <a:spcPts val="600"/>
              </a:spcAft>
            </a:pPr>
            <a:r>
              <a:rPr lang="es-ES" sz="1200" b="1" dirty="0">
                <a:solidFill>
                  <a:schemeClr val="bg1"/>
                </a:solidFill>
                <a:latin typeface="Helvetica" panose="020B0604020202020204" pitchFamily="34" charset="0"/>
                <a:cs typeface="Helvetica" panose="020B0604020202020204" pitchFamily="34" charset="0"/>
              </a:rPr>
              <a:t>Darío M. García Carretero</a:t>
            </a:r>
            <a:endParaRPr lang="en-GB" sz="1200" b="1" dirty="0">
              <a:solidFill>
                <a:schemeClr val="bg1"/>
              </a:solidFill>
              <a:latin typeface="Helvetica" panose="020B0604020202020204" pitchFamily="34" charset="0"/>
              <a:cs typeface="Helvetica" panose="020B0604020202020204" pitchFamily="34" charset="0"/>
            </a:endParaRPr>
          </a:p>
        </p:txBody>
      </p:sp>
      <p:sp>
        <p:nvSpPr>
          <p:cNvPr id="16" name="Rectangle 6">
            <a:extLst>
              <a:ext uri="{FF2B5EF4-FFF2-40B4-BE49-F238E27FC236}">
                <a16:creationId xmlns:a16="http://schemas.microsoft.com/office/drawing/2014/main" id="{9EC5CB48-379E-4C4E-A901-CAD6EBA7ABD6}"/>
              </a:ext>
            </a:extLst>
          </p:cNvPr>
          <p:cNvSpPr/>
          <p:nvPr/>
        </p:nvSpPr>
        <p:spPr>
          <a:xfrm>
            <a:off x="1049868" y="48859"/>
            <a:ext cx="11069022" cy="12706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18" name="Picture 3" descr="A picture containing drawing&#10;&#10;Description automatically generated">
            <a:extLst>
              <a:ext uri="{FF2B5EF4-FFF2-40B4-BE49-F238E27FC236}">
                <a16:creationId xmlns:a16="http://schemas.microsoft.com/office/drawing/2014/main" id="{2C509927-62F3-4DBC-9421-0218CB778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11" y="48859"/>
            <a:ext cx="897733" cy="1287699"/>
          </a:xfrm>
          <a:prstGeom prst="rect">
            <a:avLst/>
          </a:prstGeom>
        </p:spPr>
      </p:pic>
      <p:sp>
        <p:nvSpPr>
          <p:cNvPr id="19" name="TextBox 7">
            <a:extLst>
              <a:ext uri="{FF2B5EF4-FFF2-40B4-BE49-F238E27FC236}">
                <a16:creationId xmlns:a16="http://schemas.microsoft.com/office/drawing/2014/main" id="{034445C9-B371-4D08-A6EF-240C6889BE14}"/>
              </a:ext>
            </a:extLst>
          </p:cNvPr>
          <p:cNvSpPr txBox="1"/>
          <p:nvPr/>
        </p:nvSpPr>
        <p:spPr>
          <a:xfrm>
            <a:off x="561490" y="307987"/>
            <a:ext cx="11069020" cy="769441"/>
          </a:xfrm>
          <a:prstGeom prst="rect">
            <a:avLst/>
          </a:prstGeom>
          <a:noFill/>
        </p:spPr>
        <p:txBody>
          <a:bodyPr wrap="square" rtlCol="0">
            <a:spAutoFit/>
          </a:bodyPr>
          <a:lstStyle/>
          <a:p>
            <a:pPr algn="ctr"/>
            <a:r>
              <a:rPr lang="en-US" sz="4400" b="1" dirty="0">
                <a:solidFill>
                  <a:schemeClr val="bg1"/>
                </a:solidFill>
                <a:latin typeface="Arial" panose="020B0604020202020204" pitchFamily="34" charset="0"/>
                <a:cs typeface="Arial" panose="020B0604020202020204" pitchFamily="34" charset="0"/>
              </a:rPr>
              <a:t>Machine Learning (ML)</a:t>
            </a:r>
          </a:p>
        </p:txBody>
      </p:sp>
      <p:pic>
        <p:nvPicPr>
          <p:cNvPr id="14" name="Gráfico 13">
            <a:extLst>
              <a:ext uri="{FF2B5EF4-FFF2-40B4-BE49-F238E27FC236}">
                <a16:creationId xmlns:a16="http://schemas.microsoft.com/office/drawing/2014/main" id="{97C19E71-345C-475A-8B42-F0E217012A8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110" y="1688607"/>
            <a:ext cx="4241789" cy="4327264"/>
          </a:xfrm>
          <a:prstGeom prst="rect">
            <a:avLst/>
          </a:prstGeom>
        </p:spPr>
      </p:pic>
      <p:sp>
        <p:nvSpPr>
          <p:cNvPr id="20" name="Rectángulo 19">
            <a:extLst>
              <a:ext uri="{FF2B5EF4-FFF2-40B4-BE49-F238E27FC236}">
                <a16:creationId xmlns:a16="http://schemas.microsoft.com/office/drawing/2014/main" id="{C04EAA28-C98E-4885-8640-BD7518C8C80C}"/>
              </a:ext>
            </a:extLst>
          </p:cNvPr>
          <p:cNvSpPr/>
          <p:nvPr/>
        </p:nvSpPr>
        <p:spPr>
          <a:xfrm>
            <a:off x="4470400" y="1598398"/>
            <a:ext cx="7648490" cy="2369880"/>
          </a:xfrm>
          <a:prstGeom prst="rect">
            <a:avLst/>
          </a:prstGeom>
          <a:solidFill>
            <a:schemeClr val="tx1"/>
          </a:solidFill>
          <a:ln>
            <a:noFill/>
          </a:ln>
        </p:spPr>
        <p:txBody>
          <a:bodyPr wrap="square">
            <a:spAutoFit/>
          </a:bodyPr>
          <a:lstStyle/>
          <a:p>
            <a:r>
              <a:rPr lang="es-ES" sz="2800" b="1" dirty="0">
                <a:solidFill>
                  <a:schemeClr val="bg1"/>
                </a:solidFill>
                <a:latin typeface="Arial" panose="020B0604020202020204" pitchFamily="34" charset="0"/>
                <a:cs typeface="Arial" panose="020B0604020202020204" pitchFamily="34" charset="0"/>
              </a:rPr>
              <a:t>¿Qué es el </a:t>
            </a:r>
            <a:r>
              <a:rPr lang="en-US" sz="2800" b="1" dirty="0">
                <a:solidFill>
                  <a:schemeClr val="bg1"/>
                </a:solidFill>
                <a:latin typeface="Arial" panose="020B0604020202020204" pitchFamily="34" charset="0"/>
                <a:cs typeface="Arial" panose="020B0604020202020204" pitchFamily="34" charset="0"/>
              </a:rPr>
              <a:t>Machine Learning</a:t>
            </a:r>
            <a:r>
              <a:rPr lang="es-ES" sz="2800" b="1" dirty="0">
                <a:solidFill>
                  <a:schemeClr val="bg1"/>
                </a:solidFill>
                <a:latin typeface="Arial" panose="020B0604020202020204" pitchFamily="34" charset="0"/>
                <a:cs typeface="Arial" panose="020B0604020202020204" pitchFamily="34" charset="0"/>
              </a:rPr>
              <a:t>?</a:t>
            </a:r>
          </a:p>
          <a:p>
            <a:endParaRPr lang="es-ES" sz="2000" dirty="0">
              <a:latin typeface="Arial" panose="020B0604020202020204" pitchFamily="34" charset="0"/>
              <a:cs typeface="Arial" panose="020B0604020202020204" pitchFamily="34" charset="0"/>
            </a:endParaRPr>
          </a:p>
          <a:p>
            <a:r>
              <a:rPr lang="es-ES" sz="2000" dirty="0">
                <a:solidFill>
                  <a:schemeClr val="bg1"/>
                </a:solidFill>
                <a:latin typeface="Arial" panose="020B0604020202020204" pitchFamily="34" charset="0"/>
                <a:cs typeface="Arial" panose="020B0604020202020204" pitchFamily="34" charset="0"/>
              </a:rPr>
              <a:t>El </a:t>
            </a:r>
            <a:r>
              <a:rPr lang="en-US" sz="2000" dirty="0">
                <a:solidFill>
                  <a:schemeClr val="bg1"/>
                </a:solidFill>
                <a:latin typeface="Arial" panose="020B0604020202020204" pitchFamily="34" charset="0"/>
                <a:cs typeface="Arial" panose="020B0604020202020204" pitchFamily="34" charset="0"/>
              </a:rPr>
              <a:t>Machine Learning </a:t>
            </a:r>
            <a:r>
              <a:rPr lang="es-ES" sz="2000" dirty="0">
                <a:solidFill>
                  <a:schemeClr val="bg1"/>
                </a:solidFill>
                <a:latin typeface="Arial" panose="020B0604020202020204" pitchFamily="34" charset="0"/>
                <a:cs typeface="Arial" panose="020B0604020202020204" pitchFamily="34" charset="0"/>
              </a:rPr>
              <a:t>(aprendizaje automático) es un subcampo de la computación y una rama de la inteligencia artificial, cuyo objetivo es crear programas capaces de generalizar comportamientos de la información suministrada en forma de ejemplos.</a:t>
            </a:r>
          </a:p>
        </p:txBody>
      </p:sp>
      <p:sp>
        <p:nvSpPr>
          <p:cNvPr id="21" name="Rectángulo 20">
            <a:extLst>
              <a:ext uri="{FF2B5EF4-FFF2-40B4-BE49-F238E27FC236}">
                <a16:creationId xmlns:a16="http://schemas.microsoft.com/office/drawing/2014/main" id="{6B64E4AE-96FD-4B06-A492-28B7A55B7996}"/>
              </a:ext>
            </a:extLst>
          </p:cNvPr>
          <p:cNvSpPr/>
          <p:nvPr/>
        </p:nvSpPr>
        <p:spPr>
          <a:xfrm>
            <a:off x="4470400" y="4133619"/>
            <a:ext cx="7648490" cy="2062103"/>
          </a:xfrm>
          <a:prstGeom prst="rect">
            <a:avLst/>
          </a:prstGeom>
          <a:solidFill>
            <a:schemeClr val="tx1"/>
          </a:solidFill>
          <a:ln>
            <a:noFill/>
          </a:ln>
        </p:spPr>
        <p:txBody>
          <a:bodyPr wrap="square">
            <a:spAutoFit/>
          </a:bodyPr>
          <a:lstStyle/>
          <a:p>
            <a:r>
              <a:rPr kumimoji="0" lang="es-ES" altLang="es-ES" sz="28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¿Qué puede por nosotros?</a:t>
            </a:r>
          </a:p>
          <a:p>
            <a:endParaRPr lang="es-ES" sz="2000" b="1" dirty="0">
              <a:solidFill>
                <a:schemeClr val="bg1"/>
              </a:solidFill>
              <a:latin typeface="Arial" panose="020B0604020202020204" pitchFamily="34" charset="0"/>
              <a:cs typeface="Arial" panose="020B0604020202020204" pitchFamily="34" charset="0"/>
            </a:endParaRPr>
          </a:p>
          <a:p>
            <a:r>
              <a:rPr lang="es-ES" sz="2000" dirty="0">
                <a:solidFill>
                  <a:schemeClr val="bg1"/>
                </a:solidFill>
                <a:latin typeface="Arial" panose="020B0604020202020204" pitchFamily="34" charset="0"/>
                <a:cs typeface="Arial" panose="020B0604020202020204" pitchFamily="34" charset="0"/>
              </a:rPr>
              <a:t>El </a:t>
            </a:r>
            <a:r>
              <a:rPr lang="en-US" sz="2000" dirty="0">
                <a:solidFill>
                  <a:schemeClr val="bg1"/>
                </a:solidFill>
                <a:latin typeface="Arial" panose="020B0604020202020204" pitchFamily="34" charset="0"/>
                <a:cs typeface="Arial" panose="020B0604020202020204" pitchFamily="34" charset="0"/>
              </a:rPr>
              <a:t>Machine Learning</a:t>
            </a:r>
            <a:r>
              <a:rPr lang="es-ES" sz="2000" dirty="0">
                <a:solidFill>
                  <a:schemeClr val="bg1"/>
                </a:solidFill>
                <a:latin typeface="Arial" panose="020B0604020202020204" pitchFamily="34" charset="0"/>
                <a:cs typeface="Arial" panose="020B0604020202020204" pitchFamily="34" charset="0"/>
              </a:rPr>
              <a:t> tiene un gran variedad de aplicaciones, incluyendo motores de búsqueda, diagnóstico médico, detección de fraude en el uso de tarjetas de crédito, clasificación de secuencias de ADN, videojuegos, etc.</a:t>
            </a:r>
          </a:p>
        </p:txBody>
      </p:sp>
    </p:spTree>
    <p:extLst>
      <p:ext uri="{BB962C8B-B14F-4D97-AF65-F5344CB8AC3E}">
        <p14:creationId xmlns:p14="http://schemas.microsoft.com/office/powerpoint/2010/main" val="678145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361965A-99CA-4F4E-ACD0-7087256D186D}"/>
              </a:ext>
            </a:extLst>
          </p:cNvPr>
          <p:cNvSpPr txBox="1"/>
          <p:nvPr/>
        </p:nvSpPr>
        <p:spPr>
          <a:xfrm>
            <a:off x="9954229" y="6361063"/>
            <a:ext cx="2037144" cy="276999"/>
          </a:xfrm>
          <a:prstGeom prst="rect">
            <a:avLst/>
          </a:prstGeom>
          <a:solidFill>
            <a:schemeClr val="tx1">
              <a:lumMod val="95000"/>
              <a:lumOff val="5000"/>
            </a:schemeClr>
          </a:solidFill>
        </p:spPr>
        <p:txBody>
          <a:bodyPr wrap="square" rtlCol="0">
            <a:spAutoFit/>
          </a:bodyPr>
          <a:lstStyle/>
          <a:p>
            <a:pPr algn="ctr">
              <a:spcAft>
                <a:spcPts val="600"/>
              </a:spcAft>
            </a:pPr>
            <a:r>
              <a:rPr lang="es-ES" sz="1200" b="1" dirty="0">
                <a:solidFill>
                  <a:schemeClr val="bg1"/>
                </a:solidFill>
                <a:latin typeface="Helvetica" panose="020B0604020202020204" pitchFamily="34" charset="0"/>
                <a:cs typeface="Helvetica" panose="020B0604020202020204" pitchFamily="34" charset="0"/>
              </a:rPr>
              <a:t>Darío M. García Carretero</a:t>
            </a:r>
            <a:endParaRPr lang="en-GB" sz="1200" b="1" dirty="0">
              <a:solidFill>
                <a:schemeClr val="bg1"/>
              </a:solidFill>
              <a:latin typeface="Helvetica" panose="020B0604020202020204" pitchFamily="34" charset="0"/>
              <a:cs typeface="Helvetica" panose="020B0604020202020204" pitchFamily="34" charset="0"/>
            </a:endParaRPr>
          </a:p>
        </p:txBody>
      </p:sp>
      <p:sp>
        <p:nvSpPr>
          <p:cNvPr id="16" name="Rectangle 6">
            <a:extLst>
              <a:ext uri="{FF2B5EF4-FFF2-40B4-BE49-F238E27FC236}">
                <a16:creationId xmlns:a16="http://schemas.microsoft.com/office/drawing/2014/main" id="{9EC5CB48-379E-4C4E-A901-CAD6EBA7ABD6}"/>
              </a:ext>
            </a:extLst>
          </p:cNvPr>
          <p:cNvSpPr/>
          <p:nvPr/>
        </p:nvSpPr>
        <p:spPr>
          <a:xfrm>
            <a:off x="1049868" y="48859"/>
            <a:ext cx="11069022" cy="12706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18" name="Picture 3" descr="A picture containing drawing&#10;&#10;Description automatically generated">
            <a:extLst>
              <a:ext uri="{FF2B5EF4-FFF2-40B4-BE49-F238E27FC236}">
                <a16:creationId xmlns:a16="http://schemas.microsoft.com/office/drawing/2014/main" id="{2C509927-62F3-4DBC-9421-0218CB778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11" y="48859"/>
            <a:ext cx="897733" cy="1287699"/>
          </a:xfrm>
          <a:prstGeom prst="rect">
            <a:avLst/>
          </a:prstGeom>
        </p:spPr>
      </p:pic>
      <p:sp>
        <p:nvSpPr>
          <p:cNvPr id="19" name="TextBox 7">
            <a:extLst>
              <a:ext uri="{FF2B5EF4-FFF2-40B4-BE49-F238E27FC236}">
                <a16:creationId xmlns:a16="http://schemas.microsoft.com/office/drawing/2014/main" id="{034445C9-B371-4D08-A6EF-240C6889BE14}"/>
              </a:ext>
            </a:extLst>
          </p:cNvPr>
          <p:cNvSpPr txBox="1"/>
          <p:nvPr/>
        </p:nvSpPr>
        <p:spPr>
          <a:xfrm>
            <a:off x="561489" y="307987"/>
            <a:ext cx="11429883" cy="769441"/>
          </a:xfrm>
          <a:prstGeom prst="rect">
            <a:avLst/>
          </a:prstGeom>
          <a:noFill/>
        </p:spPr>
        <p:txBody>
          <a:bodyPr wrap="square" rtlCol="0">
            <a:spAutoFit/>
          </a:bodyPr>
          <a:lstStyle/>
          <a:p>
            <a:pPr algn="ctr"/>
            <a:r>
              <a:rPr lang="es-ES" sz="4400" b="1" dirty="0">
                <a:solidFill>
                  <a:schemeClr val="bg1"/>
                </a:solidFill>
                <a:latin typeface="Arial" panose="020B0604020202020204" pitchFamily="34" charset="0"/>
                <a:cs typeface="Arial" panose="020B0604020202020204" pitchFamily="34" charset="0"/>
              </a:rPr>
              <a:t>ML, ¿Cómo funciona?</a:t>
            </a:r>
            <a:endParaRPr lang="en-GB" sz="4400" b="1" dirty="0">
              <a:solidFill>
                <a:schemeClr val="bg1"/>
              </a:solidFill>
              <a:latin typeface="Arial" panose="020B0604020202020204" pitchFamily="34" charset="0"/>
              <a:cs typeface="Arial" panose="020B0604020202020204" pitchFamily="34" charset="0"/>
            </a:endParaRPr>
          </a:p>
        </p:txBody>
      </p:sp>
      <p:sp>
        <p:nvSpPr>
          <p:cNvPr id="20" name="Rectángulo 19">
            <a:extLst>
              <a:ext uri="{FF2B5EF4-FFF2-40B4-BE49-F238E27FC236}">
                <a16:creationId xmlns:a16="http://schemas.microsoft.com/office/drawing/2014/main" id="{C04EAA28-C98E-4885-8640-BD7518C8C80C}"/>
              </a:ext>
            </a:extLst>
          </p:cNvPr>
          <p:cNvSpPr/>
          <p:nvPr/>
        </p:nvSpPr>
        <p:spPr>
          <a:xfrm>
            <a:off x="4470400" y="1723951"/>
            <a:ext cx="7648490" cy="1938992"/>
          </a:xfrm>
          <a:prstGeom prst="rect">
            <a:avLst/>
          </a:prstGeom>
          <a:solidFill>
            <a:schemeClr val="tx1"/>
          </a:solidFill>
          <a:ln>
            <a:noFill/>
          </a:ln>
        </p:spPr>
        <p:txBody>
          <a:bodyPr wrap="square">
            <a:spAutoFit/>
          </a:bodyPr>
          <a:lstStyle/>
          <a:p>
            <a:r>
              <a:rPr lang="es-ES" sz="2000" dirty="0">
                <a:solidFill>
                  <a:schemeClr val="bg1"/>
                </a:solidFill>
                <a:latin typeface="Arial" panose="020B0604020202020204" pitchFamily="34" charset="0"/>
                <a:cs typeface="Arial" panose="020B0604020202020204" pitchFamily="34" charset="0"/>
              </a:rPr>
              <a:t>Si le enseñamos a un niño por primera vez el dibujo de un pez este no reconocerá el objeto por que nunca ha visto algo similar. Si le explicamos de que se trata, la próxima vez que vea un pez, el niño reconocerá inmediatamente al animal. Esto sucede debido a que de forma inconsciente, el cerebro del chico ha almacenado las características del animal (aletas, cola, escamas, etc.)</a:t>
            </a:r>
          </a:p>
        </p:txBody>
      </p:sp>
      <p:sp>
        <p:nvSpPr>
          <p:cNvPr id="21" name="Rectángulo 20">
            <a:extLst>
              <a:ext uri="{FF2B5EF4-FFF2-40B4-BE49-F238E27FC236}">
                <a16:creationId xmlns:a16="http://schemas.microsoft.com/office/drawing/2014/main" id="{6B64E4AE-96FD-4B06-A492-28B7A55B7996}"/>
              </a:ext>
            </a:extLst>
          </p:cNvPr>
          <p:cNvSpPr/>
          <p:nvPr/>
        </p:nvSpPr>
        <p:spPr>
          <a:xfrm>
            <a:off x="73111" y="4105446"/>
            <a:ext cx="7364695" cy="1938992"/>
          </a:xfrm>
          <a:prstGeom prst="rect">
            <a:avLst/>
          </a:prstGeom>
          <a:solidFill>
            <a:schemeClr val="tx1"/>
          </a:solidFill>
          <a:ln>
            <a:noFill/>
          </a:ln>
        </p:spPr>
        <p:txBody>
          <a:bodyPr wrap="square">
            <a:spAutoFit/>
          </a:bodyPr>
          <a:lstStyle/>
          <a:p>
            <a:r>
              <a:rPr lang="es-ES" sz="2000" dirty="0">
                <a:solidFill>
                  <a:schemeClr val="bg1"/>
                </a:solidFill>
                <a:latin typeface="Arial" panose="020B0604020202020204" pitchFamily="34" charset="0"/>
                <a:cs typeface="Arial" panose="020B0604020202020204" pitchFamily="34" charset="0"/>
              </a:rPr>
              <a:t>El aprendizaje automático funciona, en la mayoría de los casos, de forma análoga. Al modelo (el niño) se le suministra un conjunto de datos cuyas etiquetas son conocidas (pez o no pez) y el modelo “aprende” a reconocer patrones en los datos. Posteriormente ese modelo, gracias a la generalización, será capaz de reconocer peces cuando se los encuentre.</a:t>
            </a:r>
          </a:p>
        </p:txBody>
      </p:sp>
      <p:pic>
        <p:nvPicPr>
          <p:cNvPr id="10" name="Imagen 9">
            <a:extLst>
              <a:ext uri="{FF2B5EF4-FFF2-40B4-BE49-F238E27FC236}">
                <a16:creationId xmlns:a16="http://schemas.microsoft.com/office/drawing/2014/main" id="{D6870FB4-6C24-46C3-BABB-AB1E5334D1C9}"/>
              </a:ext>
            </a:extLst>
          </p:cNvPr>
          <p:cNvPicPr>
            <a:picLocks noChangeAspect="1"/>
          </p:cNvPicPr>
          <p:nvPr/>
        </p:nvPicPr>
        <p:blipFill>
          <a:blip r:embed="rId4"/>
          <a:stretch>
            <a:fillRect/>
          </a:stretch>
        </p:blipFill>
        <p:spPr>
          <a:xfrm>
            <a:off x="2259375" y="2411273"/>
            <a:ext cx="1810454" cy="664268"/>
          </a:xfrm>
          <a:prstGeom prst="rect">
            <a:avLst/>
          </a:prstGeom>
        </p:spPr>
      </p:pic>
      <p:sp>
        <p:nvSpPr>
          <p:cNvPr id="12" name="CuadroTexto 11">
            <a:extLst>
              <a:ext uri="{FF2B5EF4-FFF2-40B4-BE49-F238E27FC236}">
                <a16:creationId xmlns:a16="http://schemas.microsoft.com/office/drawing/2014/main" id="{8C5DBE6F-6276-4EB8-9D0B-8BE23E88E138}"/>
              </a:ext>
            </a:extLst>
          </p:cNvPr>
          <p:cNvSpPr txBox="1"/>
          <p:nvPr/>
        </p:nvSpPr>
        <p:spPr>
          <a:xfrm>
            <a:off x="3851156" y="2327909"/>
            <a:ext cx="438720" cy="830997"/>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a:t>
            </a:r>
          </a:p>
        </p:txBody>
      </p:sp>
      <p:pic>
        <p:nvPicPr>
          <p:cNvPr id="15" name="Imagen 14">
            <a:extLst>
              <a:ext uri="{FF2B5EF4-FFF2-40B4-BE49-F238E27FC236}">
                <a16:creationId xmlns:a16="http://schemas.microsoft.com/office/drawing/2014/main" id="{34635023-F727-4011-9DDF-8C0321F72362}"/>
              </a:ext>
            </a:extLst>
          </p:cNvPr>
          <p:cNvPicPr>
            <a:picLocks noChangeAspect="1"/>
          </p:cNvPicPr>
          <p:nvPr/>
        </p:nvPicPr>
        <p:blipFill>
          <a:blip r:embed="rId5"/>
          <a:stretch>
            <a:fillRect/>
          </a:stretch>
        </p:blipFill>
        <p:spPr>
          <a:xfrm>
            <a:off x="9710963" y="4121490"/>
            <a:ext cx="1303947" cy="456617"/>
          </a:xfrm>
          <a:prstGeom prst="rect">
            <a:avLst/>
          </a:prstGeom>
          <a:solidFill>
            <a:srgbClr val="FF0000"/>
          </a:solidFill>
        </p:spPr>
      </p:pic>
      <p:pic>
        <p:nvPicPr>
          <p:cNvPr id="22" name="Imagen 21">
            <a:extLst>
              <a:ext uri="{FF2B5EF4-FFF2-40B4-BE49-F238E27FC236}">
                <a16:creationId xmlns:a16="http://schemas.microsoft.com/office/drawing/2014/main" id="{42EB375A-3989-4AA9-8186-C7337F15CDD3}"/>
              </a:ext>
            </a:extLst>
          </p:cNvPr>
          <p:cNvPicPr>
            <a:picLocks noChangeAspect="1"/>
          </p:cNvPicPr>
          <p:nvPr/>
        </p:nvPicPr>
        <p:blipFill>
          <a:blip r:embed="rId6"/>
          <a:stretch>
            <a:fillRect/>
          </a:stretch>
        </p:blipFill>
        <p:spPr>
          <a:xfrm>
            <a:off x="9932779" y="5170165"/>
            <a:ext cx="954958" cy="758348"/>
          </a:xfrm>
          <a:prstGeom prst="rect">
            <a:avLst/>
          </a:prstGeom>
        </p:spPr>
      </p:pic>
      <p:pic>
        <p:nvPicPr>
          <p:cNvPr id="23" name="Gráfico 22">
            <a:extLst>
              <a:ext uri="{FF2B5EF4-FFF2-40B4-BE49-F238E27FC236}">
                <a16:creationId xmlns:a16="http://schemas.microsoft.com/office/drawing/2014/main" id="{7DFD6E55-55CF-4D4B-9B60-F5FA904DA8F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298302" y="4263645"/>
            <a:ext cx="314462" cy="314462"/>
          </a:xfrm>
          <a:prstGeom prst="rect">
            <a:avLst/>
          </a:prstGeom>
        </p:spPr>
      </p:pic>
      <p:pic>
        <p:nvPicPr>
          <p:cNvPr id="24" name="Gráfico 23">
            <a:extLst>
              <a:ext uri="{FF2B5EF4-FFF2-40B4-BE49-F238E27FC236}">
                <a16:creationId xmlns:a16="http://schemas.microsoft.com/office/drawing/2014/main" id="{813458DF-47D1-47A5-AE28-C16E4CD5026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298302" y="4820435"/>
            <a:ext cx="314462" cy="314462"/>
          </a:xfrm>
          <a:prstGeom prst="rect">
            <a:avLst/>
          </a:prstGeom>
        </p:spPr>
      </p:pic>
      <p:pic>
        <p:nvPicPr>
          <p:cNvPr id="2" name="Gráfico 1">
            <a:extLst>
              <a:ext uri="{FF2B5EF4-FFF2-40B4-BE49-F238E27FC236}">
                <a16:creationId xmlns:a16="http://schemas.microsoft.com/office/drawing/2014/main" id="{3651E713-2EC5-44E5-ABB1-E9A20AB0FCC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298302" y="5377225"/>
            <a:ext cx="314462" cy="314462"/>
          </a:xfrm>
          <a:prstGeom prst="rect">
            <a:avLst/>
          </a:prstGeom>
        </p:spPr>
      </p:pic>
      <p:sp>
        <p:nvSpPr>
          <p:cNvPr id="26" name="CuadroTexto 25">
            <a:extLst>
              <a:ext uri="{FF2B5EF4-FFF2-40B4-BE49-F238E27FC236}">
                <a16:creationId xmlns:a16="http://schemas.microsoft.com/office/drawing/2014/main" id="{5EDD7B92-EE03-430B-B3C7-BD803C3C3AA8}"/>
              </a:ext>
            </a:extLst>
          </p:cNvPr>
          <p:cNvSpPr txBox="1"/>
          <p:nvPr/>
        </p:nvSpPr>
        <p:spPr>
          <a:xfrm>
            <a:off x="1861528" y="2327909"/>
            <a:ext cx="438720" cy="830997"/>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a:t>
            </a:r>
          </a:p>
        </p:txBody>
      </p:sp>
      <p:pic>
        <p:nvPicPr>
          <p:cNvPr id="13" name="Imagen 12">
            <a:extLst>
              <a:ext uri="{FF2B5EF4-FFF2-40B4-BE49-F238E27FC236}">
                <a16:creationId xmlns:a16="http://schemas.microsoft.com/office/drawing/2014/main" id="{5C389AEB-FE22-470E-AD12-24304F4A303B}"/>
              </a:ext>
            </a:extLst>
          </p:cNvPr>
          <p:cNvPicPr>
            <a:picLocks noChangeAspect="1"/>
          </p:cNvPicPr>
          <p:nvPr/>
        </p:nvPicPr>
        <p:blipFill>
          <a:blip r:embed="rId11"/>
          <a:stretch>
            <a:fillRect/>
          </a:stretch>
        </p:blipFill>
        <p:spPr>
          <a:xfrm>
            <a:off x="9747542" y="4643435"/>
            <a:ext cx="1325433" cy="571933"/>
          </a:xfrm>
          <a:prstGeom prst="rect">
            <a:avLst/>
          </a:prstGeom>
        </p:spPr>
      </p:pic>
      <p:pic>
        <p:nvPicPr>
          <p:cNvPr id="30" name="Gráfico 29">
            <a:extLst>
              <a:ext uri="{FF2B5EF4-FFF2-40B4-BE49-F238E27FC236}">
                <a16:creationId xmlns:a16="http://schemas.microsoft.com/office/drawing/2014/main" id="{83F670FE-2385-4F3E-A8AC-9E7059E4C15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110" y="1770624"/>
            <a:ext cx="1884341" cy="1496654"/>
          </a:xfrm>
          <a:prstGeom prst="rect">
            <a:avLst/>
          </a:prstGeom>
        </p:spPr>
      </p:pic>
      <p:pic>
        <p:nvPicPr>
          <p:cNvPr id="31" name="Gráfico 30">
            <a:extLst>
              <a:ext uri="{FF2B5EF4-FFF2-40B4-BE49-F238E27FC236}">
                <a16:creationId xmlns:a16="http://schemas.microsoft.com/office/drawing/2014/main" id="{D6B9BD2A-B8CA-478C-B108-F6A54680348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45681" y="4229339"/>
            <a:ext cx="1884341" cy="1496654"/>
          </a:xfrm>
          <a:prstGeom prst="rect">
            <a:avLst/>
          </a:prstGeom>
        </p:spPr>
      </p:pic>
    </p:spTree>
    <p:extLst>
      <p:ext uri="{BB962C8B-B14F-4D97-AF65-F5344CB8AC3E}">
        <p14:creationId xmlns:p14="http://schemas.microsoft.com/office/powerpoint/2010/main" val="1850926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áfico 3">
            <a:extLst>
              <a:ext uri="{FF2B5EF4-FFF2-40B4-BE49-F238E27FC236}">
                <a16:creationId xmlns:a16="http://schemas.microsoft.com/office/drawing/2014/main" id="{D3CDBAF0-DA3E-4607-9C1D-67C3BE697A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2937" y="4807345"/>
            <a:ext cx="1151332" cy="1119438"/>
          </a:xfrm>
          <a:prstGeom prst="rect">
            <a:avLst/>
          </a:prstGeom>
        </p:spPr>
      </p:pic>
      <p:sp>
        <p:nvSpPr>
          <p:cNvPr id="9" name="TextBox 8">
            <a:extLst>
              <a:ext uri="{FF2B5EF4-FFF2-40B4-BE49-F238E27FC236}">
                <a16:creationId xmlns:a16="http://schemas.microsoft.com/office/drawing/2014/main" id="{0361965A-99CA-4F4E-ACD0-7087256D186D}"/>
              </a:ext>
            </a:extLst>
          </p:cNvPr>
          <p:cNvSpPr txBox="1"/>
          <p:nvPr/>
        </p:nvSpPr>
        <p:spPr>
          <a:xfrm>
            <a:off x="9954229" y="6361063"/>
            <a:ext cx="2037144" cy="276999"/>
          </a:xfrm>
          <a:prstGeom prst="rect">
            <a:avLst/>
          </a:prstGeom>
          <a:solidFill>
            <a:schemeClr val="tx1">
              <a:lumMod val="95000"/>
              <a:lumOff val="5000"/>
            </a:schemeClr>
          </a:solidFill>
        </p:spPr>
        <p:txBody>
          <a:bodyPr wrap="square" rtlCol="0">
            <a:spAutoFit/>
          </a:bodyPr>
          <a:lstStyle/>
          <a:p>
            <a:pPr algn="ctr">
              <a:spcAft>
                <a:spcPts val="600"/>
              </a:spcAft>
            </a:pPr>
            <a:r>
              <a:rPr lang="es-ES" sz="1200" b="1" dirty="0">
                <a:solidFill>
                  <a:schemeClr val="bg1"/>
                </a:solidFill>
                <a:latin typeface="Helvetica" panose="020B0604020202020204" pitchFamily="34" charset="0"/>
                <a:cs typeface="Helvetica" panose="020B0604020202020204" pitchFamily="34" charset="0"/>
              </a:rPr>
              <a:t>Darío M. García Carretero</a:t>
            </a:r>
            <a:endParaRPr lang="en-GB" sz="1200" b="1" dirty="0">
              <a:solidFill>
                <a:schemeClr val="bg1"/>
              </a:solidFill>
              <a:latin typeface="Helvetica" panose="020B0604020202020204" pitchFamily="34" charset="0"/>
              <a:cs typeface="Helvetica" panose="020B0604020202020204" pitchFamily="34" charset="0"/>
            </a:endParaRPr>
          </a:p>
        </p:txBody>
      </p:sp>
      <p:sp>
        <p:nvSpPr>
          <p:cNvPr id="16" name="Rectangle 6">
            <a:extLst>
              <a:ext uri="{FF2B5EF4-FFF2-40B4-BE49-F238E27FC236}">
                <a16:creationId xmlns:a16="http://schemas.microsoft.com/office/drawing/2014/main" id="{9EC5CB48-379E-4C4E-A901-CAD6EBA7ABD6}"/>
              </a:ext>
            </a:extLst>
          </p:cNvPr>
          <p:cNvSpPr/>
          <p:nvPr/>
        </p:nvSpPr>
        <p:spPr>
          <a:xfrm>
            <a:off x="1049868" y="48859"/>
            <a:ext cx="11069022" cy="12706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18" name="Picture 3" descr="A picture containing drawing&#10;&#10;Description automatically generated">
            <a:extLst>
              <a:ext uri="{FF2B5EF4-FFF2-40B4-BE49-F238E27FC236}">
                <a16:creationId xmlns:a16="http://schemas.microsoft.com/office/drawing/2014/main" id="{2C509927-62F3-4DBC-9421-0218CB778A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11" y="48859"/>
            <a:ext cx="897733" cy="1287699"/>
          </a:xfrm>
          <a:prstGeom prst="rect">
            <a:avLst/>
          </a:prstGeom>
        </p:spPr>
      </p:pic>
      <p:sp>
        <p:nvSpPr>
          <p:cNvPr id="19" name="TextBox 7">
            <a:extLst>
              <a:ext uri="{FF2B5EF4-FFF2-40B4-BE49-F238E27FC236}">
                <a16:creationId xmlns:a16="http://schemas.microsoft.com/office/drawing/2014/main" id="{034445C9-B371-4D08-A6EF-240C6889BE14}"/>
              </a:ext>
            </a:extLst>
          </p:cNvPr>
          <p:cNvSpPr txBox="1"/>
          <p:nvPr/>
        </p:nvSpPr>
        <p:spPr>
          <a:xfrm>
            <a:off x="561489" y="307987"/>
            <a:ext cx="11429883" cy="769441"/>
          </a:xfrm>
          <a:prstGeom prst="rect">
            <a:avLst/>
          </a:prstGeom>
          <a:noFill/>
        </p:spPr>
        <p:txBody>
          <a:bodyPr wrap="square" rtlCol="0">
            <a:spAutoFit/>
          </a:bodyPr>
          <a:lstStyle/>
          <a:p>
            <a:pPr algn="ctr"/>
            <a:r>
              <a:rPr lang="es-ES" sz="4400" b="1" dirty="0">
                <a:solidFill>
                  <a:schemeClr val="bg1"/>
                </a:solidFill>
                <a:latin typeface="Arial" panose="020B0604020202020204" pitchFamily="34" charset="0"/>
                <a:cs typeface="Arial" panose="020B0604020202020204" pitchFamily="34" charset="0"/>
              </a:rPr>
              <a:t>ML, ¿Cómo se usa?</a:t>
            </a:r>
            <a:endParaRPr lang="en-GB" sz="4400" b="1" dirty="0">
              <a:solidFill>
                <a:schemeClr val="bg1"/>
              </a:solidFill>
              <a:latin typeface="Arial" panose="020B0604020202020204" pitchFamily="34" charset="0"/>
              <a:cs typeface="Arial" panose="020B0604020202020204" pitchFamily="34" charset="0"/>
            </a:endParaRPr>
          </a:p>
        </p:txBody>
      </p:sp>
      <p:sp>
        <p:nvSpPr>
          <p:cNvPr id="25" name="Rectángulo 24">
            <a:extLst>
              <a:ext uri="{FF2B5EF4-FFF2-40B4-BE49-F238E27FC236}">
                <a16:creationId xmlns:a16="http://schemas.microsoft.com/office/drawing/2014/main" id="{26625E70-2865-406C-9789-42C02C40C07B}"/>
              </a:ext>
            </a:extLst>
          </p:cNvPr>
          <p:cNvSpPr/>
          <p:nvPr/>
        </p:nvSpPr>
        <p:spPr>
          <a:xfrm>
            <a:off x="2855953" y="2162651"/>
            <a:ext cx="8229600" cy="584775"/>
          </a:xfrm>
          <a:prstGeom prst="rect">
            <a:avLst/>
          </a:prstGeom>
          <a:solidFill>
            <a:schemeClr val="tx1"/>
          </a:solidFill>
        </p:spPr>
        <p:txBody>
          <a:bodyPr wrap="square">
            <a:spAutoFit/>
          </a:bodyPr>
          <a:lstStyle/>
          <a:p>
            <a:pPr algn="ctr"/>
            <a:r>
              <a:rPr lang="es-ES_tradnl" sz="3200" b="1" dirty="0">
                <a:solidFill>
                  <a:schemeClr val="bg1"/>
                </a:solidFill>
                <a:latin typeface="Arial" panose="020B0604020202020204" pitchFamily="34" charset="0"/>
                <a:ea typeface="Times New Roman" panose="02020603050405020304" pitchFamily="18" charset="0"/>
                <a:cs typeface="Arial" panose="020B0604020202020204" pitchFamily="34" charset="0"/>
              </a:rPr>
              <a:t>Adquisición y preparación de los datos</a:t>
            </a:r>
            <a:endParaRPr lang="en-US" sz="3200" b="1" dirty="0">
              <a:solidFill>
                <a:schemeClr val="bg1"/>
              </a:solidFill>
              <a:latin typeface="Helvetica" panose="020B0604020202020204" pitchFamily="34" charset="0"/>
              <a:cs typeface="Helvetica" panose="020B0604020202020204" pitchFamily="34" charset="0"/>
            </a:endParaRPr>
          </a:p>
        </p:txBody>
      </p:sp>
      <p:sp>
        <p:nvSpPr>
          <p:cNvPr id="27" name="Rectángulo 26">
            <a:extLst>
              <a:ext uri="{FF2B5EF4-FFF2-40B4-BE49-F238E27FC236}">
                <a16:creationId xmlns:a16="http://schemas.microsoft.com/office/drawing/2014/main" id="{8C2DF18A-C1FA-42AB-B034-6A91F488896D}"/>
              </a:ext>
            </a:extLst>
          </p:cNvPr>
          <p:cNvSpPr/>
          <p:nvPr/>
        </p:nvSpPr>
        <p:spPr>
          <a:xfrm>
            <a:off x="2855953" y="3674566"/>
            <a:ext cx="8254007" cy="584775"/>
          </a:xfrm>
          <a:prstGeom prst="rect">
            <a:avLst/>
          </a:prstGeom>
          <a:solidFill>
            <a:schemeClr val="tx1"/>
          </a:solidFill>
        </p:spPr>
        <p:txBody>
          <a:bodyPr wrap="square">
            <a:spAutoFit/>
          </a:bodyPr>
          <a:lstStyle/>
          <a:p>
            <a:pPr algn="ctr"/>
            <a:r>
              <a:rPr lang="es-ES_tradnl" sz="3200" b="1" dirty="0">
                <a:solidFill>
                  <a:schemeClr val="bg1"/>
                </a:solidFill>
                <a:latin typeface="Arial" panose="020B0604020202020204" pitchFamily="34" charset="0"/>
                <a:ea typeface="Times New Roman" panose="02020603050405020304" pitchFamily="18" charset="0"/>
                <a:cs typeface="Arial" panose="020B0604020202020204" pitchFamily="34" charset="0"/>
              </a:rPr>
              <a:t>Entrenamiento del modelo</a:t>
            </a:r>
            <a:endParaRPr lang="en-US" sz="3200" b="1" dirty="0">
              <a:solidFill>
                <a:schemeClr val="bg1"/>
              </a:solidFill>
              <a:latin typeface="Arial" panose="020B0604020202020204" pitchFamily="34" charset="0"/>
              <a:cs typeface="Arial" panose="020B0604020202020204" pitchFamily="34" charset="0"/>
            </a:endParaRPr>
          </a:p>
        </p:txBody>
      </p:sp>
      <p:sp>
        <p:nvSpPr>
          <p:cNvPr id="32" name="Rectángulo 31">
            <a:extLst>
              <a:ext uri="{FF2B5EF4-FFF2-40B4-BE49-F238E27FC236}">
                <a16:creationId xmlns:a16="http://schemas.microsoft.com/office/drawing/2014/main" id="{5BBF7E98-A21B-472A-8E30-4FED158F62CC}"/>
              </a:ext>
            </a:extLst>
          </p:cNvPr>
          <p:cNvSpPr/>
          <p:nvPr/>
        </p:nvSpPr>
        <p:spPr>
          <a:xfrm>
            <a:off x="2880360" y="5186479"/>
            <a:ext cx="8254006" cy="584775"/>
          </a:xfrm>
          <a:prstGeom prst="rect">
            <a:avLst/>
          </a:prstGeom>
          <a:solidFill>
            <a:schemeClr val="tx1"/>
          </a:solidFill>
        </p:spPr>
        <p:txBody>
          <a:bodyPr wrap="square">
            <a:spAutoFit/>
          </a:bodyPr>
          <a:lstStyle/>
          <a:p>
            <a:pPr algn="ctr"/>
            <a:r>
              <a:rPr lang="es-ES_tradnl" sz="3200" b="1" dirty="0">
                <a:solidFill>
                  <a:schemeClr val="bg1"/>
                </a:solidFill>
                <a:latin typeface="Arial" panose="020B0604020202020204" pitchFamily="34" charset="0"/>
                <a:ea typeface="Times New Roman" panose="02020603050405020304" pitchFamily="18" charset="0"/>
              </a:rPr>
              <a:t>Validación del modelo</a:t>
            </a:r>
            <a:endParaRPr lang="en-US" sz="3200" b="1" dirty="0">
              <a:solidFill>
                <a:schemeClr val="bg1"/>
              </a:solidFill>
            </a:endParaRPr>
          </a:p>
        </p:txBody>
      </p:sp>
      <p:pic>
        <p:nvPicPr>
          <p:cNvPr id="34" name="Imagen 33">
            <a:extLst>
              <a:ext uri="{FF2B5EF4-FFF2-40B4-BE49-F238E27FC236}">
                <a16:creationId xmlns:a16="http://schemas.microsoft.com/office/drawing/2014/main" id="{8A9370FA-E582-4A25-8663-F7FCD89C9575}"/>
              </a:ext>
            </a:extLst>
          </p:cNvPr>
          <p:cNvPicPr>
            <a:picLocks noChangeAspect="1"/>
          </p:cNvPicPr>
          <p:nvPr/>
        </p:nvPicPr>
        <p:blipFill>
          <a:blip r:embed="rId6"/>
          <a:stretch>
            <a:fillRect/>
          </a:stretch>
        </p:blipFill>
        <p:spPr>
          <a:xfrm>
            <a:off x="1376625" y="1627645"/>
            <a:ext cx="1088136" cy="1356415"/>
          </a:xfrm>
          <a:prstGeom prst="rect">
            <a:avLst/>
          </a:prstGeom>
        </p:spPr>
      </p:pic>
      <p:sp>
        <p:nvSpPr>
          <p:cNvPr id="3" name="Flecha: arriba y abajo 2">
            <a:extLst>
              <a:ext uri="{FF2B5EF4-FFF2-40B4-BE49-F238E27FC236}">
                <a16:creationId xmlns:a16="http://schemas.microsoft.com/office/drawing/2014/main" id="{4A5DE2B0-25CB-4AE3-9273-A211725D4390}"/>
              </a:ext>
            </a:extLst>
          </p:cNvPr>
          <p:cNvSpPr/>
          <p:nvPr/>
        </p:nvSpPr>
        <p:spPr>
          <a:xfrm>
            <a:off x="6268699" y="2768641"/>
            <a:ext cx="631359" cy="884710"/>
          </a:xfrm>
          <a:prstGeom prst="up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echa: arriba y abajo 38">
            <a:extLst>
              <a:ext uri="{FF2B5EF4-FFF2-40B4-BE49-F238E27FC236}">
                <a16:creationId xmlns:a16="http://schemas.microsoft.com/office/drawing/2014/main" id="{F5A0EA27-6815-4788-8BFE-53E7927130B0}"/>
              </a:ext>
            </a:extLst>
          </p:cNvPr>
          <p:cNvSpPr/>
          <p:nvPr/>
        </p:nvSpPr>
        <p:spPr>
          <a:xfrm>
            <a:off x="6268698" y="4280556"/>
            <a:ext cx="631359" cy="884710"/>
          </a:xfrm>
          <a:prstGeom prst="up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Gráfico 39">
            <a:extLst>
              <a:ext uri="{FF2B5EF4-FFF2-40B4-BE49-F238E27FC236}">
                <a16:creationId xmlns:a16="http://schemas.microsoft.com/office/drawing/2014/main" id="{C64680ED-3F13-466C-82A0-AF451F3337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71600" y="3257120"/>
            <a:ext cx="1234440" cy="1399522"/>
          </a:xfrm>
          <a:prstGeom prst="rect">
            <a:avLst/>
          </a:prstGeom>
        </p:spPr>
      </p:pic>
    </p:spTree>
    <p:extLst>
      <p:ext uri="{BB962C8B-B14F-4D97-AF65-F5344CB8AC3E}">
        <p14:creationId xmlns:p14="http://schemas.microsoft.com/office/powerpoint/2010/main" val="23522613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1548</TotalTime>
  <Words>402</Words>
  <Application>Microsoft Office PowerPoint</Application>
  <PresentationFormat>Panorámica</PresentationFormat>
  <Paragraphs>38</Paragraphs>
  <Slides>7</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Helvetica</vt:lpstr>
      <vt:lpstr>Office Theme</vt:lpstr>
      <vt:lpstr>Detección de eventos anómalos en un entorno industrial mediante el uso de técnicas de Federated Learning</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Detección de eventos anómalos en un entorno industrial mediante el uso de técnicas de Federated Learning</dc:title>
  <dc:creator>Darío M.</dc:creator>
  <cp:lastModifiedBy>Dario García</cp:lastModifiedBy>
  <cp:revision>64</cp:revision>
  <dcterms:created xsi:type="dcterms:W3CDTF">2020-01-05T19:56:00Z</dcterms:created>
  <dcterms:modified xsi:type="dcterms:W3CDTF">2020-01-08T11:06:35Z</dcterms:modified>
</cp:coreProperties>
</file>