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60"/>
  </p:normalViewPr>
  <p:slideViewPr>
    <p:cSldViewPr snapToGrid="0">
      <p:cViewPr>
        <p:scale>
          <a:sx n="66" d="100"/>
          <a:sy n="66" d="100"/>
        </p:scale>
        <p:origin x="4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40E87-F35A-464F-A502-246F4C1EC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E82E51-94DF-4E82-BE30-B045F9BAF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355823-55AB-47DC-913E-CC85E4C9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BB5489-7589-464E-95FD-D07BE507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E61CD4-F801-4E48-9149-3A8E1081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15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8EFCE-5033-40B9-8196-6917C8F4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5A2A97-A497-4C8A-8EC3-370BD52AB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E1E9BC-6C62-400B-9B6A-748B1E93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057BAF-C011-4534-AFD7-503F0494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92392A-FC7D-47E4-9ABE-BB3C617E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08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D1DCCA-F63C-4874-AFDE-8E715C963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AC3215-43AD-47EE-B10F-5F67402B7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20E943-DF11-40D7-85A7-2B0BABBF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59F131-287C-4AC9-8C70-D5D5CAEB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383E65-4962-4518-8418-A6E57565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4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5B9BA-FFE2-4554-AB1B-C86B3F18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7A138-6F4E-48E8-BB9E-393943B33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02CD8-C585-4F87-A5FF-CB8C8288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C044BA-ABD2-48FD-B359-252B7498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EDE411-E095-4DDA-8C7F-33D64EAE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58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1AAEB-31FC-415A-9FE2-E5D1A774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2C773A-8567-4286-BA9F-1C778589C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8C4FC6-2ADA-4D68-B5F3-94523DD8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84A77F-911D-43B6-BCB2-44B4C667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DCB910-C1AC-49CD-BE56-34D9E31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07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E5799-24B2-4A5D-BF8F-019E132B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B731A0-3B18-4A7B-A5D6-AC350C62F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77C509-4AA3-496A-8FFD-32B7E5532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447670-640C-4BA9-B796-A50DADBC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E19931-30AF-4867-885F-56030EDA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43BCB2-7C82-4D6F-8340-EA442F18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05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20FB2-B2B9-4865-A460-4E68B8AC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87AA05-836D-41ED-AF2E-D32CBC8CB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D0C741-AE5F-40FA-B0EC-09DBBF84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F939E3-560C-4534-8716-D6AC0B5C5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EEA152-D7C9-4C6D-9573-072AF056D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DB2EA9-BF68-4667-8736-D5196E8B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DD006B-59DB-4081-B031-F119618E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06CF2B-46CB-4E62-A621-7A6238E2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40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82DA3-D926-4F5E-AB97-85625573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A0577C-9EEB-4414-8F46-1F4F6568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3E2EB8-33FE-4B9B-A091-70FA173B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39FCF6-B09D-49B8-BAA2-05A4A4D5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59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6BCAF4-4CA9-4E16-8A86-2CD5D058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CEEEB41-D973-4640-93CF-CF900EBB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7E83F8-4EF6-4A7B-83A7-61EC2099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16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BC83B-2539-43F8-A457-CDE9337B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AA28B-B957-428D-8BEA-2357FA8B4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F9A7A6-1542-474C-8C7D-B96E37D64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20073A-07D1-438C-9742-7D8B16EC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70DB95-6E8E-4CEA-8DE3-081964BA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408C08-B1A3-4BDA-960C-9E93FE05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25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CFAB8-18A8-407A-947B-8B9BD72F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921A14-5C91-4CC0-8AEC-958E7406B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5FF4C0-4555-4DF6-8276-42115C668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E05224-C781-4A92-84B0-E332A27D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D21D89-6111-4B9F-81FA-C6D170B5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40A712-58E8-4672-9957-6A32B4A5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16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57944-CE92-483E-AB7F-1C8DFD46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CA15F-4C23-4DCF-8EFD-94E46199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EA78D4-CDC2-4DEC-87AE-D9C502E04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028A70-06B7-4C89-841E-581F42AD4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17645C-6FF4-4101-99C6-8B9593074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80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24DAC-8848-4940-9462-48D7AD51E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ru-RU" dirty="0"/>
              <a:t>Лабораторная работа №7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3F1405-D111-4156-91EE-B9A69D3A8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5150"/>
            <a:ext cx="9144000" cy="2152650"/>
          </a:xfrm>
        </p:spPr>
        <p:txBody>
          <a:bodyPr/>
          <a:lstStyle/>
          <a:p>
            <a:r>
              <a:rPr lang="ru-RU" dirty="0"/>
              <a:t>Адресация </a:t>
            </a:r>
            <a:r>
              <a:rPr lang="en-GB" dirty="0"/>
              <a:t>IPv4 </a:t>
            </a:r>
            <a:r>
              <a:rPr lang="ru-RU" dirty="0"/>
              <a:t>и</a:t>
            </a:r>
            <a:r>
              <a:rPr lang="en-GB" dirty="0"/>
              <a:t> IPv6. </a:t>
            </a:r>
            <a:r>
              <a:rPr lang="ru-RU" dirty="0"/>
              <a:t>Настройка </a:t>
            </a:r>
            <a:r>
              <a:rPr lang="en-GB" dirty="0"/>
              <a:t>DHCP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CA70A-B848-4570-ADC1-A911CD8E475F}"/>
              </a:ext>
            </a:extLst>
          </p:cNvPr>
          <p:cNvSpPr txBox="1"/>
          <p:nvPr/>
        </p:nvSpPr>
        <p:spPr>
          <a:xfrm>
            <a:off x="2874477" y="4611469"/>
            <a:ext cx="6443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Презентацию подготовила: Боровикова Карина Владимировна </a:t>
            </a:r>
          </a:p>
          <a:p>
            <a:pPr algn="ctr"/>
            <a:r>
              <a:rPr lang="ru-RU" dirty="0"/>
              <a:t>Группа: НПИбд-01-20</a:t>
            </a:r>
          </a:p>
        </p:txBody>
      </p:sp>
    </p:spTree>
    <p:extLst>
      <p:ext uri="{BB962C8B-B14F-4D97-AF65-F5344CB8AC3E}">
        <p14:creationId xmlns:p14="http://schemas.microsoft.com/office/powerpoint/2010/main" val="85500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002F875-5A72-421F-B206-D21F6C531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202"/>
            <a:ext cx="11049000" cy="5399598"/>
          </a:xfrm>
        </p:spPr>
        <p:txBody>
          <a:bodyPr>
            <a:normAutofit/>
          </a:bodyPr>
          <a:lstStyle/>
          <a:p>
            <a:r>
              <a:rPr lang="ru-RU" b="1" dirty="0"/>
              <a:t>Цель работы:</a:t>
            </a:r>
            <a:r>
              <a:rPr lang="en-GB" b="1" dirty="0"/>
              <a:t> </a:t>
            </a:r>
            <a:endParaRPr lang="ru-RU" b="1" dirty="0"/>
          </a:p>
          <a:p>
            <a:pPr marL="0" indent="0">
              <a:buNone/>
            </a:pPr>
            <a:r>
              <a:rPr lang="ru-RU" kern="100" dirty="0">
                <a:latin typeface="+mj-lt"/>
                <a:cs typeface="Mangal" panose="020B0502040204020203" pitchFamily="18" charset="0"/>
              </a:rPr>
              <a:t>Получение навыков настройки службы </a:t>
            </a:r>
            <a:r>
              <a:rPr lang="en-GB" kern="100" dirty="0">
                <a:latin typeface="+mj-lt"/>
                <a:cs typeface="Mangal" panose="020B0502040204020203" pitchFamily="18" charset="0"/>
              </a:rPr>
              <a:t>DHCP </a:t>
            </a:r>
            <a:r>
              <a:rPr lang="ru-RU" kern="100" dirty="0">
                <a:latin typeface="+mj-lt"/>
                <a:cs typeface="Mangal" panose="020B0502040204020203" pitchFamily="18" charset="0"/>
              </a:rPr>
              <a:t>на сетевом оборудовании для распределения адресов </a:t>
            </a:r>
            <a:r>
              <a:rPr lang="en-GB" kern="100" dirty="0">
                <a:latin typeface="+mj-lt"/>
                <a:cs typeface="Mangal" panose="020B0502040204020203" pitchFamily="18" charset="0"/>
              </a:rPr>
              <a:t>IPv4 </a:t>
            </a:r>
            <a:r>
              <a:rPr lang="ru-RU" kern="100" dirty="0">
                <a:latin typeface="+mj-lt"/>
                <a:cs typeface="Mangal" panose="020B0502040204020203" pitchFamily="18" charset="0"/>
              </a:rPr>
              <a:t>и </a:t>
            </a:r>
            <a:r>
              <a:rPr lang="en-GB" kern="100" dirty="0">
                <a:latin typeface="+mj-lt"/>
                <a:cs typeface="Mangal" panose="020B0502040204020203" pitchFamily="18" charset="0"/>
              </a:rPr>
              <a:t>IPv6</a:t>
            </a:r>
            <a:endParaRPr lang="ru-RU" kern="100" dirty="0">
              <a:latin typeface="+mj-lt"/>
              <a:cs typeface="Mangal" panose="020B0502040204020203" pitchFamily="18" charset="0"/>
            </a:endParaRPr>
          </a:p>
          <a:p>
            <a:r>
              <a:rPr lang="ru-RU" b="1" dirty="0"/>
              <a:t>Задачи:</a:t>
            </a:r>
          </a:p>
          <a:p>
            <a:pPr marL="514350" indent="-514350">
              <a:buAutoNum type="arabicPeriod"/>
            </a:pPr>
            <a:r>
              <a:rPr lang="ru-RU" kern="100" dirty="0">
                <a:latin typeface="+mj-lt"/>
                <a:cs typeface="Mangal" panose="020B0502040204020203" pitchFamily="18" charset="0"/>
              </a:rPr>
              <a:t>Требуется настроить на маршрутизаторе, имеющем адрес 10.0.0.1, DHCP-сервис по распределению IPv4-адресов из диапазона 10.0.0.2 – 10.0.0.253, настроить получение адреса по DHCP на узле (PC), а также исследовать пакеты DHCP</a:t>
            </a:r>
          </a:p>
          <a:p>
            <a:pPr marL="514350" indent="-514350">
              <a:buAutoNum type="arabicPeriod"/>
            </a:pPr>
            <a:r>
              <a:rPr lang="ru-RU" kern="100" dirty="0">
                <a:latin typeface="+mj-lt"/>
                <a:cs typeface="Mangal" panose="020B0502040204020203" pitchFamily="18" charset="0"/>
              </a:rPr>
              <a:t>Требуется на интерфейсе </a:t>
            </a:r>
            <a:r>
              <a:rPr lang="ru-RU" kern="100" dirty="0" err="1">
                <a:latin typeface="+mj-lt"/>
                <a:cs typeface="Mangal" panose="020B0502040204020203" pitchFamily="18" charset="0"/>
              </a:rPr>
              <a:t>марштрутизатора</a:t>
            </a:r>
            <a:r>
              <a:rPr lang="ru-RU" kern="100" dirty="0">
                <a:latin typeface="+mj-lt"/>
                <a:cs typeface="Mangal" panose="020B0502040204020203" pitchFamily="18" charset="0"/>
              </a:rPr>
              <a:t> eth1 настроить DHCPv6 без отслеживания состояния, на интерфейсе </a:t>
            </a:r>
            <a:r>
              <a:rPr lang="ru-RU" kern="100" dirty="0" err="1">
                <a:latin typeface="+mj-lt"/>
                <a:cs typeface="Mangal" panose="020B0502040204020203" pitchFamily="18" charset="0"/>
              </a:rPr>
              <a:t>марштрутизатора</a:t>
            </a:r>
            <a:r>
              <a:rPr lang="ru-RU" kern="100" dirty="0">
                <a:latin typeface="+mj-lt"/>
                <a:cs typeface="Mangal" panose="020B0502040204020203" pitchFamily="18" charset="0"/>
              </a:rPr>
              <a:t> eth2 настроить DHCPv6 с учётом отслеживания состояния.</a:t>
            </a:r>
          </a:p>
        </p:txBody>
      </p:sp>
    </p:spTree>
    <p:extLst>
      <p:ext uri="{BB962C8B-B14F-4D97-AF65-F5344CB8AC3E}">
        <p14:creationId xmlns:p14="http://schemas.microsoft.com/office/powerpoint/2010/main" val="346056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FEA701-DCCF-434F-9180-621C9FAC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85" y="305196"/>
            <a:ext cx="8996815" cy="134982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7000" b="1" i="1" dirty="0"/>
              <a:t>ХОД РАБОТЫ: Настройка </a:t>
            </a:r>
            <a:r>
              <a:rPr lang="en-GB" sz="7000" b="1" i="1" dirty="0"/>
              <a:t>DHCP </a:t>
            </a:r>
            <a:r>
              <a:rPr lang="ru-RU" sz="7000" b="1" i="1" dirty="0"/>
              <a:t>в случае </a:t>
            </a:r>
            <a:r>
              <a:rPr lang="en-GB" sz="7000" b="1" i="1" dirty="0"/>
              <a:t>IPv4 </a:t>
            </a:r>
            <a:endParaRPr lang="ru-RU" sz="3500" b="1" i="1" kern="100" dirty="0">
              <a:latin typeface="+mj-lt"/>
              <a:cs typeface="Mangal" panose="020B05020402040202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4000" kern="100" dirty="0">
                <a:latin typeface="+mj-lt"/>
                <a:cs typeface="Mangal" panose="020B0502040204020203" pitchFamily="18" charset="0"/>
              </a:rPr>
              <a:t>Требуется настроить на маршрутизаторе, имеющим адрес 10.0.0.1, DHCP-сервис по распределению IPv4-адресов из диапазона 10.0.0.2 – 10.0.0.253, настроить получение адреса по DHCP на узле (PC), а также исследовать пакеты DHCP.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B958BC-4DB6-46CF-BC71-682603E8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5" y="1655023"/>
            <a:ext cx="5940425" cy="20853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CE8F14-AA6A-4AD9-8903-D4DF7E30F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765"/>
          <a:stretch/>
        </p:blipFill>
        <p:spPr>
          <a:xfrm>
            <a:off x="7076055" y="1655023"/>
            <a:ext cx="4669290" cy="33545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F2C823-5468-4AC2-8DD4-76ECAA132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029" y="4004280"/>
            <a:ext cx="4788135" cy="23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8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FEA701-DCCF-434F-9180-621C9FAC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85" y="305196"/>
            <a:ext cx="8996815" cy="134982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7000" b="1" i="1" dirty="0"/>
              <a:t>ХОД РАБОТЫ: Настройка </a:t>
            </a:r>
            <a:r>
              <a:rPr lang="en-GB" sz="7000" b="1" i="1" dirty="0"/>
              <a:t>DHCP </a:t>
            </a:r>
            <a:r>
              <a:rPr lang="ru-RU" sz="7000" b="1" i="1" dirty="0"/>
              <a:t>в случае </a:t>
            </a:r>
            <a:r>
              <a:rPr lang="en-GB" sz="7000" b="1" i="1" dirty="0" err="1"/>
              <a:t>IPv</a:t>
            </a:r>
            <a:r>
              <a:rPr lang="ru-RU" sz="7000" b="1" i="1" dirty="0"/>
              <a:t>6</a:t>
            </a:r>
          </a:p>
          <a:p>
            <a:pPr marL="0" indent="0">
              <a:buNone/>
            </a:pPr>
            <a:r>
              <a:rPr lang="ru-RU" sz="3600" kern="100" dirty="0">
                <a:latin typeface="+mj-lt"/>
                <a:cs typeface="Mangal" panose="020B0502040204020203" pitchFamily="18" charset="0"/>
              </a:rPr>
              <a:t>Требуется на интерфейсе </a:t>
            </a:r>
            <a:r>
              <a:rPr lang="ru-RU" sz="3600" kern="100" dirty="0" err="1">
                <a:latin typeface="+mj-lt"/>
                <a:cs typeface="Mangal" panose="020B0502040204020203" pitchFamily="18" charset="0"/>
              </a:rPr>
              <a:t>марштрутизатора</a:t>
            </a:r>
            <a:r>
              <a:rPr lang="ru-RU" sz="3600" kern="100" dirty="0">
                <a:latin typeface="+mj-lt"/>
                <a:cs typeface="Mangal" panose="020B0502040204020203" pitchFamily="18" charset="0"/>
              </a:rPr>
              <a:t> eth1 настроить DHCPv6 без отслеживания состояния</a:t>
            </a:r>
            <a:endParaRPr lang="ru-RU" sz="3500" b="1" i="1" kern="100" dirty="0">
              <a:latin typeface="+mj-lt"/>
              <a:cs typeface="Mangal" panose="020B0502040204020203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F96982-9E35-4FA9-A8C6-A73EE3A0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5" y="1655023"/>
            <a:ext cx="4570413" cy="25707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3A9A5D-C930-49F0-B5EB-5918A603F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246"/>
          <a:stretch/>
        </p:blipFill>
        <p:spPr>
          <a:xfrm>
            <a:off x="5127173" y="1655023"/>
            <a:ext cx="5489926" cy="43403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D003FC-BDE5-404D-928C-DE49846324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063"/>
          <a:stretch/>
        </p:blipFill>
        <p:spPr>
          <a:xfrm>
            <a:off x="413884" y="4454072"/>
            <a:ext cx="4570413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5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FEA701-DCCF-434F-9180-621C9FAC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85" y="305196"/>
            <a:ext cx="8996815" cy="134982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7000" b="1" i="1" dirty="0"/>
              <a:t>ХОД РАБОТЫ: Настройка </a:t>
            </a:r>
            <a:r>
              <a:rPr lang="en-GB" sz="7000" b="1" i="1" dirty="0"/>
              <a:t>DHCP </a:t>
            </a:r>
            <a:r>
              <a:rPr lang="ru-RU" sz="7000" b="1" i="1" dirty="0"/>
              <a:t>в случае </a:t>
            </a:r>
            <a:r>
              <a:rPr lang="en-GB" sz="7000" b="1" i="1" dirty="0" err="1"/>
              <a:t>IPv</a:t>
            </a:r>
            <a:r>
              <a:rPr lang="ru-RU" sz="7000" b="1" i="1" dirty="0"/>
              <a:t>6</a:t>
            </a:r>
          </a:p>
          <a:p>
            <a:pPr marL="0" indent="0">
              <a:buNone/>
            </a:pPr>
            <a:r>
              <a:rPr lang="ru-RU" sz="3600" kern="100" dirty="0">
                <a:latin typeface="+mj-lt"/>
                <a:cs typeface="Mangal" panose="020B0502040204020203" pitchFamily="18" charset="0"/>
              </a:rPr>
              <a:t>Требуется на интерфейсе </a:t>
            </a:r>
            <a:r>
              <a:rPr lang="ru-RU" sz="3600" kern="100" dirty="0" err="1">
                <a:latin typeface="+mj-lt"/>
                <a:cs typeface="Mangal" panose="020B0502040204020203" pitchFamily="18" charset="0"/>
              </a:rPr>
              <a:t>марштрутизатора</a:t>
            </a:r>
            <a:r>
              <a:rPr lang="ru-RU" sz="3600" kern="100" dirty="0">
                <a:latin typeface="+mj-lt"/>
                <a:cs typeface="Mangal" panose="020B0502040204020203" pitchFamily="18" charset="0"/>
              </a:rPr>
              <a:t> eth2 настроить DHCPv6 с учётом отслеживания состояния.</a:t>
            </a:r>
          </a:p>
          <a:p>
            <a:pPr marL="0" indent="0">
              <a:buNone/>
            </a:pPr>
            <a:endParaRPr lang="ru-RU" sz="3500" b="1" i="1" kern="100" dirty="0">
              <a:latin typeface="+mj-lt"/>
              <a:cs typeface="Mangal" panose="020B0502040204020203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F96982-9E35-4FA9-A8C6-A73EE3A06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40" b="6405"/>
          <a:stretch/>
        </p:blipFill>
        <p:spPr>
          <a:xfrm>
            <a:off x="636178" y="1509880"/>
            <a:ext cx="5237530" cy="24674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787645-878F-4AEB-A3B6-C5E74006F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2621" b="1073"/>
          <a:stretch/>
        </p:blipFill>
        <p:spPr>
          <a:xfrm>
            <a:off x="6096000" y="1509880"/>
            <a:ext cx="4570412" cy="48191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F3A913-3BD7-451F-8ABD-D91072F88C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1871"/>
          <a:stretch/>
        </p:blipFill>
        <p:spPr>
          <a:xfrm>
            <a:off x="615055" y="4608583"/>
            <a:ext cx="5258653" cy="147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6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6AAFCB1-BE6B-4ABF-A68C-B5EDBBFC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Результаты:</a:t>
            </a:r>
          </a:p>
          <a:p>
            <a:pPr marL="0" indent="0">
              <a:buNone/>
            </a:pPr>
            <a:r>
              <a:rPr lang="ru-RU" kern="100" dirty="0">
                <a:latin typeface="+mj-lt"/>
                <a:cs typeface="Mangal" panose="020B0502040204020203" pitchFamily="18" charset="0"/>
              </a:rPr>
              <a:t>В ходе выполнения лабораторной работы я получила навыки настройки службы DHCP на сетевом оборудовании для распределения адресов IPv4 и IPv6.</a:t>
            </a:r>
          </a:p>
          <a:p>
            <a:pPr marL="0" indent="0">
              <a:buNone/>
            </a:pPr>
            <a:endParaRPr lang="ru-RU" kern="100" dirty="0">
              <a:latin typeface="+mj-lt"/>
              <a:cs typeface="Mangal" panose="020B0502040204020203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7579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201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Лабораторная работа №7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Боровикова Карина Владимировна</dc:creator>
  <cp:lastModifiedBy>Borovikova Karina</cp:lastModifiedBy>
  <cp:revision>12</cp:revision>
  <dcterms:created xsi:type="dcterms:W3CDTF">2021-11-12T11:11:29Z</dcterms:created>
  <dcterms:modified xsi:type="dcterms:W3CDTF">2022-10-22T16:41:10Z</dcterms:modified>
</cp:coreProperties>
</file>