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8" r:id="rId18"/>
    <p:sldId id="279" r:id="rId19"/>
    <p:sldId id="280" r:id="rId20"/>
    <p:sldId id="281" r:id="rId21"/>
    <p:sldId id="282" r:id="rId22"/>
    <p:sldId id="283" r:id="rId23"/>
    <p:sldId id="284" r:id="rId24"/>
    <p:sldId id="285" r:id="rId25"/>
    <p:sldId id="272" r:id="rId26"/>
    <p:sldId id="273" r:id="rId27"/>
    <p:sldId id="274" r:id="rId28"/>
    <p:sldId id="275" r:id="rId29"/>
    <p:sldId id="276" r:id="rId30"/>
    <p:sldId id="27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95F3A-FC37-4C58-B046-DE94CDD14128}" v="3" dt="2024-11-05T07:58:21.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7988-2FC7-19C6-074A-DB379DCCA83D}"/>
              </a:ext>
            </a:extLst>
          </p:cNvPr>
          <p:cNvSpPr>
            <a:spLocks noGrp="1"/>
          </p:cNvSpPr>
          <p:nvPr>
            <p:ph type="ctrTitle"/>
          </p:nvPr>
        </p:nvSpPr>
        <p:spPr>
          <a:xfrm>
            <a:off x="2692398" y="1871130"/>
            <a:ext cx="6815669" cy="1557869"/>
          </a:xfrm>
        </p:spPr>
        <p:txBody>
          <a:bodyPr/>
          <a:lstStyle/>
          <a:p>
            <a:r>
              <a:rPr lang="en-IN" sz="4800" dirty="0">
                <a:latin typeface="Algerian" panose="04020705040A02060702" pitchFamily="82" charset="0"/>
              </a:rPr>
              <a:t>Crop Production Analysis</a:t>
            </a:r>
          </a:p>
        </p:txBody>
      </p:sp>
      <p:sp>
        <p:nvSpPr>
          <p:cNvPr id="4" name="TextBox 3">
            <a:extLst>
              <a:ext uri="{FF2B5EF4-FFF2-40B4-BE49-F238E27FC236}">
                <a16:creationId xmlns:a16="http://schemas.microsoft.com/office/drawing/2014/main" id="{F8F1167B-A765-071B-C763-1755149DBB1D}"/>
              </a:ext>
            </a:extLst>
          </p:cNvPr>
          <p:cNvSpPr txBox="1"/>
          <p:nvPr/>
        </p:nvSpPr>
        <p:spPr>
          <a:xfrm>
            <a:off x="3923071" y="3775587"/>
            <a:ext cx="4542503" cy="830997"/>
          </a:xfrm>
          <a:prstGeom prst="rect">
            <a:avLst/>
          </a:prstGeom>
          <a:noFill/>
        </p:spPr>
        <p:txBody>
          <a:bodyPr wrap="square" rtlCol="0">
            <a:spAutoFit/>
          </a:bodyPr>
          <a:lstStyle/>
          <a:p>
            <a:pPr algn="ctr"/>
            <a:r>
              <a:rPr lang="en-IN" sz="2400" dirty="0"/>
              <a:t>Borra Vasavi</a:t>
            </a:r>
          </a:p>
          <a:p>
            <a:pPr algn="ctr"/>
            <a:r>
              <a:rPr lang="en-IN" sz="2400" dirty="0"/>
              <a:t>Hasmitha D K</a:t>
            </a:r>
          </a:p>
        </p:txBody>
      </p:sp>
    </p:spTree>
    <p:extLst>
      <p:ext uri="{BB962C8B-B14F-4D97-AF65-F5344CB8AC3E}">
        <p14:creationId xmlns:p14="http://schemas.microsoft.com/office/powerpoint/2010/main" val="78527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26CA-C4EB-8679-0EDD-765F46943C67}"/>
              </a:ext>
            </a:extLst>
          </p:cNvPr>
          <p:cNvSpPr>
            <a:spLocks noGrp="1"/>
          </p:cNvSpPr>
          <p:nvPr>
            <p:ph type="title"/>
          </p:nvPr>
        </p:nvSpPr>
        <p:spPr/>
        <p:txBody>
          <a:bodyPr/>
          <a:lstStyle/>
          <a:p>
            <a:pPr algn="l"/>
            <a:r>
              <a:rPr lang="en-IN" dirty="0"/>
              <a:t>Trend Analysis</a:t>
            </a:r>
          </a:p>
        </p:txBody>
      </p:sp>
      <p:sp>
        <p:nvSpPr>
          <p:cNvPr id="3" name="Text Placeholder 2">
            <a:extLst>
              <a:ext uri="{FF2B5EF4-FFF2-40B4-BE49-F238E27FC236}">
                <a16:creationId xmlns:a16="http://schemas.microsoft.com/office/drawing/2014/main" id="{4B30FE06-AEBE-800A-CC18-9CBC8ABA8EC2}"/>
              </a:ext>
            </a:extLst>
          </p:cNvPr>
          <p:cNvSpPr>
            <a:spLocks noGrp="1"/>
          </p:cNvSpPr>
          <p:nvPr>
            <p:ph type="body" idx="1"/>
          </p:nvPr>
        </p:nvSpPr>
        <p:spPr/>
        <p:txBody>
          <a:bodyPr/>
          <a:lstStyle/>
          <a:p>
            <a:r>
              <a:rPr lang="en-IN" dirty="0"/>
              <a:t>Code</a:t>
            </a:r>
          </a:p>
        </p:txBody>
      </p:sp>
      <p:pic>
        <p:nvPicPr>
          <p:cNvPr id="8" name="Content Placeholder 7">
            <a:extLst>
              <a:ext uri="{FF2B5EF4-FFF2-40B4-BE49-F238E27FC236}">
                <a16:creationId xmlns:a16="http://schemas.microsoft.com/office/drawing/2014/main" id="{32F99785-6FD7-A5D4-30BE-6AFCCFDFD74B}"/>
              </a:ext>
            </a:extLst>
          </p:cNvPr>
          <p:cNvPicPr>
            <a:picLocks noGrp="1" noChangeAspect="1"/>
          </p:cNvPicPr>
          <p:nvPr>
            <p:ph sz="half" idx="2"/>
          </p:nvPr>
        </p:nvPicPr>
        <p:blipFill>
          <a:blip r:embed="rId2"/>
          <a:stretch>
            <a:fillRect/>
          </a:stretch>
        </p:blipFill>
        <p:spPr>
          <a:xfrm>
            <a:off x="1293026" y="3243263"/>
            <a:ext cx="4718304" cy="2632075"/>
          </a:xfrm>
        </p:spPr>
      </p:pic>
      <p:sp>
        <p:nvSpPr>
          <p:cNvPr id="5" name="Text Placeholder 4">
            <a:extLst>
              <a:ext uri="{FF2B5EF4-FFF2-40B4-BE49-F238E27FC236}">
                <a16:creationId xmlns:a16="http://schemas.microsoft.com/office/drawing/2014/main" id="{4EF6F717-C715-56FB-A5FE-3DA9897C48CF}"/>
              </a:ext>
            </a:extLst>
          </p:cNvPr>
          <p:cNvSpPr>
            <a:spLocks noGrp="1"/>
          </p:cNvSpPr>
          <p:nvPr>
            <p:ph type="body" sz="quarter" idx="3"/>
          </p:nvPr>
        </p:nvSpPr>
        <p:spPr/>
        <p:txBody>
          <a:bodyPr/>
          <a:lstStyle/>
          <a:p>
            <a:r>
              <a:rPr lang="en-IN" dirty="0"/>
              <a:t>Output</a:t>
            </a:r>
          </a:p>
        </p:txBody>
      </p:sp>
      <p:pic>
        <p:nvPicPr>
          <p:cNvPr id="10" name="Content Placeholder 9">
            <a:extLst>
              <a:ext uri="{FF2B5EF4-FFF2-40B4-BE49-F238E27FC236}">
                <a16:creationId xmlns:a16="http://schemas.microsoft.com/office/drawing/2014/main" id="{BC819504-61EB-05C1-B1F0-79DAE5D7C2E3}"/>
              </a:ext>
            </a:extLst>
          </p:cNvPr>
          <p:cNvPicPr>
            <a:picLocks noGrp="1" noChangeAspect="1"/>
          </p:cNvPicPr>
          <p:nvPr>
            <p:ph sz="quarter" idx="4"/>
          </p:nvPr>
        </p:nvPicPr>
        <p:blipFill>
          <a:blip r:embed="rId3"/>
          <a:stretch>
            <a:fillRect/>
          </a:stretch>
        </p:blipFill>
        <p:spPr>
          <a:xfrm>
            <a:off x="6178294" y="3243263"/>
            <a:ext cx="4718303" cy="2632075"/>
          </a:xfrm>
        </p:spPr>
      </p:pic>
    </p:spTree>
    <p:extLst>
      <p:ext uri="{BB962C8B-B14F-4D97-AF65-F5344CB8AC3E}">
        <p14:creationId xmlns:p14="http://schemas.microsoft.com/office/powerpoint/2010/main" val="12398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BC8D-106A-0FB8-A848-CB40BEEAA9EF}"/>
              </a:ext>
            </a:extLst>
          </p:cNvPr>
          <p:cNvSpPr>
            <a:spLocks noGrp="1"/>
          </p:cNvSpPr>
          <p:nvPr>
            <p:ph type="title"/>
          </p:nvPr>
        </p:nvSpPr>
        <p:spPr/>
        <p:txBody>
          <a:bodyPr/>
          <a:lstStyle/>
          <a:p>
            <a:pPr algn="l"/>
            <a:r>
              <a:rPr lang="en-IN" dirty="0"/>
              <a:t>Trend Analysis</a:t>
            </a:r>
          </a:p>
        </p:txBody>
      </p:sp>
      <p:sp>
        <p:nvSpPr>
          <p:cNvPr id="3" name="Text Placeholder 2">
            <a:extLst>
              <a:ext uri="{FF2B5EF4-FFF2-40B4-BE49-F238E27FC236}">
                <a16:creationId xmlns:a16="http://schemas.microsoft.com/office/drawing/2014/main" id="{77059929-C8E6-17C8-A517-BD107166455C}"/>
              </a:ext>
            </a:extLst>
          </p:cNvPr>
          <p:cNvSpPr>
            <a:spLocks noGrp="1"/>
          </p:cNvSpPr>
          <p:nvPr>
            <p:ph type="body" idx="1"/>
          </p:nvPr>
        </p:nvSpPr>
        <p:spPr>
          <a:xfrm>
            <a:off x="1293026" y="2496004"/>
            <a:ext cx="4718304" cy="432391"/>
          </a:xfrm>
        </p:spPr>
        <p:txBody>
          <a:bodyPr/>
          <a:lstStyle/>
          <a:p>
            <a:r>
              <a:rPr lang="en-IN" dirty="0"/>
              <a:t>Code</a:t>
            </a:r>
          </a:p>
        </p:txBody>
      </p:sp>
      <p:pic>
        <p:nvPicPr>
          <p:cNvPr id="8" name="Content Placeholder 7">
            <a:extLst>
              <a:ext uri="{FF2B5EF4-FFF2-40B4-BE49-F238E27FC236}">
                <a16:creationId xmlns:a16="http://schemas.microsoft.com/office/drawing/2014/main" id="{D646ED89-5776-6816-D37E-518A0F95A133}"/>
              </a:ext>
            </a:extLst>
          </p:cNvPr>
          <p:cNvPicPr>
            <a:picLocks noGrp="1" noChangeAspect="1"/>
          </p:cNvPicPr>
          <p:nvPr>
            <p:ph sz="half" idx="2"/>
          </p:nvPr>
        </p:nvPicPr>
        <p:blipFill>
          <a:blip r:embed="rId2"/>
          <a:stretch>
            <a:fillRect/>
          </a:stretch>
        </p:blipFill>
        <p:spPr>
          <a:xfrm>
            <a:off x="1293026" y="2928395"/>
            <a:ext cx="4718304" cy="3171464"/>
          </a:xfrm>
        </p:spPr>
      </p:pic>
      <p:sp>
        <p:nvSpPr>
          <p:cNvPr id="5" name="Text Placeholder 4">
            <a:extLst>
              <a:ext uri="{FF2B5EF4-FFF2-40B4-BE49-F238E27FC236}">
                <a16:creationId xmlns:a16="http://schemas.microsoft.com/office/drawing/2014/main" id="{09CD2D97-C5BF-7E3C-0020-A38DCAD91557}"/>
              </a:ext>
            </a:extLst>
          </p:cNvPr>
          <p:cNvSpPr>
            <a:spLocks noGrp="1"/>
          </p:cNvSpPr>
          <p:nvPr>
            <p:ph type="body" sz="quarter" idx="3"/>
          </p:nvPr>
        </p:nvSpPr>
        <p:spPr>
          <a:xfrm>
            <a:off x="6178294" y="2496004"/>
            <a:ext cx="4718304" cy="432391"/>
          </a:xfrm>
        </p:spPr>
        <p:txBody>
          <a:bodyPr/>
          <a:lstStyle/>
          <a:p>
            <a:r>
              <a:rPr lang="en-IN" dirty="0"/>
              <a:t>Output</a:t>
            </a:r>
          </a:p>
        </p:txBody>
      </p:sp>
      <p:pic>
        <p:nvPicPr>
          <p:cNvPr id="10" name="Content Placeholder 9">
            <a:extLst>
              <a:ext uri="{FF2B5EF4-FFF2-40B4-BE49-F238E27FC236}">
                <a16:creationId xmlns:a16="http://schemas.microsoft.com/office/drawing/2014/main" id="{07B88390-F0AD-06F4-BCA2-5F3F2075E9E3}"/>
              </a:ext>
            </a:extLst>
          </p:cNvPr>
          <p:cNvPicPr>
            <a:picLocks noGrp="1" noChangeAspect="1"/>
          </p:cNvPicPr>
          <p:nvPr>
            <p:ph sz="quarter" idx="4"/>
          </p:nvPr>
        </p:nvPicPr>
        <p:blipFill>
          <a:blip r:embed="rId3"/>
          <a:stretch>
            <a:fillRect/>
          </a:stretch>
        </p:blipFill>
        <p:spPr>
          <a:xfrm>
            <a:off x="6300570" y="2928396"/>
            <a:ext cx="4596028" cy="3171464"/>
          </a:xfrm>
        </p:spPr>
      </p:pic>
    </p:spTree>
    <p:extLst>
      <p:ext uri="{BB962C8B-B14F-4D97-AF65-F5344CB8AC3E}">
        <p14:creationId xmlns:p14="http://schemas.microsoft.com/office/powerpoint/2010/main" val="399142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37C1-B714-3BB8-00BA-3553C363A6BE}"/>
              </a:ext>
            </a:extLst>
          </p:cNvPr>
          <p:cNvSpPr>
            <a:spLocks noGrp="1"/>
          </p:cNvSpPr>
          <p:nvPr>
            <p:ph type="title"/>
          </p:nvPr>
        </p:nvSpPr>
        <p:spPr/>
        <p:txBody>
          <a:bodyPr/>
          <a:lstStyle/>
          <a:p>
            <a:pPr algn="l"/>
            <a:r>
              <a:rPr lang="en-IN" dirty="0"/>
              <a:t>Geographical Analysis</a:t>
            </a:r>
          </a:p>
        </p:txBody>
      </p:sp>
      <p:sp>
        <p:nvSpPr>
          <p:cNvPr id="3" name="Text Placeholder 2">
            <a:extLst>
              <a:ext uri="{FF2B5EF4-FFF2-40B4-BE49-F238E27FC236}">
                <a16:creationId xmlns:a16="http://schemas.microsoft.com/office/drawing/2014/main" id="{4B599869-01CD-A76F-0EEC-083C39B0A47F}"/>
              </a:ext>
            </a:extLst>
          </p:cNvPr>
          <p:cNvSpPr>
            <a:spLocks noGrp="1"/>
          </p:cNvSpPr>
          <p:nvPr>
            <p:ph type="body" idx="1"/>
          </p:nvPr>
        </p:nvSpPr>
        <p:spPr>
          <a:xfrm>
            <a:off x="1295400" y="2544232"/>
            <a:ext cx="4718304" cy="427568"/>
          </a:xfrm>
        </p:spPr>
        <p:txBody>
          <a:bodyPr/>
          <a:lstStyle/>
          <a:p>
            <a:r>
              <a:rPr lang="en-IN" dirty="0"/>
              <a:t>Code</a:t>
            </a:r>
          </a:p>
        </p:txBody>
      </p:sp>
      <p:pic>
        <p:nvPicPr>
          <p:cNvPr id="8" name="Content Placeholder 7">
            <a:extLst>
              <a:ext uri="{FF2B5EF4-FFF2-40B4-BE49-F238E27FC236}">
                <a16:creationId xmlns:a16="http://schemas.microsoft.com/office/drawing/2014/main" id="{D195647A-0347-4280-9206-F9E2E2349175}"/>
              </a:ext>
            </a:extLst>
          </p:cNvPr>
          <p:cNvPicPr>
            <a:picLocks noGrp="1" noChangeAspect="1"/>
          </p:cNvPicPr>
          <p:nvPr>
            <p:ph sz="half" idx="2"/>
          </p:nvPr>
        </p:nvPicPr>
        <p:blipFill>
          <a:blip r:embed="rId2"/>
          <a:stretch>
            <a:fillRect/>
          </a:stretch>
        </p:blipFill>
        <p:spPr>
          <a:xfrm>
            <a:off x="1013223" y="3121025"/>
            <a:ext cx="4871241" cy="3035300"/>
          </a:xfrm>
        </p:spPr>
      </p:pic>
      <p:sp>
        <p:nvSpPr>
          <p:cNvPr id="5" name="Text Placeholder 4">
            <a:extLst>
              <a:ext uri="{FF2B5EF4-FFF2-40B4-BE49-F238E27FC236}">
                <a16:creationId xmlns:a16="http://schemas.microsoft.com/office/drawing/2014/main" id="{EDE68010-D8E8-617F-022C-C1857CE7A336}"/>
              </a:ext>
            </a:extLst>
          </p:cNvPr>
          <p:cNvSpPr>
            <a:spLocks noGrp="1"/>
          </p:cNvSpPr>
          <p:nvPr>
            <p:ph type="body" sz="quarter" idx="3"/>
          </p:nvPr>
        </p:nvSpPr>
        <p:spPr>
          <a:xfrm>
            <a:off x="6180670" y="2544232"/>
            <a:ext cx="4718304" cy="427568"/>
          </a:xfrm>
        </p:spPr>
        <p:txBody>
          <a:bodyPr/>
          <a:lstStyle/>
          <a:p>
            <a:r>
              <a:rPr lang="en-IN" dirty="0"/>
              <a:t>Output</a:t>
            </a:r>
          </a:p>
        </p:txBody>
      </p:sp>
      <p:pic>
        <p:nvPicPr>
          <p:cNvPr id="10" name="Content Placeholder 9">
            <a:extLst>
              <a:ext uri="{FF2B5EF4-FFF2-40B4-BE49-F238E27FC236}">
                <a16:creationId xmlns:a16="http://schemas.microsoft.com/office/drawing/2014/main" id="{373C0029-B537-C681-BB23-CB4F73771E39}"/>
              </a:ext>
            </a:extLst>
          </p:cNvPr>
          <p:cNvPicPr>
            <a:picLocks noGrp="1" noChangeAspect="1"/>
          </p:cNvPicPr>
          <p:nvPr>
            <p:ph sz="quarter" idx="4"/>
          </p:nvPr>
        </p:nvPicPr>
        <p:blipFill>
          <a:blip r:embed="rId3"/>
          <a:stretch>
            <a:fillRect/>
          </a:stretch>
        </p:blipFill>
        <p:spPr>
          <a:xfrm>
            <a:off x="6217545" y="2971800"/>
            <a:ext cx="5052810" cy="3184525"/>
          </a:xfrm>
        </p:spPr>
      </p:pic>
    </p:spTree>
    <p:extLst>
      <p:ext uri="{BB962C8B-B14F-4D97-AF65-F5344CB8AC3E}">
        <p14:creationId xmlns:p14="http://schemas.microsoft.com/office/powerpoint/2010/main" val="324685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3B52-3A0C-DAA7-C363-A5B07EB9CF29}"/>
              </a:ext>
            </a:extLst>
          </p:cNvPr>
          <p:cNvSpPr>
            <a:spLocks noGrp="1"/>
          </p:cNvSpPr>
          <p:nvPr>
            <p:ph type="title"/>
          </p:nvPr>
        </p:nvSpPr>
        <p:spPr/>
        <p:txBody>
          <a:bodyPr/>
          <a:lstStyle/>
          <a:p>
            <a:pPr algn="l"/>
            <a:r>
              <a:rPr lang="en-IN" dirty="0"/>
              <a:t>Yield Analysis</a:t>
            </a:r>
          </a:p>
        </p:txBody>
      </p:sp>
      <p:sp>
        <p:nvSpPr>
          <p:cNvPr id="3" name="Text Placeholder 2">
            <a:extLst>
              <a:ext uri="{FF2B5EF4-FFF2-40B4-BE49-F238E27FC236}">
                <a16:creationId xmlns:a16="http://schemas.microsoft.com/office/drawing/2014/main" id="{997D4791-95BD-7D1C-FA03-C0F57E4B2A55}"/>
              </a:ext>
            </a:extLst>
          </p:cNvPr>
          <p:cNvSpPr>
            <a:spLocks noGrp="1"/>
          </p:cNvSpPr>
          <p:nvPr>
            <p:ph type="body" idx="1"/>
          </p:nvPr>
        </p:nvSpPr>
        <p:spPr>
          <a:xfrm>
            <a:off x="1295400" y="2528992"/>
            <a:ext cx="4718304" cy="381848"/>
          </a:xfrm>
        </p:spPr>
        <p:txBody>
          <a:bodyPr/>
          <a:lstStyle/>
          <a:p>
            <a:r>
              <a:rPr lang="en-IN" dirty="0"/>
              <a:t>Code</a:t>
            </a:r>
          </a:p>
        </p:txBody>
      </p:sp>
      <p:pic>
        <p:nvPicPr>
          <p:cNvPr id="8" name="Content Placeholder 7">
            <a:extLst>
              <a:ext uri="{FF2B5EF4-FFF2-40B4-BE49-F238E27FC236}">
                <a16:creationId xmlns:a16="http://schemas.microsoft.com/office/drawing/2014/main" id="{D3E5788F-CD64-3DCA-A082-F045AC67633D}"/>
              </a:ext>
            </a:extLst>
          </p:cNvPr>
          <p:cNvPicPr>
            <a:picLocks noGrp="1" noChangeAspect="1"/>
          </p:cNvPicPr>
          <p:nvPr>
            <p:ph sz="half" idx="2"/>
          </p:nvPr>
        </p:nvPicPr>
        <p:blipFill>
          <a:blip r:embed="rId2"/>
          <a:stretch>
            <a:fillRect/>
          </a:stretch>
        </p:blipFill>
        <p:spPr>
          <a:xfrm>
            <a:off x="1165801" y="2911475"/>
            <a:ext cx="4845529" cy="3230563"/>
          </a:xfrm>
        </p:spPr>
      </p:pic>
      <p:sp>
        <p:nvSpPr>
          <p:cNvPr id="5" name="Text Placeholder 4">
            <a:extLst>
              <a:ext uri="{FF2B5EF4-FFF2-40B4-BE49-F238E27FC236}">
                <a16:creationId xmlns:a16="http://schemas.microsoft.com/office/drawing/2014/main" id="{309B984E-5D58-D0BC-2114-BCCFD5DAA9B6}"/>
              </a:ext>
            </a:extLst>
          </p:cNvPr>
          <p:cNvSpPr>
            <a:spLocks noGrp="1"/>
          </p:cNvSpPr>
          <p:nvPr>
            <p:ph type="body" sz="quarter" idx="3"/>
          </p:nvPr>
        </p:nvSpPr>
        <p:spPr>
          <a:xfrm>
            <a:off x="6178294" y="2528992"/>
            <a:ext cx="4718304" cy="381848"/>
          </a:xfrm>
        </p:spPr>
        <p:txBody>
          <a:bodyPr/>
          <a:lstStyle/>
          <a:p>
            <a:r>
              <a:rPr lang="en-IN" dirty="0"/>
              <a:t>Output</a:t>
            </a:r>
          </a:p>
        </p:txBody>
      </p:sp>
      <p:pic>
        <p:nvPicPr>
          <p:cNvPr id="10" name="Content Placeholder 9">
            <a:extLst>
              <a:ext uri="{FF2B5EF4-FFF2-40B4-BE49-F238E27FC236}">
                <a16:creationId xmlns:a16="http://schemas.microsoft.com/office/drawing/2014/main" id="{DAF57BE4-7A56-9B55-0FBF-D9713999A824}"/>
              </a:ext>
            </a:extLst>
          </p:cNvPr>
          <p:cNvPicPr>
            <a:picLocks noGrp="1" noChangeAspect="1"/>
          </p:cNvPicPr>
          <p:nvPr>
            <p:ph sz="quarter" idx="4"/>
          </p:nvPr>
        </p:nvPicPr>
        <p:blipFill>
          <a:blip r:embed="rId3"/>
          <a:stretch>
            <a:fillRect/>
          </a:stretch>
        </p:blipFill>
        <p:spPr>
          <a:xfrm>
            <a:off x="6180138" y="2818940"/>
            <a:ext cx="5143500" cy="3230563"/>
          </a:xfrm>
        </p:spPr>
      </p:pic>
    </p:spTree>
    <p:extLst>
      <p:ext uri="{BB962C8B-B14F-4D97-AF65-F5344CB8AC3E}">
        <p14:creationId xmlns:p14="http://schemas.microsoft.com/office/powerpoint/2010/main" val="160174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B405-0001-920F-3278-00DEABC5C0F2}"/>
              </a:ext>
            </a:extLst>
          </p:cNvPr>
          <p:cNvSpPr>
            <a:spLocks noGrp="1"/>
          </p:cNvSpPr>
          <p:nvPr>
            <p:ph type="title"/>
          </p:nvPr>
        </p:nvSpPr>
        <p:spPr/>
        <p:txBody>
          <a:bodyPr/>
          <a:lstStyle/>
          <a:p>
            <a:pPr algn="l"/>
            <a:r>
              <a:rPr lang="en-IN" dirty="0"/>
              <a:t>Productivity Analysis</a:t>
            </a:r>
          </a:p>
        </p:txBody>
      </p:sp>
      <p:sp>
        <p:nvSpPr>
          <p:cNvPr id="3" name="Text Placeholder 2">
            <a:extLst>
              <a:ext uri="{FF2B5EF4-FFF2-40B4-BE49-F238E27FC236}">
                <a16:creationId xmlns:a16="http://schemas.microsoft.com/office/drawing/2014/main" id="{E50B43EF-670E-C6F8-7171-BC57B62457A7}"/>
              </a:ext>
            </a:extLst>
          </p:cNvPr>
          <p:cNvSpPr>
            <a:spLocks noGrp="1"/>
          </p:cNvSpPr>
          <p:nvPr>
            <p:ph type="body" idx="1"/>
          </p:nvPr>
        </p:nvSpPr>
        <p:spPr>
          <a:xfrm>
            <a:off x="1295400" y="2484121"/>
            <a:ext cx="4718304" cy="441960"/>
          </a:xfrm>
        </p:spPr>
        <p:txBody>
          <a:bodyPr/>
          <a:lstStyle/>
          <a:p>
            <a:r>
              <a:rPr lang="en-IN" dirty="0"/>
              <a:t>Code</a:t>
            </a:r>
          </a:p>
        </p:txBody>
      </p:sp>
      <p:pic>
        <p:nvPicPr>
          <p:cNvPr id="8" name="Content Placeholder 7">
            <a:extLst>
              <a:ext uri="{FF2B5EF4-FFF2-40B4-BE49-F238E27FC236}">
                <a16:creationId xmlns:a16="http://schemas.microsoft.com/office/drawing/2014/main" id="{F571ED14-1249-E37B-08B6-1E6CF257D0A1}"/>
              </a:ext>
            </a:extLst>
          </p:cNvPr>
          <p:cNvPicPr>
            <a:picLocks noGrp="1" noChangeAspect="1"/>
          </p:cNvPicPr>
          <p:nvPr>
            <p:ph sz="half" idx="2"/>
          </p:nvPr>
        </p:nvPicPr>
        <p:blipFill>
          <a:blip r:embed="rId2"/>
          <a:stretch>
            <a:fillRect/>
          </a:stretch>
        </p:blipFill>
        <p:spPr>
          <a:xfrm>
            <a:off x="1082675" y="2925763"/>
            <a:ext cx="4762499" cy="3200400"/>
          </a:xfrm>
        </p:spPr>
      </p:pic>
      <p:sp>
        <p:nvSpPr>
          <p:cNvPr id="5" name="Text Placeholder 4">
            <a:extLst>
              <a:ext uri="{FF2B5EF4-FFF2-40B4-BE49-F238E27FC236}">
                <a16:creationId xmlns:a16="http://schemas.microsoft.com/office/drawing/2014/main" id="{06DE7A29-2149-5957-BC89-C4509DBBEA9A}"/>
              </a:ext>
            </a:extLst>
          </p:cNvPr>
          <p:cNvSpPr>
            <a:spLocks noGrp="1"/>
          </p:cNvSpPr>
          <p:nvPr>
            <p:ph type="body" sz="quarter" idx="3"/>
          </p:nvPr>
        </p:nvSpPr>
        <p:spPr>
          <a:xfrm>
            <a:off x="6180670" y="2484120"/>
            <a:ext cx="4718304" cy="441961"/>
          </a:xfrm>
        </p:spPr>
        <p:txBody>
          <a:bodyPr/>
          <a:lstStyle/>
          <a:p>
            <a:r>
              <a:rPr lang="en-IN" dirty="0"/>
              <a:t>Output</a:t>
            </a:r>
          </a:p>
        </p:txBody>
      </p:sp>
      <p:pic>
        <p:nvPicPr>
          <p:cNvPr id="10" name="Content Placeholder 9">
            <a:extLst>
              <a:ext uri="{FF2B5EF4-FFF2-40B4-BE49-F238E27FC236}">
                <a16:creationId xmlns:a16="http://schemas.microsoft.com/office/drawing/2014/main" id="{52A785EA-4349-C88C-451A-6A52422C89FC}"/>
              </a:ext>
            </a:extLst>
          </p:cNvPr>
          <p:cNvPicPr>
            <a:picLocks noGrp="1" noChangeAspect="1"/>
          </p:cNvPicPr>
          <p:nvPr>
            <p:ph sz="quarter" idx="4"/>
          </p:nvPr>
        </p:nvPicPr>
        <p:blipFill>
          <a:blip r:embed="rId3"/>
          <a:stretch>
            <a:fillRect/>
          </a:stretch>
        </p:blipFill>
        <p:spPr>
          <a:xfrm>
            <a:off x="6252864" y="2925763"/>
            <a:ext cx="4952010" cy="3200400"/>
          </a:xfrm>
        </p:spPr>
      </p:pic>
    </p:spTree>
    <p:extLst>
      <p:ext uri="{BB962C8B-B14F-4D97-AF65-F5344CB8AC3E}">
        <p14:creationId xmlns:p14="http://schemas.microsoft.com/office/powerpoint/2010/main" val="3867808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C6F6-F45D-F37B-C3C2-87E3FCEB6B53}"/>
              </a:ext>
            </a:extLst>
          </p:cNvPr>
          <p:cNvSpPr>
            <a:spLocks noGrp="1"/>
          </p:cNvSpPr>
          <p:nvPr>
            <p:ph type="title"/>
          </p:nvPr>
        </p:nvSpPr>
        <p:spPr/>
        <p:txBody>
          <a:bodyPr/>
          <a:lstStyle/>
          <a:p>
            <a:pPr algn="l"/>
            <a:r>
              <a:rPr lang="en-IN" dirty="0"/>
              <a:t>Correlation Analysis</a:t>
            </a:r>
          </a:p>
        </p:txBody>
      </p:sp>
      <p:sp>
        <p:nvSpPr>
          <p:cNvPr id="3" name="Text Placeholder 2">
            <a:extLst>
              <a:ext uri="{FF2B5EF4-FFF2-40B4-BE49-F238E27FC236}">
                <a16:creationId xmlns:a16="http://schemas.microsoft.com/office/drawing/2014/main" id="{2D267E9D-46D9-37DB-1E3E-E7DD9A73F5CD}"/>
              </a:ext>
            </a:extLst>
          </p:cNvPr>
          <p:cNvSpPr>
            <a:spLocks noGrp="1"/>
          </p:cNvSpPr>
          <p:nvPr>
            <p:ph type="body" idx="1"/>
          </p:nvPr>
        </p:nvSpPr>
        <p:spPr>
          <a:xfrm>
            <a:off x="1293026" y="2504127"/>
            <a:ext cx="4718304" cy="431578"/>
          </a:xfrm>
        </p:spPr>
        <p:txBody>
          <a:bodyPr/>
          <a:lstStyle/>
          <a:p>
            <a:r>
              <a:rPr lang="en-IN" dirty="0"/>
              <a:t>Code</a:t>
            </a:r>
          </a:p>
        </p:txBody>
      </p:sp>
      <p:pic>
        <p:nvPicPr>
          <p:cNvPr id="8" name="Content Placeholder 7">
            <a:extLst>
              <a:ext uri="{FF2B5EF4-FFF2-40B4-BE49-F238E27FC236}">
                <a16:creationId xmlns:a16="http://schemas.microsoft.com/office/drawing/2014/main" id="{A3390A19-DEEF-C852-4E3A-08DC63026D10}"/>
              </a:ext>
            </a:extLst>
          </p:cNvPr>
          <p:cNvPicPr>
            <a:picLocks noGrp="1" noChangeAspect="1"/>
          </p:cNvPicPr>
          <p:nvPr>
            <p:ph sz="half" idx="2"/>
          </p:nvPr>
        </p:nvPicPr>
        <p:blipFill>
          <a:blip r:embed="rId2"/>
          <a:stretch>
            <a:fillRect/>
          </a:stretch>
        </p:blipFill>
        <p:spPr>
          <a:xfrm>
            <a:off x="882316" y="2935705"/>
            <a:ext cx="4539916" cy="2940163"/>
          </a:xfrm>
        </p:spPr>
      </p:pic>
      <p:sp>
        <p:nvSpPr>
          <p:cNvPr id="5" name="Text Placeholder 4">
            <a:extLst>
              <a:ext uri="{FF2B5EF4-FFF2-40B4-BE49-F238E27FC236}">
                <a16:creationId xmlns:a16="http://schemas.microsoft.com/office/drawing/2014/main" id="{BFCC7F43-1B63-D687-DA03-C632F7CC9CDB}"/>
              </a:ext>
            </a:extLst>
          </p:cNvPr>
          <p:cNvSpPr>
            <a:spLocks noGrp="1"/>
          </p:cNvSpPr>
          <p:nvPr>
            <p:ph type="body" sz="quarter" idx="3"/>
          </p:nvPr>
        </p:nvSpPr>
        <p:spPr>
          <a:xfrm>
            <a:off x="6180670" y="2504127"/>
            <a:ext cx="4718304" cy="431578"/>
          </a:xfrm>
        </p:spPr>
        <p:txBody>
          <a:bodyPr/>
          <a:lstStyle/>
          <a:p>
            <a:r>
              <a:rPr lang="en-IN" dirty="0"/>
              <a:t>Output</a:t>
            </a:r>
          </a:p>
        </p:txBody>
      </p:sp>
      <p:pic>
        <p:nvPicPr>
          <p:cNvPr id="10" name="Content Placeholder 9">
            <a:extLst>
              <a:ext uri="{FF2B5EF4-FFF2-40B4-BE49-F238E27FC236}">
                <a16:creationId xmlns:a16="http://schemas.microsoft.com/office/drawing/2014/main" id="{15508713-1CED-F8E3-D6A0-BA9A87DC411B}"/>
              </a:ext>
            </a:extLst>
          </p:cNvPr>
          <p:cNvPicPr>
            <a:picLocks noGrp="1" noChangeAspect="1"/>
          </p:cNvPicPr>
          <p:nvPr>
            <p:ph sz="quarter" idx="4"/>
          </p:nvPr>
        </p:nvPicPr>
        <p:blipFill>
          <a:blip r:embed="rId3"/>
          <a:stretch>
            <a:fillRect/>
          </a:stretch>
        </p:blipFill>
        <p:spPr>
          <a:xfrm>
            <a:off x="5662863" y="2935288"/>
            <a:ext cx="5549618" cy="3176587"/>
          </a:xfrm>
        </p:spPr>
      </p:pic>
    </p:spTree>
    <p:extLst>
      <p:ext uri="{BB962C8B-B14F-4D97-AF65-F5344CB8AC3E}">
        <p14:creationId xmlns:p14="http://schemas.microsoft.com/office/powerpoint/2010/main" val="588781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0ECD-49FB-4F93-70A2-ABEDEB364C91}"/>
              </a:ext>
            </a:extLst>
          </p:cNvPr>
          <p:cNvSpPr>
            <a:spLocks noGrp="1"/>
          </p:cNvSpPr>
          <p:nvPr>
            <p:ph type="title"/>
          </p:nvPr>
        </p:nvSpPr>
        <p:spPr>
          <a:xfrm>
            <a:off x="1295402" y="982132"/>
            <a:ext cx="9601196" cy="1295847"/>
          </a:xfrm>
        </p:spPr>
        <p:txBody>
          <a:bodyPr>
            <a:normAutofit fontScale="90000"/>
          </a:bodyPr>
          <a:lstStyle/>
          <a:p>
            <a:pPr algn="l"/>
            <a:r>
              <a:rPr lang="en-IN" dirty="0"/>
              <a:t>Checking for Correlation between Variables</a:t>
            </a:r>
          </a:p>
        </p:txBody>
      </p:sp>
      <p:sp>
        <p:nvSpPr>
          <p:cNvPr id="3" name="Text Placeholder 2">
            <a:extLst>
              <a:ext uri="{FF2B5EF4-FFF2-40B4-BE49-F238E27FC236}">
                <a16:creationId xmlns:a16="http://schemas.microsoft.com/office/drawing/2014/main" id="{231294F1-A06B-26DD-946D-4EBCB2518252}"/>
              </a:ext>
            </a:extLst>
          </p:cNvPr>
          <p:cNvSpPr>
            <a:spLocks noGrp="1"/>
          </p:cNvSpPr>
          <p:nvPr>
            <p:ph type="body" idx="1"/>
          </p:nvPr>
        </p:nvSpPr>
        <p:spPr>
          <a:xfrm>
            <a:off x="1295400" y="2470484"/>
            <a:ext cx="4718304" cy="449179"/>
          </a:xfrm>
        </p:spPr>
        <p:txBody>
          <a:bodyPr/>
          <a:lstStyle/>
          <a:p>
            <a:r>
              <a:rPr lang="en-IN" dirty="0"/>
              <a:t>Code</a:t>
            </a:r>
          </a:p>
        </p:txBody>
      </p:sp>
      <p:pic>
        <p:nvPicPr>
          <p:cNvPr id="8" name="Content Placeholder 7">
            <a:extLst>
              <a:ext uri="{FF2B5EF4-FFF2-40B4-BE49-F238E27FC236}">
                <a16:creationId xmlns:a16="http://schemas.microsoft.com/office/drawing/2014/main" id="{4291CB58-668C-7E0D-1B59-76452E817088}"/>
              </a:ext>
            </a:extLst>
          </p:cNvPr>
          <p:cNvPicPr>
            <a:picLocks noGrp="1" noChangeAspect="1"/>
          </p:cNvPicPr>
          <p:nvPr>
            <p:ph sz="half" idx="2"/>
          </p:nvPr>
        </p:nvPicPr>
        <p:blipFill>
          <a:blip r:embed="rId2"/>
          <a:stretch>
            <a:fillRect/>
          </a:stretch>
        </p:blipFill>
        <p:spPr>
          <a:xfrm>
            <a:off x="1116505" y="3112168"/>
            <a:ext cx="4546357" cy="1780674"/>
          </a:xfrm>
        </p:spPr>
      </p:pic>
      <p:sp>
        <p:nvSpPr>
          <p:cNvPr id="5" name="Text Placeholder 4">
            <a:extLst>
              <a:ext uri="{FF2B5EF4-FFF2-40B4-BE49-F238E27FC236}">
                <a16:creationId xmlns:a16="http://schemas.microsoft.com/office/drawing/2014/main" id="{5875F2A3-E35E-12F4-327F-EBF3EC09BFEF}"/>
              </a:ext>
            </a:extLst>
          </p:cNvPr>
          <p:cNvSpPr>
            <a:spLocks noGrp="1"/>
          </p:cNvSpPr>
          <p:nvPr>
            <p:ph type="body" sz="quarter" idx="3"/>
          </p:nvPr>
        </p:nvSpPr>
        <p:spPr>
          <a:xfrm>
            <a:off x="6180670" y="2470484"/>
            <a:ext cx="4718304" cy="449179"/>
          </a:xfrm>
        </p:spPr>
        <p:txBody>
          <a:bodyPr/>
          <a:lstStyle/>
          <a:p>
            <a:r>
              <a:rPr lang="en-IN" dirty="0"/>
              <a:t>Output</a:t>
            </a:r>
          </a:p>
        </p:txBody>
      </p:sp>
      <p:pic>
        <p:nvPicPr>
          <p:cNvPr id="10" name="Content Placeholder 9">
            <a:extLst>
              <a:ext uri="{FF2B5EF4-FFF2-40B4-BE49-F238E27FC236}">
                <a16:creationId xmlns:a16="http://schemas.microsoft.com/office/drawing/2014/main" id="{0A83EAB8-CC75-B5D5-68F2-26F00D3A59CE}"/>
              </a:ext>
            </a:extLst>
          </p:cNvPr>
          <p:cNvPicPr>
            <a:picLocks noGrp="1" noChangeAspect="1"/>
          </p:cNvPicPr>
          <p:nvPr>
            <p:ph sz="quarter" idx="4"/>
          </p:nvPr>
        </p:nvPicPr>
        <p:blipFill>
          <a:blip r:embed="rId3"/>
          <a:stretch>
            <a:fillRect/>
          </a:stretch>
        </p:blipFill>
        <p:spPr>
          <a:xfrm>
            <a:off x="5871411" y="3111499"/>
            <a:ext cx="5204083" cy="3096795"/>
          </a:xfrm>
        </p:spPr>
      </p:pic>
    </p:spTree>
    <p:extLst>
      <p:ext uri="{BB962C8B-B14F-4D97-AF65-F5344CB8AC3E}">
        <p14:creationId xmlns:p14="http://schemas.microsoft.com/office/powerpoint/2010/main" val="2319732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B429-03BA-D288-C210-741675C05279}"/>
              </a:ext>
            </a:extLst>
          </p:cNvPr>
          <p:cNvSpPr>
            <a:spLocks noGrp="1"/>
          </p:cNvSpPr>
          <p:nvPr>
            <p:ph type="title"/>
          </p:nvPr>
        </p:nvSpPr>
        <p:spPr/>
        <p:txBody>
          <a:bodyPr/>
          <a:lstStyle/>
          <a:p>
            <a:r>
              <a:rPr lang="en-IN" dirty="0"/>
              <a:t>Prediction of Crop Production Analysis</a:t>
            </a:r>
          </a:p>
        </p:txBody>
      </p:sp>
      <p:pic>
        <p:nvPicPr>
          <p:cNvPr id="7" name="Content Placeholder 6">
            <a:extLst>
              <a:ext uri="{FF2B5EF4-FFF2-40B4-BE49-F238E27FC236}">
                <a16:creationId xmlns:a16="http://schemas.microsoft.com/office/drawing/2014/main" id="{D7871286-B8A5-7400-A576-1E94E4E64690}"/>
              </a:ext>
            </a:extLst>
          </p:cNvPr>
          <p:cNvPicPr>
            <a:picLocks noGrp="1" noChangeAspect="1"/>
          </p:cNvPicPr>
          <p:nvPr>
            <p:ph idx="1"/>
          </p:nvPr>
        </p:nvPicPr>
        <p:blipFill>
          <a:blip r:embed="rId2"/>
          <a:stretch>
            <a:fillRect/>
          </a:stretch>
        </p:blipFill>
        <p:spPr>
          <a:xfrm>
            <a:off x="1295402" y="2763634"/>
            <a:ext cx="8345903" cy="3112233"/>
          </a:xfrm>
        </p:spPr>
      </p:pic>
    </p:spTree>
    <p:extLst>
      <p:ext uri="{BB962C8B-B14F-4D97-AF65-F5344CB8AC3E}">
        <p14:creationId xmlns:p14="http://schemas.microsoft.com/office/powerpoint/2010/main" val="9736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D946-7ECD-3AF0-B0DA-B03991B5D278}"/>
              </a:ext>
            </a:extLst>
          </p:cNvPr>
          <p:cNvSpPr>
            <a:spLocks noGrp="1"/>
          </p:cNvSpPr>
          <p:nvPr>
            <p:ph type="title"/>
          </p:nvPr>
        </p:nvSpPr>
        <p:spPr/>
        <p:txBody>
          <a:bodyPr/>
          <a:lstStyle/>
          <a:p>
            <a:pPr algn="l"/>
            <a:r>
              <a:rPr lang="en-IN" dirty="0" err="1"/>
              <a:t>Cont</a:t>
            </a:r>
            <a:r>
              <a:rPr lang="en-IN" dirty="0"/>
              <a:t>…</a:t>
            </a:r>
          </a:p>
        </p:txBody>
      </p:sp>
      <p:pic>
        <p:nvPicPr>
          <p:cNvPr id="5" name="Content Placeholder 4">
            <a:extLst>
              <a:ext uri="{FF2B5EF4-FFF2-40B4-BE49-F238E27FC236}">
                <a16:creationId xmlns:a16="http://schemas.microsoft.com/office/drawing/2014/main" id="{AD6C8674-0F62-C860-7B5D-974814FFF3DE}"/>
              </a:ext>
            </a:extLst>
          </p:cNvPr>
          <p:cNvPicPr>
            <a:picLocks noGrp="1" noChangeAspect="1"/>
          </p:cNvPicPr>
          <p:nvPr>
            <p:ph idx="1"/>
          </p:nvPr>
        </p:nvPicPr>
        <p:blipFill>
          <a:blip r:embed="rId2"/>
          <a:stretch>
            <a:fillRect/>
          </a:stretch>
        </p:blipFill>
        <p:spPr>
          <a:xfrm>
            <a:off x="1507958" y="2630906"/>
            <a:ext cx="7031545" cy="3112168"/>
          </a:xfrm>
        </p:spPr>
      </p:pic>
    </p:spTree>
    <p:extLst>
      <p:ext uri="{BB962C8B-B14F-4D97-AF65-F5344CB8AC3E}">
        <p14:creationId xmlns:p14="http://schemas.microsoft.com/office/powerpoint/2010/main" val="2115576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6A63-4E51-E6C4-16E1-2F06B2C5AD34}"/>
              </a:ext>
            </a:extLst>
          </p:cNvPr>
          <p:cNvSpPr>
            <a:spLocks noGrp="1"/>
          </p:cNvSpPr>
          <p:nvPr>
            <p:ph type="title"/>
          </p:nvPr>
        </p:nvSpPr>
        <p:spPr/>
        <p:txBody>
          <a:bodyPr/>
          <a:lstStyle/>
          <a:p>
            <a:pPr algn="l"/>
            <a:r>
              <a:rPr lang="en-IN" dirty="0" err="1"/>
              <a:t>Cont</a:t>
            </a:r>
            <a:r>
              <a:rPr lang="en-IN" dirty="0"/>
              <a:t>…</a:t>
            </a:r>
          </a:p>
        </p:txBody>
      </p:sp>
      <p:pic>
        <p:nvPicPr>
          <p:cNvPr id="5" name="Content Placeholder 4">
            <a:extLst>
              <a:ext uri="{FF2B5EF4-FFF2-40B4-BE49-F238E27FC236}">
                <a16:creationId xmlns:a16="http://schemas.microsoft.com/office/drawing/2014/main" id="{70BB9E9B-47D6-9D02-A613-8A7C59C4AAFC}"/>
              </a:ext>
            </a:extLst>
          </p:cNvPr>
          <p:cNvPicPr>
            <a:picLocks noGrp="1" noChangeAspect="1"/>
          </p:cNvPicPr>
          <p:nvPr>
            <p:ph idx="1"/>
          </p:nvPr>
        </p:nvPicPr>
        <p:blipFill>
          <a:blip r:embed="rId2"/>
          <a:stretch>
            <a:fillRect/>
          </a:stretch>
        </p:blipFill>
        <p:spPr>
          <a:xfrm>
            <a:off x="1295402" y="2557463"/>
            <a:ext cx="8795082" cy="3317875"/>
          </a:xfrm>
        </p:spPr>
      </p:pic>
    </p:spTree>
    <p:extLst>
      <p:ext uri="{BB962C8B-B14F-4D97-AF65-F5344CB8AC3E}">
        <p14:creationId xmlns:p14="http://schemas.microsoft.com/office/powerpoint/2010/main" val="209437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E1BD-7349-0035-7666-11695869E72D}"/>
              </a:ext>
            </a:extLst>
          </p:cNvPr>
          <p:cNvSpPr>
            <a:spLocks noGrp="1"/>
          </p:cNvSpPr>
          <p:nvPr>
            <p:ph type="title"/>
          </p:nvPr>
        </p:nvSpPr>
        <p:spPr>
          <a:xfrm>
            <a:off x="1295401" y="770021"/>
            <a:ext cx="9601196" cy="1363579"/>
          </a:xfrm>
        </p:spPr>
        <p:txBody>
          <a:bodyPr>
            <a:normAutofit/>
          </a:bodyPr>
          <a:lstStyle/>
          <a:p>
            <a:pPr algn="l"/>
            <a:r>
              <a:rPr lang="en-IN" sz="5400" dirty="0"/>
              <a:t>Contents</a:t>
            </a:r>
          </a:p>
        </p:txBody>
      </p:sp>
      <p:sp>
        <p:nvSpPr>
          <p:cNvPr id="3" name="Content Placeholder 2">
            <a:extLst>
              <a:ext uri="{FF2B5EF4-FFF2-40B4-BE49-F238E27FC236}">
                <a16:creationId xmlns:a16="http://schemas.microsoft.com/office/drawing/2014/main" id="{DD192ECA-1370-5303-C095-B7A89112DA57}"/>
              </a:ext>
            </a:extLst>
          </p:cNvPr>
          <p:cNvSpPr>
            <a:spLocks noGrp="1"/>
          </p:cNvSpPr>
          <p:nvPr>
            <p:ph idx="1"/>
          </p:nvPr>
        </p:nvSpPr>
        <p:spPr>
          <a:xfrm>
            <a:off x="1295401" y="2502568"/>
            <a:ext cx="9601196" cy="3585411"/>
          </a:xfrm>
        </p:spPr>
        <p:txBody>
          <a:bodyPr>
            <a:normAutofit fontScale="92500" lnSpcReduction="10000"/>
          </a:bodyPr>
          <a:lstStyle/>
          <a:p>
            <a:r>
              <a:rPr lang="en-IN" dirty="0"/>
              <a:t>Introduction</a:t>
            </a:r>
          </a:p>
          <a:p>
            <a:r>
              <a:rPr lang="en-IN" dirty="0"/>
              <a:t>Objectives</a:t>
            </a:r>
          </a:p>
          <a:p>
            <a:r>
              <a:rPr lang="en-IN" dirty="0"/>
              <a:t>Scope of Work</a:t>
            </a:r>
          </a:p>
          <a:p>
            <a:r>
              <a:rPr lang="en-IN" dirty="0"/>
              <a:t>Methodology</a:t>
            </a:r>
          </a:p>
          <a:p>
            <a:r>
              <a:rPr lang="en-IN" dirty="0"/>
              <a:t>Tools and Technologies</a:t>
            </a:r>
          </a:p>
          <a:p>
            <a:r>
              <a:rPr lang="en-IN" dirty="0"/>
              <a:t>Expected Outcomes</a:t>
            </a:r>
          </a:p>
          <a:p>
            <a:r>
              <a:rPr lang="en-IN" dirty="0"/>
              <a:t>Timeline</a:t>
            </a:r>
          </a:p>
          <a:p>
            <a:r>
              <a:rPr lang="en-IN" dirty="0"/>
              <a:t>Conclusion</a:t>
            </a:r>
          </a:p>
          <a:p>
            <a:endParaRPr lang="en-IN" dirty="0"/>
          </a:p>
        </p:txBody>
      </p:sp>
    </p:spTree>
    <p:extLst>
      <p:ext uri="{BB962C8B-B14F-4D97-AF65-F5344CB8AC3E}">
        <p14:creationId xmlns:p14="http://schemas.microsoft.com/office/powerpoint/2010/main" val="4061111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5AC4-3CAE-67C3-5904-D1614444130A}"/>
              </a:ext>
            </a:extLst>
          </p:cNvPr>
          <p:cNvSpPr>
            <a:spLocks noGrp="1"/>
          </p:cNvSpPr>
          <p:nvPr>
            <p:ph type="title"/>
          </p:nvPr>
        </p:nvSpPr>
        <p:spPr/>
        <p:txBody>
          <a:bodyPr/>
          <a:lstStyle/>
          <a:p>
            <a:pPr algn="l"/>
            <a:r>
              <a:rPr lang="en-IN" dirty="0" err="1"/>
              <a:t>Cont</a:t>
            </a:r>
            <a:r>
              <a:rPr lang="en-IN" dirty="0"/>
              <a:t>…</a:t>
            </a:r>
          </a:p>
        </p:txBody>
      </p:sp>
      <p:pic>
        <p:nvPicPr>
          <p:cNvPr id="5" name="Content Placeholder 4">
            <a:extLst>
              <a:ext uri="{FF2B5EF4-FFF2-40B4-BE49-F238E27FC236}">
                <a16:creationId xmlns:a16="http://schemas.microsoft.com/office/drawing/2014/main" id="{E10698AB-D83B-1D66-2EF5-D8C290AFA4F9}"/>
              </a:ext>
            </a:extLst>
          </p:cNvPr>
          <p:cNvPicPr>
            <a:picLocks noGrp="1" noChangeAspect="1"/>
          </p:cNvPicPr>
          <p:nvPr>
            <p:ph idx="1"/>
          </p:nvPr>
        </p:nvPicPr>
        <p:blipFill>
          <a:blip r:embed="rId2"/>
          <a:stretch>
            <a:fillRect/>
          </a:stretch>
        </p:blipFill>
        <p:spPr>
          <a:xfrm>
            <a:off x="1295403" y="2727158"/>
            <a:ext cx="8868340" cy="2241822"/>
          </a:xfrm>
        </p:spPr>
      </p:pic>
    </p:spTree>
    <p:extLst>
      <p:ext uri="{BB962C8B-B14F-4D97-AF65-F5344CB8AC3E}">
        <p14:creationId xmlns:p14="http://schemas.microsoft.com/office/powerpoint/2010/main" val="2466123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EBFE-9AB0-B6CE-9B90-63A31241A6E3}"/>
              </a:ext>
            </a:extLst>
          </p:cNvPr>
          <p:cNvSpPr>
            <a:spLocks noGrp="1"/>
          </p:cNvSpPr>
          <p:nvPr>
            <p:ph type="title"/>
          </p:nvPr>
        </p:nvSpPr>
        <p:spPr/>
        <p:txBody>
          <a:bodyPr/>
          <a:lstStyle/>
          <a:p>
            <a:pPr algn="l"/>
            <a:r>
              <a:rPr lang="en-IN" dirty="0" err="1"/>
              <a:t>Cont</a:t>
            </a:r>
            <a:r>
              <a:rPr lang="en-IN" dirty="0"/>
              <a:t>…</a:t>
            </a:r>
          </a:p>
        </p:txBody>
      </p:sp>
      <p:pic>
        <p:nvPicPr>
          <p:cNvPr id="5" name="Content Placeholder 4">
            <a:extLst>
              <a:ext uri="{FF2B5EF4-FFF2-40B4-BE49-F238E27FC236}">
                <a16:creationId xmlns:a16="http://schemas.microsoft.com/office/drawing/2014/main" id="{CADEDD24-5D7B-E666-152A-628C506FEF42}"/>
              </a:ext>
            </a:extLst>
          </p:cNvPr>
          <p:cNvPicPr>
            <a:picLocks noGrp="1" noChangeAspect="1"/>
          </p:cNvPicPr>
          <p:nvPr>
            <p:ph idx="1"/>
          </p:nvPr>
        </p:nvPicPr>
        <p:blipFill>
          <a:blip r:embed="rId2"/>
          <a:stretch>
            <a:fillRect/>
          </a:stretch>
        </p:blipFill>
        <p:spPr>
          <a:xfrm>
            <a:off x="1295402" y="2658844"/>
            <a:ext cx="7687076" cy="3469239"/>
          </a:xfrm>
        </p:spPr>
      </p:pic>
    </p:spTree>
    <p:extLst>
      <p:ext uri="{BB962C8B-B14F-4D97-AF65-F5344CB8AC3E}">
        <p14:creationId xmlns:p14="http://schemas.microsoft.com/office/powerpoint/2010/main" val="3093441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E73F-F417-B707-AC90-C6395856F363}"/>
              </a:ext>
            </a:extLst>
          </p:cNvPr>
          <p:cNvSpPr>
            <a:spLocks noGrp="1"/>
          </p:cNvSpPr>
          <p:nvPr>
            <p:ph type="title"/>
          </p:nvPr>
        </p:nvSpPr>
        <p:spPr/>
        <p:txBody>
          <a:bodyPr/>
          <a:lstStyle/>
          <a:p>
            <a:pPr algn="l"/>
            <a:r>
              <a:rPr lang="en-IN" dirty="0" err="1"/>
              <a:t>Cont</a:t>
            </a:r>
            <a:r>
              <a:rPr lang="en-IN" dirty="0"/>
              <a:t>…</a:t>
            </a:r>
          </a:p>
        </p:txBody>
      </p:sp>
      <p:pic>
        <p:nvPicPr>
          <p:cNvPr id="5" name="Content Placeholder 4">
            <a:extLst>
              <a:ext uri="{FF2B5EF4-FFF2-40B4-BE49-F238E27FC236}">
                <a16:creationId xmlns:a16="http://schemas.microsoft.com/office/drawing/2014/main" id="{4E5F069A-40C7-160A-6CC3-8C7A46D6072D}"/>
              </a:ext>
            </a:extLst>
          </p:cNvPr>
          <p:cNvPicPr>
            <a:picLocks noGrp="1" noChangeAspect="1"/>
          </p:cNvPicPr>
          <p:nvPr>
            <p:ph idx="1"/>
          </p:nvPr>
        </p:nvPicPr>
        <p:blipFill>
          <a:blip r:embed="rId2"/>
          <a:stretch>
            <a:fillRect/>
          </a:stretch>
        </p:blipFill>
        <p:spPr>
          <a:xfrm>
            <a:off x="1295402" y="2727158"/>
            <a:ext cx="6340640" cy="2497775"/>
          </a:xfrm>
        </p:spPr>
      </p:pic>
    </p:spTree>
    <p:extLst>
      <p:ext uri="{BB962C8B-B14F-4D97-AF65-F5344CB8AC3E}">
        <p14:creationId xmlns:p14="http://schemas.microsoft.com/office/powerpoint/2010/main" val="3267055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4C7D-D51B-641E-7605-A0A9B10323E7}"/>
              </a:ext>
            </a:extLst>
          </p:cNvPr>
          <p:cNvSpPr>
            <a:spLocks noGrp="1"/>
          </p:cNvSpPr>
          <p:nvPr>
            <p:ph type="title"/>
          </p:nvPr>
        </p:nvSpPr>
        <p:spPr/>
        <p:txBody>
          <a:bodyPr/>
          <a:lstStyle/>
          <a:p>
            <a:pPr algn="l"/>
            <a:r>
              <a:rPr lang="en-IN" dirty="0" err="1"/>
              <a:t>Cont</a:t>
            </a:r>
            <a:r>
              <a:rPr lang="en-IN" dirty="0"/>
              <a:t>…</a:t>
            </a:r>
          </a:p>
        </p:txBody>
      </p:sp>
      <p:pic>
        <p:nvPicPr>
          <p:cNvPr id="9" name="Content Placeholder 8">
            <a:extLst>
              <a:ext uri="{FF2B5EF4-FFF2-40B4-BE49-F238E27FC236}">
                <a16:creationId xmlns:a16="http://schemas.microsoft.com/office/drawing/2014/main" id="{FEBC21AB-3604-3EE2-9EC0-C293B91D74BE}"/>
              </a:ext>
            </a:extLst>
          </p:cNvPr>
          <p:cNvPicPr>
            <a:picLocks noGrp="1" noChangeAspect="1"/>
          </p:cNvPicPr>
          <p:nvPr>
            <p:ph idx="1"/>
          </p:nvPr>
        </p:nvPicPr>
        <p:blipFill>
          <a:blip r:embed="rId2"/>
          <a:stretch>
            <a:fillRect/>
          </a:stretch>
        </p:blipFill>
        <p:spPr>
          <a:xfrm>
            <a:off x="1171074" y="2557463"/>
            <a:ext cx="9601196" cy="3602705"/>
          </a:xfrm>
        </p:spPr>
      </p:pic>
    </p:spTree>
    <p:extLst>
      <p:ext uri="{BB962C8B-B14F-4D97-AF65-F5344CB8AC3E}">
        <p14:creationId xmlns:p14="http://schemas.microsoft.com/office/powerpoint/2010/main" val="3240618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D4EC-9BD2-90E8-ED83-BD62B33EABF4}"/>
              </a:ext>
            </a:extLst>
          </p:cNvPr>
          <p:cNvSpPr>
            <a:spLocks noGrp="1"/>
          </p:cNvSpPr>
          <p:nvPr>
            <p:ph type="title"/>
          </p:nvPr>
        </p:nvSpPr>
        <p:spPr/>
        <p:txBody>
          <a:bodyPr/>
          <a:lstStyle/>
          <a:p>
            <a:r>
              <a:rPr lang="en-IN" dirty="0"/>
              <a:t>Visualize Results</a:t>
            </a:r>
          </a:p>
        </p:txBody>
      </p:sp>
      <p:sp>
        <p:nvSpPr>
          <p:cNvPr id="3" name="Text Placeholder 2">
            <a:extLst>
              <a:ext uri="{FF2B5EF4-FFF2-40B4-BE49-F238E27FC236}">
                <a16:creationId xmlns:a16="http://schemas.microsoft.com/office/drawing/2014/main" id="{0EB2B9E1-5A7A-21A5-4C4F-76120902CA61}"/>
              </a:ext>
            </a:extLst>
          </p:cNvPr>
          <p:cNvSpPr>
            <a:spLocks noGrp="1"/>
          </p:cNvSpPr>
          <p:nvPr>
            <p:ph type="body" idx="1"/>
          </p:nvPr>
        </p:nvSpPr>
        <p:spPr>
          <a:xfrm>
            <a:off x="1295399" y="2520170"/>
            <a:ext cx="4718304" cy="351367"/>
          </a:xfrm>
        </p:spPr>
        <p:txBody>
          <a:bodyPr/>
          <a:lstStyle/>
          <a:p>
            <a:r>
              <a:rPr lang="en-IN" dirty="0"/>
              <a:t>Code</a:t>
            </a:r>
          </a:p>
        </p:txBody>
      </p:sp>
      <p:pic>
        <p:nvPicPr>
          <p:cNvPr id="8" name="Content Placeholder 7">
            <a:extLst>
              <a:ext uri="{FF2B5EF4-FFF2-40B4-BE49-F238E27FC236}">
                <a16:creationId xmlns:a16="http://schemas.microsoft.com/office/drawing/2014/main" id="{86E159E9-E278-4B80-DA47-61DE97756319}"/>
              </a:ext>
            </a:extLst>
          </p:cNvPr>
          <p:cNvPicPr>
            <a:picLocks noGrp="1" noChangeAspect="1"/>
          </p:cNvPicPr>
          <p:nvPr>
            <p:ph sz="half" idx="2"/>
          </p:nvPr>
        </p:nvPicPr>
        <p:blipFill>
          <a:blip r:embed="rId2"/>
          <a:stretch>
            <a:fillRect/>
          </a:stretch>
        </p:blipFill>
        <p:spPr>
          <a:xfrm>
            <a:off x="1293027" y="3243264"/>
            <a:ext cx="3824405" cy="2114799"/>
          </a:xfrm>
        </p:spPr>
      </p:pic>
      <p:sp>
        <p:nvSpPr>
          <p:cNvPr id="5" name="Text Placeholder 4">
            <a:extLst>
              <a:ext uri="{FF2B5EF4-FFF2-40B4-BE49-F238E27FC236}">
                <a16:creationId xmlns:a16="http://schemas.microsoft.com/office/drawing/2014/main" id="{04F95011-5ABE-DA21-1A2C-33B302E62AD2}"/>
              </a:ext>
            </a:extLst>
          </p:cNvPr>
          <p:cNvSpPr>
            <a:spLocks noGrp="1"/>
          </p:cNvSpPr>
          <p:nvPr>
            <p:ph type="body" sz="quarter" idx="3"/>
          </p:nvPr>
        </p:nvSpPr>
        <p:spPr>
          <a:xfrm>
            <a:off x="6178298" y="2520170"/>
            <a:ext cx="4718304" cy="351367"/>
          </a:xfrm>
        </p:spPr>
        <p:txBody>
          <a:bodyPr/>
          <a:lstStyle/>
          <a:p>
            <a:r>
              <a:rPr lang="en-IN" dirty="0"/>
              <a:t>Output</a:t>
            </a:r>
          </a:p>
        </p:txBody>
      </p:sp>
      <p:pic>
        <p:nvPicPr>
          <p:cNvPr id="10" name="Content Placeholder 9">
            <a:extLst>
              <a:ext uri="{FF2B5EF4-FFF2-40B4-BE49-F238E27FC236}">
                <a16:creationId xmlns:a16="http://schemas.microsoft.com/office/drawing/2014/main" id="{C4AF86D6-FCB4-4C44-5647-5DA5BDE64164}"/>
              </a:ext>
            </a:extLst>
          </p:cNvPr>
          <p:cNvPicPr>
            <a:picLocks noGrp="1" noChangeAspect="1"/>
          </p:cNvPicPr>
          <p:nvPr>
            <p:ph sz="quarter" idx="4"/>
          </p:nvPr>
        </p:nvPicPr>
        <p:blipFill>
          <a:blip r:embed="rId3"/>
          <a:stretch>
            <a:fillRect/>
          </a:stretch>
        </p:blipFill>
        <p:spPr>
          <a:xfrm>
            <a:off x="5117432" y="2759243"/>
            <a:ext cx="6240379" cy="3384884"/>
          </a:xfrm>
        </p:spPr>
      </p:pic>
    </p:spTree>
    <p:extLst>
      <p:ext uri="{BB962C8B-B14F-4D97-AF65-F5344CB8AC3E}">
        <p14:creationId xmlns:p14="http://schemas.microsoft.com/office/powerpoint/2010/main" val="390645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E652-D3F8-C573-4E7F-9773479C8525}"/>
              </a:ext>
            </a:extLst>
          </p:cNvPr>
          <p:cNvSpPr>
            <a:spLocks noGrp="1"/>
          </p:cNvSpPr>
          <p:nvPr>
            <p:ph type="title"/>
          </p:nvPr>
        </p:nvSpPr>
        <p:spPr/>
        <p:txBody>
          <a:bodyPr/>
          <a:lstStyle/>
          <a:p>
            <a:pPr algn="l"/>
            <a:r>
              <a:rPr lang="en-IN" dirty="0"/>
              <a:t>Tools and Technologies</a:t>
            </a:r>
          </a:p>
        </p:txBody>
      </p:sp>
      <p:sp>
        <p:nvSpPr>
          <p:cNvPr id="3" name="Content Placeholder 2">
            <a:extLst>
              <a:ext uri="{FF2B5EF4-FFF2-40B4-BE49-F238E27FC236}">
                <a16:creationId xmlns:a16="http://schemas.microsoft.com/office/drawing/2014/main" id="{2D267F7D-7670-A2CE-D469-73070DC7F5DE}"/>
              </a:ext>
            </a:extLst>
          </p:cNvPr>
          <p:cNvSpPr>
            <a:spLocks noGrp="1"/>
          </p:cNvSpPr>
          <p:nvPr>
            <p:ph idx="1"/>
          </p:nvPr>
        </p:nvSpPr>
        <p:spPr/>
        <p:txBody>
          <a:bodyPr>
            <a:normAutofit/>
          </a:bodyPr>
          <a:lstStyle/>
          <a:p>
            <a:pPr lvl="0" algn="just">
              <a:lnSpc>
                <a:spcPct val="150000"/>
              </a:lnSpc>
              <a:spcAft>
                <a:spcPts val="800"/>
              </a:spcAft>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Python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Libraries: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Pandas, NumPy, Matplotlib, Seaborn, Scikit-learn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IDE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Notebook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Data Source: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GitHub [</a:t>
            </a:r>
            <a:r>
              <a:rPr lang="en-IN" kern="100" dirty="0">
                <a:effectLst/>
                <a:latin typeface="Calibri" panose="020F0502020204030204" pitchFamily="34" charset="0"/>
                <a:ea typeface="Times New Roman" panose="02020603050405020304" pitchFamily="18" charset="0"/>
                <a:cs typeface="Calibri" panose="020F0502020204030204" pitchFamily="34" charset="0"/>
              </a:rPr>
              <a:t>crop_production.csv]</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3881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D3E9-9B1A-B947-2FBD-842B7F4B0AD6}"/>
              </a:ext>
            </a:extLst>
          </p:cNvPr>
          <p:cNvSpPr>
            <a:spLocks noGrp="1"/>
          </p:cNvSpPr>
          <p:nvPr>
            <p:ph type="title"/>
          </p:nvPr>
        </p:nvSpPr>
        <p:spPr/>
        <p:txBody>
          <a:bodyPr/>
          <a:lstStyle/>
          <a:p>
            <a:pPr algn="l"/>
            <a:r>
              <a:rPr lang="en-IN" dirty="0"/>
              <a:t>Expected Outcomes</a:t>
            </a:r>
          </a:p>
        </p:txBody>
      </p:sp>
      <p:sp>
        <p:nvSpPr>
          <p:cNvPr id="3" name="Content Placeholder 2">
            <a:extLst>
              <a:ext uri="{FF2B5EF4-FFF2-40B4-BE49-F238E27FC236}">
                <a16:creationId xmlns:a16="http://schemas.microsoft.com/office/drawing/2014/main" id="{0CCEBA7C-342A-7FAE-CC23-20840FBD973E}"/>
              </a:ext>
            </a:extLst>
          </p:cNvPr>
          <p:cNvSpPr>
            <a:spLocks noGrp="1"/>
          </p:cNvSpPr>
          <p:nvPr>
            <p:ph idx="1"/>
          </p:nvPr>
        </p:nvSpPr>
        <p:spPr>
          <a:xfrm>
            <a:off x="818148" y="2556932"/>
            <a:ext cx="10507578" cy="3318936"/>
          </a:xfrm>
        </p:spPr>
        <p:txBody>
          <a:bodyPr>
            <a:noAutofit/>
          </a:bodyPr>
          <a:lstStyle/>
          <a:p>
            <a:pPr marL="342900" lvl="0" indent="-342900" algn="just">
              <a:lnSpc>
                <a:spcPct val="150000"/>
              </a:lnSpc>
              <a:spcAft>
                <a:spcPts val="800"/>
              </a:spcAf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Determine long-term trends in crop production, identifying which crops show growth or decline over the years.</a:t>
            </a:r>
          </a:p>
          <a:p>
            <a:pPr marL="342900" lvl="0" indent="-342900" algn="just">
              <a:spcAft>
                <a:spcPts val="800"/>
              </a:spcAf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Pinpoint the most productive regions for each crop, helping to identify high-yield areas and those needing support.</a:t>
            </a:r>
          </a:p>
          <a:p>
            <a:pPr marL="342900" lvl="0" indent="-342900" algn="just">
              <a:lnSpc>
                <a:spcPct val="150000"/>
              </a:lnSpc>
              <a:spcAft>
                <a:spcPts val="800"/>
              </a:spcAf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Assess how different seasons affect crop yields, guiding planting schedules for maximum productivity.</a:t>
            </a:r>
          </a:p>
        </p:txBody>
      </p:sp>
    </p:spTree>
    <p:extLst>
      <p:ext uri="{BB962C8B-B14F-4D97-AF65-F5344CB8AC3E}">
        <p14:creationId xmlns:p14="http://schemas.microsoft.com/office/powerpoint/2010/main" val="3472449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6729-6BFA-940A-70AB-D1DDD2F6EDF0}"/>
              </a:ext>
            </a:extLst>
          </p:cNvPr>
          <p:cNvSpPr>
            <a:spLocks noGrp="1"/>
          </p:cNvSpPr>
          <p:nvPr>
            <p:ph type="title"/>
          </p:nvPr>
        </p:nvSpPr>
        <p:spPr/>
        <p:txBody>
          <a:bodyPr/>
          <a:lstStyle/>
          <a:p>
            <a:pPr algn="l"/>
            <a:r>
              <a:rPr lang="en-IN" dirty="0" err="1"/>
              <a:t>Cont</a:t>
            </a:r>
            <a:r>
              <a:rPr lang="en-IN" dirty="0"/>
              <a:t>…</a:t>
            </a:r>
          </a:p>
        </p:txBody>
      </p:sp>
      <p:sp>
        <p:nvSpPr>
          <p:cNvPr id="3" name="Content Placeholder 2">
            <a:extLst>
              <a:ext uri="{FF2B5EF4-FFF2-40B4-BE49-F238E27FC236}">
                <a16:creationId xmlns:a16="http://schemas.microsoft.com/office/drawing/2014/main" id="{FE70EC02-7FE7-E78A-9695-6D9C4B9EFD3D}"/>
              </a:ext>
            </a:extLst>
          </p:cNvPr>
          <p:cNvSpPr>
            <a:spLocks noGrp="1"/>
          </p:cNvSpPr>
          <p:nvPr>
            <p:ph idx="1"/>
          </p:nvPr>
        </p:nvSpPr>
        <p:spPr>
          <a:xfrm>
            <a:off x="882316" y="2556932"/>
            <a:ext cx="10379242" cy="2448205"/>
          </a:xfrm>
        </p:spPr>
        <p:txBody>
          <a:bodyPr>
            <a:normAutofit lnSpcReduction="10000"/>
          </a:bodyPr>
          <a:lstStyle/>
          <a:p>
            <a:pPr marL="342900" lvl="0" indent="-342900" algn="just">
              <a:lnSpc>
                <a:spcPct val="150000"/>
              </a:lnSpc>
              <a:spcAft>
                <a:spcPts val="800"/>
              </a:spcAft>
              <a:buFont typeface="Symbol" panose="05050102010706020507" pitchFamily="18" charset="2"/>
              <a:buChar char=""/>
            </a:pP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 link between land area and yield to identify crops with high production per unit area, optimizing land usage.</a:t>
            </a:r>
          </a:p>
          <a:p>
            <a:pPr marL="342900" lvl="0" indent="-342900" algn="just">
              <a:lnSpc>
                <a:spcPct val="150000"/>
              </a:lnSpc>
              <a:spcAft>
                <a:spcPts val="800"/>
              </a:spcAf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Identify the highest-yielding crops overall, helping prioritize them for investment and development.</a:t>
            </a:r>
          </a:p>
          <a:p>
            <a:endParaRPr lang="en-IN" dirty="0"/>
          </a:p>
        </p:txBody>
      </p:sp>
    </p:spTree>
    <p:extLst>
      <p:ext uri="{BB962C8B-B14F-4D97-AF65-F5344CB8AC3E}">
        <p14:creationId xmlns:p14="http://schemas.microsoft.com/office/powerpoint/2010/main" val="2928967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F7D5-3752-1AC8-472F-FF7149AAAFC6}"/>
              </a:ext>
            </a:extLst>
          </p:cNvPr>
          <p:cNvSpPr>
            <a:spLocks noGrp="1"/>
          </p:cNvSpPr>
          <p:nvPr>
            <p:ph type="title"/>
          </p:nvPr>
        </p:nvSpPr>
        <p:spPr/>
        <p:txBody>
          <a:bodyPr/>
          <a:lstStyle/>
          <a:p>
            <a:pPr algn="l"/>
            <a:r>
              <a:rPr lang="en-IN" dirty="0"/>
              <a:t>Timeline</a:t>
            </a:r>
          </a:p>
        </p:txBody>
      </p:sp>
      <p:sp>
        <p:nvSpPr>
          <p:cNvPr id="3" name="Content Placeholder 2">
            <a:extLst>
              <a:ext uri="{FF2B5EF4-FFF2-40B4-BE49-F238E27FC236}">
                <a16:creationId xmlns:a16="http://schemas.microsoft.com/office/drawing/2014/main" id="{CD22B417-7391-AAF1-C634-4A0DF7DB883D}"/>
              </a:ext>
            </a:extLst>
          </p:cNvPr>
          <p:cNvSpPr>
            <a:spLocks noGrp="1"/>
          </p:cNvSpPr>
          <p:nvPr>
            <p:ph idx="1"/>
          </p:nvPr>
        </p:nvSpPr>
        <p:spPr/>
        <p:txBody>
          <a:bodyPr>
            <a:normAutofit/>
          </a:bodyPr>
          <a:lstStyle/>
          <a:p>
            <a:pPr marL="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project is expected to be completed within a [specific timeframe, e.g., 4 weeks], with the following milestones: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Ø"/>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Week 1: Data Collection and Preprocessing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Week 2: Exploratory Data Analysis and Feature Selection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6860" algn="just">
              <a:lnSpc>
                <a:spcPct val="15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Week 3: Model Building and Evaluation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6860" algn="just">
              <a:lnSpc>
                <a:spcPct val="15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Week 4: Visualization, Reporting, and Final Submission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93223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C289-841B-A065-483E-2E26DBEDC7CE}"/>
              </a:ext>
            </a:extLst>
          </p:cNvPr>
          <p:cNvSpPr>
            <a:spLocks noGrp="1"/>
          </p:cNvSpPr>
          <p:nvPr>
            <p:ph type="title"/>
          </p:nvPr>
        </p:nvSpPr>
        <p:spPr/>
        <p:txBody>
          <a:bodyPr/>
          <a:lstStyle/>
          <a:p>
            <a:pPr algn="l"/>
            <a:r>
              <a:rPr lang="en-IN" dirty="0"/>
              <a:t>Conclusion</a:t>
            </a:r>
          </a:p>
        </p:txBody>
      </p:sp>
      <p:sp>
        <p:nvSpPr>
          <p:cNvPr id="3" name="Content Placeholder 2">
            <a:extLst>
              <a:ext uri="{FF2B5EF4-FFF2-40B4-BE49-F238E27FC236}">
                <a16:creationId xmlns:a16="http://schemas.microsoft.com/office/drawing/2014/main" id="{D82D0151-6A93-B22D-B1D0-1EEDE73B12DB}"/>
              </a:ext>
            </a:extLst>
          </p:cNvPr>
          <p:cNvSpPr>
            <a:spLocks noGrp="1"/>
          </p:cNvSpPr>
          <p:nvPr>
            <p:ph idx="1"/>
          </p:nvPr>
        </p:nvSpPr>
        <p:spPr>
          <a:xfrm>
            <a:off x="1295401" y="2582780"/>
            <a:ext cx="9601196" cy="3112168"/>
          </a:xfrm>
        </p:spPr>
        <p:txBody>
          <a:bodyPr>
            <a:normAutofit/>
          </a:bodyPr>
          <a:lstStyle/>
          <a:p>
            <a:pPr marL="0" indent="0">
              <a:buNone/>
            </a:pPr>
            <a:r>
              <a:rPr lang="en-US" dirty="0">
                <a:effectLst/>
                <a:latin typeface="Times New Roman" panose="02020603050405020304" pitchFamily="18" charset="0"/>
                <a:ea typeface="Calibri" panose="020F0502020204030204" pitchFamily="34" charset="0"/>
              </a:rPr>
              <a:t>In conclusion, crop production analysis reveals valuable insights into regional and seasonal variations, optimal growth periods, and yield trends over time. By identifying high-yield areas and efficient land-use opportunities, the analysis highlights where targeted support and tailored practices can enhance productivity. This data-driven approach not only aids yield forecasting but also empowers strategic decisions that improve crop yield, sustainability, and resilience to external influences such as climate change and market dynamics.</a:t>
            </a:r>
            <a:endParaRPr lang="en-IN" dirty="0"/>
          </a:p>
        </p:txBody>
      </p:sp>
    </p:spTree>
    <p:extLst>
      <p:ext uri="{BB962C8B-B14F-4D97-AF65-F5344CB8AC3E}">
        <p14:creationId xmlns:p14="http://schemas.microsoft.com/office/powerpoint/2010/main" val="55562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21D6-7530-11D1-3F50-D8A757285575}"/>
              </a:ext>
            </a:extLst>
          </p:cNvPr>
          <p:cNvSpPr>
            <a:spLocks noGrp="1"/>
          </p:cNvSpPr>
          <p:nvPr>
            <p:ph type="title"/>
          </p:nvPr>
        </p:nvSpPr>
        <p:spPr>
          <a:xfrm>
            <a:off x="1295402" y="982133"/>
            <a:ext cx="9601196" cy="1199594"/>
          </a:xfrm>
        </p:spPr>
        <p:txBody>
          <a:bodyPr>
            <a:normAutofit/>
          </a:bodyPr>
          <a:lstStyle/>
          <a:p>
            <a:pPr algn="l"/>
            <a:r>
              <a:rPr lang="en-IN" sz="5400" dirty="0"/>
              <a:t>Introduction</a:t>
            </a:r>
          </a:p>
        </p:txBody>
      </p:sp>
      <p:sp>
        <p:nvSpPr>
          <p:cNvPr id="3" name="Content Placeholder 2">
            <a:extLst>
              <a:ext uri="{FF2B5EF4-FFF2-40B4-BE49-F238E27FC236}">
                <a16:creationId xmlns:a16="http://schemas.microsoft.com/office/drawing/2014/main" id="{CAF9AC7C-B780-0E2E-2135-B357816289C8}"/>
              </a:ext>
            </a:extLst>
          </p:cNvPr>
          <p:cNvSpPr>
            <a:spLocks noGrp="1"/>
          </p:cNvSpPr>
          <p:nvPr>
            <p:ph idx="1"/>
          </p:nvPr>
        </p:nvSpPr>
        <p:spPr/>
        <p:txBody>
          <a:bodyPr/>
          <a:lstStyle/>
          <a:p>
            <a:pPr algn="jus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document is an exploratory data analysis on crop production in India, utilizing a dataset from Kaggle. The analysis aims to uncover insights regarding crop yield trends, state-wise production, seasonality, and the performance of different crops over the years. Tools like Python libraries (NumPy, Pandas, Matplotlib, and Seaborn) are used for data cleaning, visualization, and exploratory analysis to answer key questions related to agricultural productivity.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6710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F0F9A-FC82-5FBF-D116-30971D26746A}"/>
              </a:ext>
            </a:extLst>
          </p:cNvPr>
          <p:cNvSpPr txBox="1"/>
          <p:nvPr/>
        </p:nvSpPr>
        <p:spPr>
          <a:xfrm>
            <a:off x="3244645" y="2828835"/>
            <a:ext cx="5702710" cy="1200329"/>
          </a:xfrm>
          <a:prstGeom prst="rect">
            <a:avLst/>
          </a:prstGeom>
          <a:noFill/>
        </p:spPr>
        <p:txBody>
          <a:bodyPr wrap="square" rtlCol="0">
            <a:spAutoFit/>
          </a:bodyPr>
          <a:lstStyle/>
          <a:p>
            <a:r>
              <a:rPr lang="en-IN" sz="7200" b="1" dirty="0">
                <a:latin typeface="Algerian" panose="04020705040A02060702" pitchFamily="82" charset="0"/>
              </a:rPr>
              <a:t>Thank You</a:t>
            </a:r>
          </a:p>
        </p:txBody>
      </p:sp>
    </p:spTree>
    <p:extLst>
      <p:ext uri="{BB962C8B-B14F-4D97-AF65-F5344CB8AC3E}">
        <p14:creationId xmlns:p14="http://schemas.microsoft.com/office/powerpoint/2010/main" val="267608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29DD-9EAB-28AF-4900-7123636B346E}"/>
              </a:ext>
            </a:extLst>
          </p:cNvPr>
          <p:cNvSpPr>
            <a:spLocks noGrp="1"/>
          </p:cNvSpPr>
          <p:nvPr>
            <p:ph type="title"/>
          </p:nvPr>
        </p:nvSpPr>
        <p:spPr/>
        <p:txBody>
          <a:bodyPr>
            <a:normAutofit/>
          </a:bodyPr>
          <a:lstStyle/>
          <a:p>
            <a:pPr algn="l"/>
            <a:r>
              <a:rPr lang="en-IN" sz="5400" dirty="0"/>
              <a:t>Objectives</a:t>
            </a:r>
          </a:p>
        </p:txBody>
      </p:sp>
      <p:sp>
        <p:nvSpPr>
          <p:cNvPr id="3" name="Content Placeholder 2">
            <a:extLst>
              <a:ext uri="{FF2B5EF4-FFF2-40B4-BE49-F238E27FC236}">
                <a16:creationId xmlns:a16="http://schemas.microsoft.com/office/drawing/2014/main" id="{0414348B-D2AB-4A3C-2D63-65B34C3024EB}"/>
              </a:ext>
            </a:extLst>
          </p:cNvPr>
          <p:cNvSpPr>
            <a:spLocks noGrp="1"/>
          </p:cNvSpPr>
          <p:nvPr>
            <p:ph idx="1"/>
          </p:nvPr>
        </p:nvSpPr>
        <p:spPr>
          <a:xfrm>
            <a:off x="1295402" y="2438401"/>
            <a:ext cx="9601196" cy="3769894"/>
          </a:xfrm>
        </p:spPr>
        <p:txBody>
          <a:bodyPr>
            <a:normAutofit fontScale="77500" lnSpcReduction="20000"/>
          </a:bodyPr>
          <a:lstStyle/>
          <a:p>
            <a:pPr marL="0" indent="0" algn="just">
              <a:lnSpc>
                <a:spcPct val="107000"/>
              </a:lnSpc>
              <a:spcAft>
                <a:spcPts val="800"/>
              </a:spcAft>
              <a:buNone/>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the project is to </a:t>
            </a:r>
            <a:r>
              <a:rPr lang="en-IN" sz="31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 agricultural crop production data in India to: </a:t>
            </a:r>
            <a:endParaRPr lang="en-IN" sz="3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Understand the distribution and yield of various crops.</a:t>
            </a:r>
            <a:endParaRPr lang="en-IN" sz="3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Identify which states and regions have higher production.</a:t>
            </a:r>
            <a:endParaRPr lang="en-IN" sz="3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Discover trends over time related to crop production.</a:t>
            </a:r>
            <a:endParaRPr lang="en-IN" sz="3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Investigate the seasonality of crops and their contribution to total production.</a:t>
            </a:r>
            <a:endParaRPr lang="en-IN" sz="3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2582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539E-44D1-5B98-473B-0460EEB92053}"/>
              </a:ext>
            </a:extLst>
          </p:cNvPr>
          <p:cNvSpPr>
            <a:spLocks noGrp="1"/>
          </p:cNvSpPr>
          <p:nvPr>
            <p:ph type="title"/>
          </p:nvPr>
        </p:nvSpPr>
        <p:spPr/>
        <p:txBody>
          <a:bodyPr>
            <a:normAutofit/>
          </a:bodyPr>
          <a:lstStyle/>
          <a:p>
            <a:pPr algn="l"/>
            <a:r>
              <a:rPr lang="en-IN" sz="5400" dirty="0"/>
              <a:t>Scope of Work</a:t>
            </a:r>
          </a:p>
        </p:txBody>
      </p:sp>
      <p:sp>
        <p:nvSpPr>
          <p:cNvPr id="3" name="Content Placeholder 2">
            <a:extLst>
              <a:ext uri="{FF2B5EF4-FFF2-40B4-BE49-F238E27FC236}">
                <a16:creationId xmlns:a16="http://schemas.microsoft.com/office/drawing/2014/main" id="{7B194B40-7848-3DDC-A9BC-39217E440FAF}"/>
              </a:ext>
            </a:extLst>
          </p:cNvPr>
          <p:cNvSpPr>
            <a:spLocks noGrp="1"/>
          </p:cNvSpPr>
          <p:nvPr>
            <p:ph idx="1"/>
          </p:nvPr>
        </p:nvSpPr>
        <p:spPr>
          <a:xfrm>
            <a:off x="1295401" y="2556931"/>
            <a:ext cx="9601196" cy="3651363"/>
          </a:xfrm>
        </p:spPr>
        <p:txBody>
          <a:bodyPr>
            <a:normAutofit fontScale="85000" lnSpcReduction="20000"/>
          </a:bodyPr>
          <a:lstStyle/>
          <a:p>
            <a:pPr lvl="0" algn="just">
              <a:lnSpc>
                <a:spcPct val="150000"/>
              </a:lnSpc>
              <a:buFont typeface="Wingdings" panose="05000000000000000000" pitchFamily="2" charset="2"/>
              <a:buChar char="Ø"/>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Data Exploration: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Understanding the dataset, including crop types, production, and geographical distribution.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Cleaning the dataset by handling missing values, addressing outliers, and preparing data for analysis.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Feature Selection: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Identifying the most significant factors affecting crop production, such as region, season, and crop type.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Data Visualization: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Using plots and graphs to visualize trends in crop production across states, years, and seasons.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018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26BB-ABF8-D1E6-F35E-33533DE8A57C}"/>
              </a:ext>
            </a:extLst>
          </p:cNvPr>
          <p:cNvSpPr>
            <a:spLocks noGrp="1"/>
          </p:cNvSpPr>
          <p:nvPr>
            <p:ph type="title"/>
          </p:nvPr>
        </p:nvSpPr>
        <p:spPr/>
        <p:txBody>
          <a:bodyPr>
            <a:normAutofit/>
          </a:bodyPr>
          <a:lstStyle/>
          <a:p>
            <a:pPr algn="l"/>
            <a:r>
              <a:rPr lang="en-IN" sz="5400" dirty="0"/>
              <a:t>Conti…</a:t>
            </a:r>
          </a:p>
        </p:txBody>
      </p:sp>
      <p:sp>
        <p:nvSpPr>
          <p:cNvPr id="3" name="Content Placeholder 2">
            <a:extLst>
              <a:ext uri="{FF2B5EF4-FFF2-40B4-BE49-F238E27FC236}">
                <a16:creationId xmlns:a16="http://schemas.microsoft.com/office/drawing/2014/main" id="{EE32C6DC-169B-B4B3-FD4A-4D3C5B24B3B4}"/>
              </a:ext>
            </a:extLst>
          </p:cNvPr>
          <p:cNvSpPr>
            <a:spLocks noGrp="1"/>
          </p:cNvSpPr>
          <p:nvPr>
            <p:ph idx="1"/>
          </p:nvPr>
        </p:nvSpPr>
        <p:spPr/>
        <p:txBody>
          <a:bodyPr>
            <a:normAutofit fontScale="92500" lnSpcReduction="10000"/>
          </a:bodyPr>
          <a:lstStyle/>
          <a:p>
            <a:pPr lvl="0" algn="just">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Model Building: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Developing and evaluating machine learning models to predict crop production and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influential factors.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Interpretation of Results: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the model outputs to derive insights and draw conclusions about crop yield trends.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Reporting: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Documenting the findings and preparing a comprehensive report with actionable insights for improving agricultural practices.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545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6D58-C5D9-80A8-9A98-9A800B293F36}"/>
              </a:ext>
            </a:extLst>
          </p:cNvPr>
          <p:cNvSpPr>
            <a:spLocks noGrp="1"/>
          </p:cNvSpPr>
          <p:nvPr>
            <p:ph type="title"/>
          </p:nvPr>
        </p:nvSpPr>
        <p:spPr/>
        <p:txBody>
          <a:bodyPr>
            <a:normAutofit/>
          </a:bodyPr>
          <a:lstStyle/>
          <a:p>
            <a:pPr algn="l"/>
            <a:r>
              <a:rPr lang="en-IN" sz="5400" dirty="0"/>
              <a:t>Methodology</a:t>
            </a:r>
          </a:p>
        </p:txBody>
      </p:sp>
      <p:sp>
        <p:nvSpPr>
          <p:cNvPr id="3" name="Content Placeholder 2">
            <a:extLst>
              <a:ext uri="{FF2B5EF4-FFF2-40B4-BE49-F238E27FC236}">
                <a16:creationId xmlns:a16="http://schemas.microsoft.com/office/drawing/2014/main" id="{36810DFA-77FA-2373-BB18-CE85E6FF0613}"/>
              </a:ext>
            </a:extLst>
          </p:cNvPr>
          <p:cNvSpPr>
            <a:spLocks noGrp="1"/>
          </p:cNvSpPr>
          <p:nvPr>
            <p:ph idx="1"/>
          </p:nvPr>
        </p:nvSpPr>
        <p:spPr>
          <a:xfrm>
            <a:off x="997974" y="2493771"/>
            <a:ext cx="10196051" cy="3689684"/>
          </a:xfrm>
        </p:spPr>
        <p:txBody>
          <a:bodyPr>
            <a:noAutofit/>
          </a:bodyPr>
          <a:lstStyle/>
          <a:p>
            <a:pPr algn="just">
              <a:spcAft>
                <a:spcPts val="800"/>
              </a:spcAft>
              <a:buFont typeface="Wingdings" panose="05000000000000000000" pitchFamily="2" charset="2"/>
              <a:buChar char="Ø"/>
            </a:pP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Data Collection: </a:t>
            </a:r>
          </a:p>
          <a:p>
            <a:pPr marL="0" indent="0" algn="just">
              <a:spcAft>
                <a:spcPts val="800"/>
              </a:spcAft>
              <a:buNone/>
            </a:pP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The dataset will be sourced from a public repository, such as GitHub[crop_production.csv].</a:t>
            </a:r>
          </a:p>
          <a:p>
            <a:pPr algn="just">
              <a:spcAft>
                <a:spcPts val="800"/>
              </a:spcAft>
              <a:buFont typeface="Wingdings" panose="05000000000000000000" pitchFamily="2" charset="2"/>
              <a:buChar char="Ø"/>
            </a:pP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Data Preprocessing:</a:t>
            </a:r>
          </a:p>
          <a:p>
            <a:pPr marL="0" indent="0" algn="just">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Handle missing data using imputation techniques.</a:t>
            </a:r>
          </a:p>
          <a:p>
            <a:pPr marL="0" indent="0" algn="just">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Detect and remove outliers.</a:t>
            </a:r>
          </a:p>
          <a:p>
            <a:pPr algn="just">
              <a:spcAft>
                <a:spcPts val="800"/>
              </a:spcAft>
              <a:buFont typeface="Wingdings" panose="05000000000000000000" pitchFamily="2" charset="2"/>
              <a:buChar char="Ø"/>
            </a:pP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Exploratory Data Analysis (EDA):</a:t>
            </a:r>
          </a:p>
          <a:p>
            <a:pPr marL="0" indent="0" algn="just">
              <a:spcAft>
                <a:spcPts val="800"/>
              </a:spcAft>
              <a:buNone/>
            </a:pP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Use descriptive statistics to summarize the dataset.</a:t>
            </a:r>
          </a:p>
          <a:p>
            <a:pPr marL="0" indent="0" algn="just">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Create visualizations like line charts, box plots, and correlation heatmaps to understand feature distributions and relationships.</a:t>
            </a:r>
          </a:p>
          <a:p>
            <a:pPr marL="342900" indent="-342900" algn="just">
              <a:spcAft>
                <a:spcPts val="800"/>
              </a:spcAft>
              <a:buFont typeface="Symbol" panose="05050102010706020507" pitchFamily="18" charset="2"/>
              <a:buAutoNum type="arabicPeriod"/>
            </a:pPr>
            <a:endParaRPr lang="en-IN" sz="16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122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D743A-747D-0E5E-8099-04F449BCF6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8C411-FBFC-22F9-8780-25E0ED5E3CE4}"/>
              </a:ext>
            </a:extLst>
          </p:cNvPr>
          <p:cNvSpPr>
            <a:spLocks noGrp="1"/>
          </p:cNvSpPr>
          <p:nvPr>
            <p:ph type="title"/>
          </p:nvPr>
        </p:nvSpPr>
        <p:spPr/>
        <p:txBody>
          <a:bodyPr>
            <a:normAutofit/>
          </a:bodyPr>
          <a:lstStyle/>
          <a:p>
            <a:pPr algn="l"/>
            <a:r>
              <a:rPr lang="en-IN" sz="5400" dirty="0" err="1"/>
              <a:t>Cont</a:t>
            </a:r>
            <a:r>
              <a:rPr lang="en-IN" sz="5400" dirty="0"/>
              <a:t>…</a:t>
            </a:r>
          </a:p>
        </p:txBody>
      </p:sp>
      <p:sp>
        <p:nvSpPr>
          <p:cNvPr id="3" name="Content Placeholder 2">
            <a:extLst>
              <a:ext uri="{FF2B5EF4-FFF2-40B4-BE49-F238E27FC236}">
                <a16:creationId xmlns:a16="http://schemas.microsoft.com/office/drawing/2014/main" id="{30213904-04A4-C6D4-6F97-623A603B6800}"/>
              </a:ext>
            </a:extLst>
          </p:cNvPr>
          <p:cNvSpPr>
            <a:spLocks noGrp="1"/>
          </p:cNvSpPr>
          <p:nvPr>
            <p:ph idx="1"/>
          </p:nvPr>
        </p:nvSpPr>
        <p:spPr>
          <a:xfrm>
            <a:off x="951272" y="2444610"/>
            <a:ext cx="10031360" cy="3689684"/>
          </a:xfrm>
        </p:spPr>
        <p:txBody>
          <a:bodyPr>
            <a:noAutofit/>
          </a:bodyPr>
          <a:lstStyle/>
          <a:p>
            <a:pPr algn="just">
              <a:spcAft>
                <a:spcPts val="800"/>
              </a:spcAft>
              <a:buFont typeface="Wingdings" panose="05000000000000000000" pitchFamily="2" charset="2"/>
              <a:buChar char="Ø"/>
            </a:pP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Feature Selection:</a:t>
            </a:r>
          </a:p>
          <a:p>
            <a:pPr marL="0" indent="0" algn="just">
              <a:spcAft>
                <a:spcPts val="800"/>
              </a:spcAft>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Use correlation analysis to identify relevant features.</a:t>
            </a:r>
          </a:p>
          <a:p>
            <a:pPr lvl="0" algn="just">
              <a:spcAft>
                <a:spcPts val="800"/>
              </a:spcAft>
              <a:buFont typeface="Wingdings" panose="05000000000000000000" pitchFamily="2" charset="2"/>
              <a:buChar char="Ø"/>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Modelling:</a:t>
            </a:r>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Split the data into training and testing sets.</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Train multiple models (e.g.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Random Forest Regressor)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spcAft>
                <a:spcPts val="800"/>
              </a:spcAft>
              <a:buFont typeface="Wingdings" panose="05000000000000000000" pitchFamily="2" charset="2"/>
              <a:buChar char="Ø"/>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Evaluation and Interpretation:</a:t>
            </a:r>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spcAft>
                <a:spcPts val="800"/>
              </a:spcAft>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Evaluate the model’s performance using Mean Absolute Error (MAE) and Root Mean Square Error 	(RMSE).</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Compare model performance.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40000"/>
              </a:lnSpc>
              <a:spcAft>
                <a:spcPts val="800"/>
              </a:spcAft>
              <a:buFont typeface="Symbol" panose="05050102010706020507" pitchFamily="18" charset="2"/>
              <a:buChar char=""/>
            </a:pPr>
            <a:endParaRPr lang="en-IN" sz="22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7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B4F2E-FAB1-1D56-19A7-CBF1251730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CCB50-9199-7F9D-F1F8-B9AC4E6EA59B}"/>
              </a:ext>
            </a:extLst>
          </p:cNvPr>
          <p:cNvSpPr>
            <a:spLocks noGrp="1"/>
          </p:cNvSpPr>
          <p:nvPr>
            <p:ph type="title"/>
          </p:nvPr>
        </p:nvSpPr>
        <p:spPr/>
        <p:txBody>
          <a:bodyPr>
            <a:normAutofit/>
          </a:bodyPr>
          <a:lstStyle/>
          <a:p>
            <a:pPr algn="l"/>
            <a:r>
              <a:rPr lang="en-IN" sz="5400" dirty="0" err="1"/>
              <a:t>Cont</a:t>
            </a:r>
            <a:r>
              <a:rPr lang="en-IN" sz="5400" dirty="0"/>
              <a:t>…</a:t>
            </a:r>
          </a:p>
        </p:txBody>
      </p:sp>
      <p:sp>
        <p:nvSpPr>
          <p:cNvPr id="3" name="Content Placeholder 2">
            <a:extLst>
              <a:ext uri="{FF2B5EF4-FFF2-40B4-BE49-F238E27FC236}">
                <a16:creationId xmlns:a16="http://schemas.microsoft.com/office/drawing/2014/main" id="{958A446B-23B9-A4F3-CF0A-35242FED8C8C}"/>
              </a:ext>
            </a:extLst>
          </p:cNvPr>
          <p:cNvSpPr>
            <a:spLocks noGrp="1"/>
          </p:cNvSpPr>
          <p:nvPr>
            <p:ph idx="1"/>
          </p:nvPr>
        </p:nvSpPr>
        <p:spPr>
          <a:xfrm>
            <a:off x="1295401" y="2454442"/>
            <a:ext cx="9601196" cy="3689684"/>
          </a:xfrm>
        </p:spPr>
        <p:txBody>
          <a:bodyPr>
            <a:noAutofit/>
          </a:bodyPr>
          <a:lstStyle/>
          <a:p>
            <a:pPr lvl="0" algn="just">
              <a:spcAft>
                <a:spcPts val="800"/>
              </a:spcAft>
              <a:buFont typeface="Wingdings" panose="05000000000000000000" pitchFamily="2" charset="2"/>
              <a:buChar char="Ø"/>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Visualization:</a:t>
            </a:r>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Generate charts and graphs to visualize the findings.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Wingdings" panose="05000000000000000000" pitchFamily="2" charset="2"/>
              <a:buChar char="Ø"/>
            </a:pPr>
            <a:r>
              <a:rPr lang="en-IN" sz="1800" b="1" kern="100" dirty="0">
                <a:latin typeface="Times New Roman" panose="02020603050405020304" pitchFamily="18" charset="0"/>
                <a:cs typeface="Times New Roman" panose="02020603050405020304" pitchFamily="18" charset="0"/>
              </a:rPr>
              <a:t>Reporting:</a:t>
            </a:r>
          </a:p>
          <a:p>
            <a:pPr marL="0" indent="0" algn="just">
              <a:spcAft>
                <a:spcPts val="800"/>
              </a:spcAft>
              <a:buNone/>
            </a:pPr>
            <a:r>
              <a:rPr lang="en-IN" sz="1800" kern="100" dirty="0">
                <a:latin typeface="Times New Roman" panose="02020603050405020304" pitchFamily="18" charset="0"/>
                <a:cs typeface="Times New Roman" panose="02020603050405020304" pitchFamily="18" charset="0"/>
              </a:rPr>
              <a:t>* Compile the analysis, results, and insights into a comprehensive report.</a:t>
            </a:r>
          </a:p>
          <a:p>
            <a:pPr marL="342900" indent="-342900" algn="just">
              <a:lnSpc>
                <a:spcPct val="140000"/>
              </a:lnSpc>
              <a:spcAft>
                <a:spcPts val="800"/>
              </a:spcAft>
              <a:buFont typeface="Symbol" panose="05050102010706020507" pitchFamily="18" charset="2"/>
              <a:buChar char=""/>
            </a:pPr>
            <a:endParaRPr lang="en-IN" sz="22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78863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372</TotalTime>
  <Words>799</Words>
  <Application>Microsoft Office PowerPoint</Application>
  <PresentationFormat>Widescreen</PresentationFormat>
  <Paragraphs>104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Algerian</vt:lpstr>
      <vt:lpstr>Arial</vt:lpstr>
      <vt:lpstr>Calibri</vt:lpstr>
      <vt:lpstr>Garamond</vt:lpstr>
      <vt:lpstr>Symbol</vt:lpstr>
      <vt:lpstr>Times New Roman</vt:lpstr>
      <vt:lpstr>Wingdings</vt:lpstr>
      <vt:lpstr>Organic</vt:lpstr>
      <vt:lpstr>Crop Production Analysis</vt:lpstr>
      <vt:lpstr>Contents</vt:lpstr>
      <vt:lpstr>Introduction</vt:lpstr>
      <vt:lpstr>Objectives</vt:lpstr>
      <vt:lpstr>Scope of Work</vt:lpstr>
      <vt:lpstr>Conti…</vt:lpstr>
      <vt:lpstr>Methodology</vt:lpstr>
      <vt:lpstr>Cont…</vt:lpstr>
      <vt:lpstr>Cont…</vt:lpstr>
      <vt:lpstr>Trend Analysis</vt:lpstr>
      <vt:lpstr>Trend Analysis</vt:lpstr>
      <vt:lpstr>Geographical Analysis</vt:lpstr>
      <vt:lpstr>Yield Analysis</vt:lpstr>
      <vt:lpstr>Productivity Analysis</vt:lpstr>
      <vt:lpstr>Correlation Analysis</vt:lpstr>
      <vt:lpstr>Checking for Correlation between Variables</vt:lpstr>
      <vt:lpstr>Prediction of Crop Production Analysis</vt:lpstr>
      <vt:lpstr>Cont…</vt:lpstr>
      <vt:lpstr>Cont…</vt:lpstr>
      <vt:lpstr>Cont…</vt:lpstr>
      <vt:lpstr>Cont…</vt:lpstr>
      <vt:lpstr>Cont…</vt:lpstr>
      <vt:lpstr>Cont…</vt:lpstr>
      <vt:lpstr>Visualize Results</vt:lpstr>
      <vt:lpstr>Tools and Technologies</vt:lpstr>
      <vt:lpstr>Expected Outcomes</vt:lpstr>
      <vt:lpstr>Cont…</vt:lpstr>
      <vt:lpstr>Timeline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Hasmitha D K</dc:creator>
  <cp:lastModifiedBy>Borra Vasavi</cp:lastModifiedBy>
  <cp:revision>3</cp:revision>
  <dcterms:created xsi:type="dcterms:W3CDTF">2024-11-05T05:30:17Z</dcterms:created>
  <dcterms:modified xsi:type="dcterms:W3CDTF">2024-11-06T10:27:58Z</dcterms:modified>
</cp:coreProperties>
</file>