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18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88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9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56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036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653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606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64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0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09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85EF-4E6B-4F2D-B2CE-963B30D77E0C}" type="datetimeFigureOut">
              <a:rPr lang="es-419" smtClean="0"/>
              <a:t>19/3/2020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5AB9-13E4-4A6F-A870-03AD7EFD0D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25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2341" y="196834"/>
            <a:ext cx="4446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Guía sobre reportes automáticos:</a:t>
            </a:r>
          </a:p>
          <a:p>
            <a:pPr marL="800110" lvl="1" indent="-342905">
              <a:buFont typeface="Arial" panose="020B0604020202020204" pitchFamily="34" charset="0"/>
              <a:buChar char="•"/>
            </a:pPr>
            <a:r>
              <a:rPr lang="es-419" sz="2400" b="1" dirty="0"/>
              <a:t>Sistema Remoto</a:t>
            </a:r>
          </a:p>
          <a:p>
            <a:pPr marL="800110" lvl="1" indent="-342905">
              <a:buFont typeface="Arial" panose="020B0604020202020204" pitchFamily="34" charset="0"/>
              <a:buChar char="•"/>
            </a:pPr>
            <a:r>
              <a:rPr lang="es-419" sz="2400" b="1" dirty="0"/>
              <a:t>Sistema Central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66487" y="207280"/>
            <a:ext cx="521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Este documento describe detalles referentes a los reportes enviados de manera automática.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139543" y="1258664"/>
            <a:ext cx="5828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/>
              <a:t>Nivel de criticidad</a:t>
            </a:r>
            <a:r>
              <a:rPr lang="es-419" dirty="0"/>
              <a:t>: Describe la prioridad y la importancia que tiene un componente para el sistema en general, su apreciación esta el rango de [0</a:t>
            </a:r>
            <a:r>
              <a:rPr lang="es-419" dirty="0" smtClean="0"/>
              <a:t>, 1]:</a:t>
            </a:r>
            <a:endParaRPr lang="es-419" dirty="0"/>
          </a:p>
          <a:p>
            <a:pPr marL="742960" lvl="1" indent="-285753" algn="just">
              <a:buFont typeface="Courier New" panose="02070309020205020404" pitchFamily="49" charset="0"/>
              <a:buChar char="o"/>
            </a:pPr>
            <a:r>
              <a:rPr lang="es-419" dirty="0" smtClean="0"/>
              <a:t>Alto: </a:t>
            </a:r>
            <a:r>
              <a:rPr lang="es-419" dirty="0"/>
              <a:t>		1</a:t>
            </a:r>
          </a:p>
          <a:p>
            <a:pPr marL="742960" lvl="1" indent="-285753" algn="just">
              <a:buFont typeface="Courier New" panose="02070309020205020404" pitchFamily="49" charset="0"/>
              <a:buChar char="o"/>
            </a:pPr>
            <a:r>
              <a:rPr lang="es-419" dirty="0" smtClean="0"/>
              <a:t>Medio:</a:t>
            </a:r>
            <a:r>
              <a:rPr lang="es-419" dirty="0"/>
              <a:t>		0.67</a:t>
            </a:r>
          </a:p>
          <a:p>
            <a:pPr marL="742960" lvl="1" indent="-285753" algn="just">
              <a:buFont typeface="Courier New" panose="02070309020205020404" pitchFamily="49" charset="0"/>
              <a:buChar char="o"/>
            </a:pPr>
            <a:r>
              <a:rPr lang="es-419" dirty="0" smtClean="0"/>
              <a:t>Bajo:</a:t>
            </a:r>
            <a:r>
              <a:rPr lang="es-419" dirty="0"/>
              <a:t>		0.33</a:t>
            </a:r>
          </a:p>
          <a:p>
            <a:pPr marL="742960" lvl="1" indent="-285753" algn="just">
              <a:buFont typeface="Courier New" panose="02070309020205020404" pitchFamily="49" charset="0"/>
              <a:buChar char="o"/>
            </a:pPr>
            <a:r>
              <a:rPr lang="es-419" dirty="0"/>
              <a:t>No crítico:		0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6454588"/>
            <a:ext cx="9695329" cy="403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419"/>
          </a:p>
        </p:txBody>
      </p:sp>
      <p:sp>
        <p:nvSpPr>
          <p:cNvPr id="11" name="CuadroTexto 10"/>
          <p:cNvSpPr txBox="1"/>
          <p:nvPr/>
        </p:nvSpPr>
        <p:spPr>
          <a:xfrm>
            <a:off x="6096001" y="3695043"/>
            <a:ext cx="58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/>
              <a:t>Por ejemplo: Tiene alta criticidad la adquisición de datos de aquellos elementos que son importantes para la operación del S.N.I y las interconexiones. </a:t>
            </a:r>
            <a:endParaRPr lang="es-419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667436" y="5662143"/>
            <a:ext cx="181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 err="1" smtClean="0"/>
              <a:t>Fig</a:t>
            </a:r>
            <a:r>
              <a:rPr lang="es-419" sz="1400" b="1" dirty="0" smtClean="0"/>
              <a:t> 1. Matriz de riesgo</a:t>
            </a:r>
            <a:endParaRPr lang="es-419" sz="1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39543" y="4795171"/>
            <a:ext cx="451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Centrales de Generación superior a 50 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S/E del circuito de 500 </a:t>
            </a:r>
            <a:r>
              <a:rPr lang="es-419" dirty="0" err="1" smtClean="0"/>
              <a:t>kV</a:t>
            </a:r>
            <a:endParaRPr lang="es-419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/>
              <a:t>S/E del anillo de 230 </a:t>
            </a:r>
            <a:r>
              <a:rPr lang="es-419" dirty="0" err="1" smtClean="0"/>
              <a:t>kV</a:t>
            </a:r>
            <a:endParaRPr lang="es-419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25" y="6153150"/>
            <a:ext cx="1933575" cy="7048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1" y="1606731"/>
            <a:ext cx="5302539" cy="39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6638" y="2130605"/>
            <a:ext cx="5914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/>
              <a:t>El tiempo deseable de operación excluye aquellos eventos en los que el elemento estuvo </a:t>
            </a:r>
            <a:r>
              <a:rPr lang="es-419" dirty="0" smtClean="0"/>
              <a:t>in</a:t>
            </a:r>
            <a:r>
              <a:rPr lang="es-419" dirty="0" smtClean="0"/>
              <a:t>operable debido </a:t>
            </a:r>
            <a:r>
              <a:rPr lang="es-419" dirty="0" smtClean="0"/>
              <a:t>a acciones planificadas: mantenimiento, cambios de equipo, diagnósticos, etc.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146638" y="207280"/>
            <a:ext cx="5914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 smtClean="0"/>
              <a:t>Disponibilidad</a:t>
            </a:r>
            <a:r>
              <a:rPr lang="es-419" dirty="0" smtClean="0"/>
              <a:t>: Es el grado en que un elemento se encuentra en un estado específico operable y </a:t>
            </a:r>
            <a:r>
              <a:rPr lang="es-419" dirty="0" err="1" smtClean="0"/>
              <a:t>comprometible</a:t>
            </a:r>
            <a:r>
              <a:rPr lang="es-419" dirty="0" smtClean="0"/>
              <a:t> a la tarea que le corresponde. Se la evalúa como:</a:t>
            </a:r>
          </a:p>
          <a:p>
            <a:pPr algn="just"/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0" y="6454588"/>
            <a:ext cx="9695329" cy="403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419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25" y="6153150"/>
            <a:ext cx="1933575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/>
              <p:cNvSpPr/>
              <p:nvPr/>
            </p:nvSpPr>
            <p:spPr>
              <a:xfrm>
                <a:off x="624793" y="1224584"/>
                <a:ext cx="4958217" cy="537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𝐷𝑖𝑠𝑝𝑜𝑛𝑖𝑏𝑖𝑙𝑖𝑑𝑎𝑑</m:t>
                      </m:r>
                      <m:d>
                        <m:d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𝑡𝑖𝑒𝑚𝑝𝑜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𝑒𝑠𝑡𝑎𝑑𝑜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𝑜𝑝𝑒𝑟𝑎𝑏𝑙𝑒</m:t>
                          </m:r>
                        </m:num>
                        <m:den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𝑡𝑖𝑒𝑚𝑝𝑜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𝑑𝑒𝑠𝑒𝑎𝑏𝑙𝑒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𝑜𝑝𝑒𝑟𝑎𝑐𝑖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419" sz="1400" dirty="0"/>
              </a:p>
            </p:txBody>
          </p:sp>
        </mc:Choice>
        <mc:Fallback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93" y="1224584"/>
                <a:ext cx="4958217" cy="537648"/>
              </a:xfrm>
              <a:prstGeom prst="rect">
                <a:avLst/>
              </a:prstGeom>
              <a:blipFill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46638" y="3373477"/>
            <a:ext cx="591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 smtClean="0"/>
              <a:t>Indisponibilidad</a:t>
            </a:r>
            <a:r>
              <a:rPr lang="es-419" dirty="0" smtClean="0"/>
              <a:t>: </a:t>
            </a:r>
            <a:r>
              <a:rPr lang="es-419" dirty="0" smtClean="0"/>
              <a:t>Inverso a la disponibilidad, indica el grado en el que un elemento no puede ser utilizado para la tarea que le corresponde: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470103" y="4531263"/>
                <a:ext cx="5267596" cy="537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𝐼𝑛𝑑𝑖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𝑠𝑝𝑜𝑛𝑖𝑏𝑖𝑙𝑖𝑑𝑎𝑑</m:t>
                      </m:r>
                      <m:d>
                        <m:d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𝑡𝑖𝑒𝑚𝑝𝑜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𝑒𝑠𝑡𝑎𝑑𝑜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𝑜𝑝𝑒𝑟𝑎𝑏𝑙𝑒</m:t>
                          </m:r>
                        </m:num>
                        <m:den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𝑡𝑖𝑒𝑚𝑝𝑜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𝑑𝑒𝑠𝑒𝑎𝑏𝑙𝑒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𝑜𝑝𝑒𝑟𝑎𝑐𝑖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419" sz="1400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3" y="4531263"/>
                <a:ext cx="5267596" cy="537648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998132" y="5343168"/>
                <a:ext cx="42115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𝐼𝑛𝑑𝑖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𝑠𝑝𝑜𝑛𝑖𝑏𝑖𝑙𝑖𝑑𝑎𝑑</m:t>
                      </m:r>
                      <m:d>
                        <m:d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= 100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𝐷𝑖𝑠𝑝𝑜𝑛𝑖𝑏𝑖𝑙𝑖𝑑𝑎𝑑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s-419" sz="1400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32" y="5343168"/>
                <a:ext cx="421153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6283867" y="173246"/>
            <a:ext cx="54596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 smtClean="0"/>
              <a:t>Disponibilidad de información del sistema EMS</a:t>
            </a:r>
            <a:r>
              <a:rPr lang="es-419" dirty="0" smtClean="0"/>
              <a:t>: </a:t>
            </a:r>
            <a:r>
              <a:rPr lang="es-419" dirty="0" smtClean="0"/>
              <a:t>La regulación ARCONEL 003/16, estipula: “</a:t>
            </a:r>
            <a:r>
              <a:rPr lang="es-ES" sz="1600" i="1" dirty="0"/>
              <a:t>Los sistemas de adquisición de datos y comunicaciones utilizados por los participantes del SNI, para transmitir información de tiempo real al CENACE, deben cumplir con una disponibilidad mensual mayor o igual al 99.5% (3.6 horas de indisponibilidad máxima en el mes) para la información entregada por los participantes del </a:t>
            </a:r>
            <a:r>
              <a:rPr lang="es-ES" sz="1600" i="1" dirty="0" smtClean="0"/>
              <a:t>SEE…</a:t>
            </a:r>
            <a:r>
              <a:rPr lang="es-ES" dirty="0" smtClean="0"/>
              <a:t>”. De esta estipulación se considera que una indisponibilidad superior a 3.6 horas, es lo máximo permisible, por lo que la indisponibilidad queda expresada como: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/>
              <p:cNvSpPr/>
              <p:nvPr/>
            </p:nvSpPr>
            <p:spPr>
              <a:xfrm>
                <a:off x="6283867" y="3211581"/>
                <a:ext cx="3619645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𝐼𝑛𝑑𝑖𝑠</m:t>
                      </m:r>
                      <m:sSub>
                        <m:sSub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𝑖𝑛𝑓𝑜</m:t>
                          </m:r>
                        </m:sub>
                      </m:sSub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es-419" sz="1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419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419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419" sz="1400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p>
                              <m:r>
                                <a:rPr lang="es-419" sz="1400" b="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;               </m:t>
                              </m:r>
                              <m:f>
                                <m:fPr>
                                  <m:ctrlPr>
                                    <a:rPr lang="es-419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419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419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419" sz="1400" b="0" i="1" smtClean="0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419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419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419" sz="1400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es-419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419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419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419" sz="1400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419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p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     ;                1</m:t>
                              </m:r>
                            </m:e>
                          </m:eqArr>
                        </m:e>
                      </m:d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419" sz="1400" dirty="0"/>
              </a:p>
            </p:txBody>
          </p:sp>
        </mc:Choice>
        <mc:Fallback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67" y="3211581"/>
                <a:ext cx="3619645" cy="1063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6278584" y="433553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Cambria Math" panose="02040503050406030204" pitchFamily="18" charset="0"/>
              </a:rPr>
              <a:t>Donde</a:t>
            </a:r>
            <a:r>
              <a:rPr lang="es-419" dirty="0" smtClean="0"/>
              <a:t>: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/>
              <p:cNvSpPr/>
              <p:nvPr/>
            </p:nvSpPr>
            <p:spPr>
              <a:xfrm>
                <a:off x="6278584" y="4796678"/>
                <a:ext cx="557979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𝐼𝑛𝑑𝑖𝑠</m:t>
                    </m:r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</m:sub>
                    </m:sSub>
                  </m:oMath>
                </a14:m>
                <a:r>
                  <a:rPr lang="es-419" sz="1400" dirty="0" smtClean="0"/>
                  <a:t>	  	</a:t>
                </a:r>
                <a:r>
                  <a:rPr lang="es-419" sz="1400" dirty="0">
                    <a:latin typeface="Cambria Math" panose="02040503050406030204" pitchFamily="18" charset="0"/>
                  </a:rPr>
                  <a:t>Indisponibilidad de una fuente de información</a:t>
                </a:r>
                <a:endParaRPr lang="es-419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84" y="4796678"/>
                <a:ext cx="5579797" cy="325025"/>
              </a:xfrm>
              <a:prstGeom prst="rect">
                <a:avLst/>
              </a:prstGeom>
              <a:blipFill>
                <a:blip r:embed="rId7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/>
              <p:cNvSpPr/>
              <p:nvPr/>
            </p:nvSpPr>
            <p:spPr>
              <a:xfrm>
                <a:off x="6278584" y="5100751"/>
                <a:ext cx="4261231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419" sz="1400" dirty="0" smtClean="0"/>
                  <a:t>  		</a:t>
                </a:r>
                <a:r>
                  <a:rPr lang="es-419" sz="1400" dirty="0">
                    <a:latin typeface="Cambria Math" panose="02040503050406030204" pitchFamily="18" charset="0"/>
                  </a:rPr>
                  <a:t>Tiempo en estado inoperable</a:t>
                </a:r>
                <a:endParaRPr lang="es-419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84" y="5100751"/>
                <a:ext cx="4261231" cy="324384"/>
              </a:xfrm>
              <a:prstGeom prst="rect">
                <a:avLst/>
              </a:prstGeom>
              <a:blipFill>
                <a:blip r:embed="rId8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6278584" y="5425135"/>
                <a:ext cx="5827493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419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419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419" sz="1400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  <m:sup>
                        <m:r>
                          <a:rPr lang="es-419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s-419" sz="140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s-419" sz="1400" dirty="0" smtClean="0">
                    <a:latin typeface="Cambria Math" panose="02040503050406030204" pitchFamily="18" charset="0"/>
                  </a:rPr>
                  <a:t>Tiempo máximo permisible en estado inoperable</a:t>
                </a:r>
                <a:endParaRPr lang="es-419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84" y="5425135"/>
                <a:ext cx="5827493" cy="324384"/>
              </a:xfrm>
              <a:prstGeom prst="rect">
                <a:avLst/>
              </a:prstGeom>
              <a:blipFill>
                <a:blip r:embed="rId9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/>
              <p:cNvSpPr/>
              <p:nvPr/>
            </p:nvSpPr>
            <p:spPr>
              <a:xfrm>
                <a:off x="6278584" y="5732645"/>
                <a:ext cx="45786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s-419" sz="140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s-419" sz="1400" dirty="0" smtClean="0">
                    <a:latin typeface="Cambria Math" panose="02040503050406030204" pitchFamily="18" charset="0"/>
                  </a:rPr>
                  <a:t>Tiempo deseable de operación </a:t>
                </a:r>
                <a:endParaRPr lang="es-419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84" y="5732645"/>
                <a:ext cx="4578626" cy="307777"/>
              </a:xfrm>
              <a:prstGeom prst="rect">
                <a:avLst/>
              </a:prstGeom>
              <a:blipFill>
                <a:blip r:embed="rId10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1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6637" y="2530729"/>
            <a:ext cx="591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/>
              <a:t>La </a:t>
            </a:r>
            <a:r>
              <a:rPr lang="es-419" b="1" dirty="0" smtClean="0"/>
              <a:t>figura 1 </a:t>
            </a:r>
            <a:r>
              <a:rPr lang="es-419" dirty="0" smtClean="0"/>
              <a:t>muestra la matriz de riesgo expresada en porcentaje y considera en su cálculo la indisponibilidad de información y el nivel de criticidad.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146637" y="129114"/>
            <a:ext cx="591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 smtClean="0"/>
              <a:t>Riesgo</a:t>
            </a:r>
            <a:r>
              <a:rPr lang="es-419" dirty="0" smtClean="0"/>
              <a:t>: Denotación de vulnerabilidad de un elemento en las condiciones a la que esta expuesta. </a:t>
            </a:r>
            <a:r>
              <a:rPr lang="es-419" dirty="0" smtClean="0"/>
              <a:t>Para propósitos de los reportes automáticos se calcula como:</a:t>
            </a:r>
            <a:endParaRPr lang="es-419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25" y="6153150"/>
            <a:ext cx="1933575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/>
              <p:cNvSpPr/>
              <p:nvPr/>
            </p:nvSpPr>
            <p:spPr>
              <a:xfrm>
                <a:off x="1523564" y="1039447"/>
                <a:ext cx="3160673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𝑅𝑖𝑒𝑠𝑔𝑜</m:t>
                    </m:r>
                    <m:d>
                      <m:d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𝐼𝑛𝑑𝑖𝑠</m:t>
                    </m:r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</m:sub>
                    </m:sSub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𝑐𝑟𝑖</m:t>
                        </m:r>
                      </m:sub>
                    </m:sSub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s-419" sz="1400" dirty="0" smtClean="0"/>
                  <a:t> </a:t>
                </a:r>
                <a:endParaRPr lang="es-419" sz="1400" dirty="0"/>
              </a:p>
            </p:txBody>
          </p:sp>
        </mc:Choice>
        <mc:Fallback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64" y="1039447"/>
                <a:ext cx="3160673" cy="32502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80492" y="3585259"/>
            <a:ext cx="591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dirty="0" smtClean="0"/>
              <a:t>Ejemplos:</a:t>
            </a:r>
          </a:p>
          <a:p>
            <a:pPr algn="just"/>
            <a:r>
              <a:rPr lang="es-419" sz="1200" dirty="0" smtClean="0"/>
              <a:t>* Los siguientes ejemplos hipotéticos consideran que la fuente de información es única, o no tiene puntos redundantes, para aquellos puntos redundantes la formula de indisponibilidad deberá consider</a:t>
            </a:r>
            <a:r>
              <a:rPr lang="es-419" sz="1200" dirty="0" smtClean="0"/>
              <a:t>ar ambas fuentes.</a:t>
            </a:r>
            <a:r>
              <a:rPr lang="es-419" sz="1200" dirty="0" smtClean="0"/>
              <a:t> </a:t>
            </a:r>
            <a:endParaRPr lang="es-419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6636" y="12494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Cambria Math" panose="02040503050406030204" pitchFamily="18" charset="0"/>
              </a:rPr>
              <a:t>Donde</a:t>
            </a:r>
            <a:r>
              <a:rPr lang="es-419" dirty="0" smtClean="0"/>
              <a:t>: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>
                <a:off x="347858" y="1723657"/>
                <a:ext cx="557979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419" sz="1400" b="0" i="1" smtClean="0">
                        <a:latin typeface="Cambria Math" panose="02040503050406030204" pitchFamily="18" charset="0"/>
                      </a:rPr>
                      <m:t>𝐼𝑛𝑑𝑖𝑠</m:t>
                    </m:r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𝑖𝑛𝑓𝑜</m:t>
                        </m:r>
                      </m:sub>
                    </m:sSub>
                  </m:oMath>
                </a14:m>
                <a:r>
                  <a:rPr lang="es-419" sz="1400" dirty="0" smtClean="0"/>
                  <a:t>	  	</a:t>
                </a:r>
                <a:r>
                  <a:rPr lang="es-419" sz="1400" dirty="0">
                    <a:latin typeface="Cambria Math" panose="02040503050406030204" pitchFamily="18" charset="0"/>
                  </a:rPr>
                  <a:t>Indisponibilidad de una fuente de información</a:t>
                </a:r>
                <a:endParaRPr lang="es-419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58" y="1723657"/>
                <a:ext cx="5579797" cy="325025"/>
              </a:xfrm>
              <a:prstGeom prst="rect">
                <a:avLst/>
              </a:prstGeom>
              <a:blipFill>
                <a:blip r:embed="rId4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/>
              <p:cNvSpPr/>
              <p:nvPr/>
            </p:nvSpPr>
            <p:spPr>
              <a:xfrm>
                <a:off x="347858" y="2091753"/>
                <a:ext cx="44495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419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419" sz="1400" b="0" i="1" smtClean="0">
                            <a:latin typeface="Cambria Math" panose="02040503050406030204" pitchFamily="18" charset="0"/>
                          </a:rPr>
                          <m:t>𝑐𝑟𝑖</m:t>
                        </m:r>
                      </m:sub>
                    </m:sSub>
                  </m:oMath>
                </a14:m>
                <a:r>
                  <a:rPr lang="es-419" sz="1400" dirty="0" smtClean="0"/>
                  <a:t>  		</a:t>
                </a:r>
                <a:r>
                  <a:rPr lang="es-419" sz="1400" dirty="0" smtClean="0">
                    <a:latin typeface="Cambria Math" panose="02040503050406030204" pitchFamily="18" charset="0"/>
                  </a:rPr>
                  <a:t>Nivel de criticidad del elemento</a:t>
                </a:r>
                <a:endParaRPr lang="es-419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58" y="2091753"/>
                <a:ext cx="4449551" cy="307777"/>
              </a:xfrm>
              <a:prstGeom prst="rect">
                <a:avLst/>
              </a:prstGeom>
              <a:blipFill>
                <a:blip r:embed="rId5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/>
              <p:cNvSpPr txBox="1"/>
              <p:nvPr/>
            </p:nvSpPr>
            <p:spPr>
              <a:xfrm>
                <a:off x="180492" y="4662548"/>
                <a:ext cx="5914528" cy="2378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s-419" dirty="0" smtClean="0"/>
                  <a:t>UTR Molino RP5 fuera de servicio por el tiempo superior a 3.6 horas en el día: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i="1">
                          <a:latin typeface="Cambria Math" panose="02040503050406030204" pitchFamily="18" charset="0"/>
                        </a:rPr>
                        <m:t>𝑅𝑖𝑒𝑠𝑔𝑜</m:t>
                      </m:r>
                      <m:d>
                        <m:dPr>
                          <m:ctrlPr>
                            <a:rPr lang="es-419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400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419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419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1∗100=100 %</m:t>
                      </m:r>
                    </m:oMath>
                  </m:oMathPara>
                </a14:m>
                <a:endParaRPr lang="es-419" dirty="0" smtClean="0"/>
              </a:p>
              <a:p>
                <a:pPr lvl="1" algn="just"/>
                <a:endParaRPr lang="es-419" dirty="0" smtClean="0"/>
              </a:p>
              <a:p>
                <a:pPr marL="342900" indent="-342900" algn="just">
                  <a:buAutoNum type="arabicPeriod"/>
                </a:pPr>
                <a:r>
                  <a:rPr lang="es-419" dirty="0" smtClean="0"/>
                  <a:t>UTR Molino RP5 fuera de servicio por el tiempo de 2.5 horas en el día:</a:t>
                </a:r>
              </a:p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i="1">
                          <a:latin typeface="Cambria Math" panose="02040503050406030204" pitchFamily="18" charset="0"/>
                        </a:rPr>
                        <m:t>𝑅𝑖𝑒𝑠𝑔𝑜</m:t>
                      </m:r>
                      <m:d>
                        <m:dPr>
                          <m:ctrlPr>
                            <a:rPr lang="es-419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400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419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num>
                        <m:den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3.6</m:t>
                          </m:r>
                        </m:den>
                      </m:f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∗1∗100=69.4 %</m:t>
                      </m:r>
                    </m:oMath>
                  </m:oMathPara>
                </a14:m>
                <a:endParaRPr lang="es-419" dirty="0"/>
              </a:p>
              <a:p>
                <a:pPr marL="342900" indent="-342900" algn="just">
                  <a:buAutoNum type="arabicPeriod"/>
                </a:pPr>
                <a:endParaRPr lang="es-419" dirty="0"/>
              </a:p>
            </p:txBody>
          </p:sp>
        </mc:Choice>
        <mc:Fallback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2" y="4662548"/>
                <a:ext cx="5914528" cy="2378856"/>
              </a:xfrm>
              <a:prstGeom prst="rect">
                <a:avLst/>
              </a:prstGeom>
              <a:blipFill>
                <a:blip r:embed="rId6"/>
                <a:stretch>
                  <a:fillRect l="-928" t="-1538" r="-82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/>
              <p:cNvSpPr txBox="1"/>
              <p:nvPr/>
            </p:nvSpPr>
            <p:spPr>
              <a:xfrm>
                <a:off x="6277472" y="129114"/>
                <a:ext cx="5914528" cy="1055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es-419" dirty="0" smtClean="0"/>
                  <a:t>UTR Molino RP5 fuera de servicio por el tiempo de 30 minutos: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400" i="1">
                          <a:latin typeface="Cambria Math" panose="02040503050406030204" pitchFamily="18" charset="0"/>
                        </a:rPr>
                        <m:t>𝑅𝑖𝑒𝑠𝑔𝑜</m:t>
                      </m:r>
                      <m:d>
                        <m:dPr>
                          <m:ctrlPr>
                            <a:rPr lang="es-419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400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419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419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s-419" sz="1400" i="1">
                              <a:latin typeface="Cambria Math" panose="02040503050406030204" pitchFamily="18" charset="0"/>
                            </a:rPr>
                            <m:t>3.6</m:t>
                          </m:r>
                        </m:den>
                      </m:f>
                      <m:r>
                        <a:rPr lang="es-419" sz="1400" i="1">
                          <a:latin typeface="Cambria Math" panose="02040503050406030204" pitchFamily="18" charset="0"/>
                        </a:rPr>
                        <m:t>∗1∗100=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13.8 %</m:t>
                      </m:r>
                    </m:oMath>
                  </m:oMathPara>
                </a14:m>
                <a:endParaRPr lang="es-419" dirty="0" smtClean="0"/>
              </a:p>
            </p:txBody>
          </p:sp>
        </mc:Choice>
        <mc:Fallback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72" y="129114"/>
                <a:ext cx="5914528" cy="1055417"/>
              </a:xfrm>
              <a:prstGeom prst="rect">
                <a:avLst/>
              </a:prstGeom>
              <a:blipFill>
                <a:blip r:embed="rId7"/>
                <a:stretch>
                  <a:fillRect l="-928" t="-2890" r="-825" b="-57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9084" y="1723657"/>
            <a:ext cx="5302539" cy="3927069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0580914" y="2347765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1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9563915" y="2347765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2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8030415" y="2347765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3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2547</TotalTime>
  <Words>423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Sánchez</dc:creator>
  <cp:lastModifiedBy>Roberto Sánchez</cp:lastModifiedBy>
  <cp:revision>29</cp:revision>
  <dcterms:created xsi:type="dcterms:W3CDTF">2020-03-18T20:05:57Z</dcterms:created>
  <dcterms:modified xsi:type="dcterms:W3CDTF">2020-03-20T15:56:16Z</dcterms:modified>
</cp:coreProperties>
</file>