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6858000" cy="9144000"/>
  <p:embeddedFontLst>
    <p:embeddedFont>
      <p:font typeface="Space Mono Bold" charset="1" panose="02000809030000020004"/>
      <p:regular r:id="rId9"/>
    </p:embeddedFont>
    <p:embeddedFont>
      <p:font typeface="210 8비트" charset="1" panose="02020503020101020101"/>
      <p:regular r:id="rId10"/>
    </p:embeddedFont>
    <p:embeddedFont>
      <p:font typeface="210 8비트 Bold" charset="1" panose="02020503020101020101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3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png" Type="http://schemas.openxmlformats.org/officeDocument/2006/relationships/image"/><Relationship Id="rId24" Target="../media/image25.png" Type="http://schemas.openxmlformats.org/officeDocument/2006/relationships/image"/><Relationship Id="rId25" Target="../media/image26.png" Type="http://schemas.openxmlformats.org/officeDocument/2006/relationships/image"/><Relationship Id="rId26" Target="../media/image27.png" Type="http://schemas.openxmlformats.org/officeDocument/2006/relationships/image"/><Relationship Id="rId27" Target="../media/image28.png" Type="http://schemas.openxmlformats.org/officeDocument/2006/relationships/image"/><Relationship Id="rId28" Target="../media/image29.png" Type="http://schemas.openxmlformats.org/officeDocument/2006/relationships/image"/><Relationship Id="rId29" Target="../media/image30.png" Type="http://schemas.openxmlformats.org/officeDocument/2006/relationships/image"/><Relationship Id="rId3" Target="../media/image4.svg" Type="http://schemas.openxmlformats.org/officeDocument/2006/relationships/image"/><Relationship Id="rId30" Target="../media/image31.png" Type="http://schemas.openxmlformats.org/officeDocument/2006/relationships/image"/><Relationship Id="rId31" Target="../media/image32.svg" Type="http://schemas.openxmlformats.org/officeDocument/2006/relationships/image"/><Relationship Id="rId32" Target="../media/image33.png" Type="http://schemas.openxmlformats.org/officeDocument/2006/relationships/image"/><Relationship Id="rId33" Target="../media/image34.png" Type="http://schemas.openxmlformats.org/officeDocument/2006/relationships/image"/><Relationship Id="rId34" Target="../media/image35.png" Type="http://schemas.openxmlformats.org/officeDocument/2006/relationships/image"/><Relationship Id="rId35" Target="../media/image36.svg" Type="http://schemas.openxmlformats.org/officeDocument/2006/relationships/image"/><Relationship Id="rId36" Target="../media/image37.png" Type="http://schemas.openxmlformats.org/officeDocument/2006/relationships/image"/><Relationship Id="rId37" Target="../media/image38.svg" Type="http://schemas.openxmlformats.org/officeDocument/2006/relationships/image"/><Relationship Id="rId38" Target="../media/image39.png" Type="http://schemas.openxmlformats.org/officeDocument/2006/relationships/image"/><Relationship Id="rId39" Target="../media/image40.png" Type="http://schemas.openxmlformats.org/officeDocument/2006/relationships/image"/><Relationship Id="rId4" Target="../media/image9.png" Type="http://schemas.openxmlformats.org/officeDocument/2006/relationships/image"/><Relationship Id="rId40" Target="../media/image41.svg" Type="http://schemas.openxmlformats.org/officeDocument/2006/relationships/image"/><Relationship Id="rId41" Target="../media/image42.png" Type="http://schemas.openxmlformats.org/officeDocument/2006/relationships/image"/><Relationship Id="rId42" Target="../media/image43.png" Type="http://schemas.openxmlformats.org/officeDocument/2006/relationships/image"/><Relationship Id="rId43" Target="../media/image44.sv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45.png" Type="http://schemas.openxmlformats.org/officeDocument/2006/relationships/image"/><Relationship Id="rId12" Target="../media/image46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47.png" Type="http://schemas.openxmlformats.org/officeDocument/2006/relationships/image"/><Relationship Id="rId16" Target="../media/image48.png" Type="http://schemas.openxmlformats.org/officeDocument/2006/relationships/image"/><Relationship Id="rId17" Target="../media/image49.png" Type="http://schemas.openxmlformats.org/officeDocument/2006/relationships/image"/><Relationship Id="rId18" Target="../media/image50.svg" Type="http://schemas.openxmlformats.org/officeDocument/2006/relationships/image"/><Relationship Id="rId19" Target="../media/image51.png" Type="http://schemas.openxmlformats.org/officeDocument/2006/relationships/image"/><Relationship Id="rId2" Target="../media/image7.png" Type="http://schemas.openxmlformats.org/officeDocument/2006/relationships/image"/><Relationship Id="rId20" Target="../media/image52.svg" Type="http://schemas.openxmlformats.org/officeDocument/2006/relationships/image"/><Relationship Id="rId21" Target="../media/image53.png" Type="http://schemas.openxmlformats.org/officeDocument/2006/relationships/image"/><Relationship Id="rId22" Target="../media/image54.svg" Type="http://schemas.openxmlformats.org/officeDocument/2006/relationships/image"/><Relationship Id="rId23" Target="../media/image55.png" Type="http://schemas.openxmlformats.org/officeDocument/2006/relationships/image"/><Relationship Id="rId24" Target="../media/image56.png" Type="http://schemas.openxmlformats.org/officeDocument/2006/relationships/image"/><Relationship Id="rId25" Target="../media/image57.svg" Type="http://schemas.openxmlformats.org/officeDocument/2006/relationships/image"/><Relationship Id="rId26" Target="../media/image58.png" Type="http://schemas.openxmlformats.org/officeDocument/2006/relationships/image"/><Relationship Id="rId27" Target="../media/image59.svg" Type="http://schemas.openxmlformats.org/officeDocument/2006/relationships/image"/><Relationship Id="rId28" Target="../media/image60.png" Type="http://schemas.openxmlformats.org/officeDocument/2006/relationships/image"/><Relationship Id="rId29" Target="../media/image61.svg" Type="http://schemas.openxmlformats.org/officeDocument/2006/relationships/image"/><Relationship Id="rId3" Target="../media/image8.svg" Type="http://schemas.openxmlformats.org/officeDocument/2006/relationships/image"/><Relationship Id="rId30" Target="../media/image62.png" Type="http://schemas.openxmlformats.org/officeDocument/2006/relationships/image"/><Relationship Id="rId31" Target="../media/image63.svg" Type="http://schemas.openxmlformats.org/officeDocument/2006/relationships/image"/><Relationship Id="rId32" Target="../media/image64.png" Type="http://schemas.openxmlformats.org/officeDocument/2006/relationships/image"/><Relationship Id="rId33" Target="../media/image65.png" Type="http://schemas.openxmlformats.org/officeDocument/2006/relationships/image"/><Relationship Id="rId34" Target="../media/image66.png" Type="http://schemas.openxmlformats.org/officeDocument/2006/relationships/image"/><Relationship Id="rId35" Target="../media/image29.png" Type="http://schemas.openxmlformats.org/officeDocument/2006/relationships/image"/><Relationship Id="rId36" Target="../media/image67.png" Type="http://schemas.openxmlformats.org/officeDocument/2006/relationships/image"/><Relationship Id="rId37" Target="../media/image68.svg" Type="http://schemas.openxmlformats.org/officeDocument/2006/relationships/image"/><Relationship Id="rId38" Target="../media/image69.png" Type="http://schemas.openxmlformats.org/officeDocument/2006/relationships/image"/><Relationship Id="rId39" Target="../media/image70.png" Type="http://schemas.openxmlformats.org/officeDocument/2006/relationships/image"/><Relationship Id="rId4" Target="../media/image9.png" Type="http://schemas.openxmlformats.org/officeDocument/2006/relationships/image"/><Relationship Id="rId40" Target="../media/image71.png" Type="http://schemas.openxmlformats.org/officeDocument/2006/relationships/image"/><Relationship Id="rId41" Target="../media/image72.svg" Type="http://schemas.openxmlformats.org/officeDocument/2006/relationships/image"/><Relationship Id="rId42" Target="../media/image73.png" Type="http://schemas.openxmlformats.org/officeDocument/2006/relationships/image"/><Relationship Id="rId43" Target="../media/image74.png" Type="http://schemas.openxmlformats.org/officeDocument/2006/relationships/image"/><Relationship Id="rId44" Target="../media/image75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8142" y="1621689"/>
            <a:ext cx="3743716" cy="3936987"/>
          </a:xfrm>
          <a:custGeom>
            <a:avLst/>
            <a:gdLst/>
            <a:ahLst/>
            <a:cxnLst/>
            <a:rect r="r" b="b" t="t" l="l"/>
            <a:pathLst>
              <a:path h="3936987" w="3743716">
                <a:moveTo>
                  <a:pt x="0" y="0"/>
                </a:moveTo>
                <a:lnTo>
                  <a:pt x="3743716" y="0"/>
                </a:lnTo>
                <a:lnTo>
                  <a:pt x="3743716" y="3936987"/>
                </a:lnTo>
                <a:lnTo>
                  <a:pt x="0" y="393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3089245" y="-1304984"/>
            <a:ext cx="13717175" cy="2504834"/>
            <a:chOff x="0" y="0"/>
            <a:chExt cx="18289567" cy="33397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 flipV="true">
            <a:off x="2692421" y="7042948"/>
            <a:ext cx="0" cy="734746"/>
          </a:xfrm>
          <a:prstGeom prst="line">
            <a:avLst/>
          </a:prstGeom>
          <a:ln cap="flat" w="19050">
            <a:solidFill>
              <a:srgbClr val="4D4D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4867579" y="7042948"/>
            <a:ext cx="0" cy="734746"/>
          </a:xfrm>
          <a:prstGeom prst="line">
            <a:avLst/>
          </a:prstGeom>
          <a:ln cap="flat" w="19050">
            <a:solidFill>
              <a:srgbClr val="4D4D4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-3089245" y="9136780"/>
            <a:ext cx="13717175" cy="2504834"/>
            <a:chOff x="0" y="0"/>
            <a:chExt cx="18289567" cy="33397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-1986155">
            <a:off x="6009914" y="9580215"/>
            <a:ext cx="1908512" cy="957726"/>
          </a:xfrm>
          <a:custGeom>
            <a:avLst/>
            <a:gdLst/>
            <a:ahLst/>
            <a:cxnLst/>
            <a:rect r="r" b="b" t="t" l="l"/>
            <a:pathLst>
              <a:path h="957726" w="1908512">
                <a:moveTo>
                  <a:pt x="0" y="0"/>
                </a:moveTo>
                <a:lnTo>
                  <a:pt x="1908512" y="0"/>
                </a:lnTo>
                <a:lnTo>
                  <a:pt x="1908512" y="957727"/>
                </a:lnTo>
                <a:lnTo>
                  <a:pt x="0" y="9577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913192">
            <a:off x="2525684" y="-127463"/>
            <a:ext cx="1415171" cy="710159"/>
          </a:xfrm>
          <a:custGeom>
            <a:avLst/>
            <a:gdLst/>
            <a:ahLst/>
            <a:cxnLst/>
            <a:rect r="r" b="b" t="t" l="l"/>
            <a:pathLst>
              <a:path h="710159" w="1415171">
                <a:moveTo>
                  <a:pt x="0" y="710159"/>
                </a:moveTo>
                <a:lnTo>
                  <a:pt x="1415172" y="710159"/>
                </a:lnTo>
                <a:lnTo>
                  <a:pt x="1415172" y="0"/>
                </a:lnTo>
                <a:lnTo>
                  <a:pt x="0" y="0"/>
                </a:lnTo>
                <a:lnTo>
                  <a:pt x="0" y="710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3954650">
            <a:off x="-32583" y="5996356"/>
            <a:ext cx="491665" cy="969233"/>
          </a:xfrm>
          <a:custGeom>
            <a:avLst/>
            <a:gdLst/>
            <a:ahLst/>
            <a:cxnLst/>
            <a:rect r="r" b="b" t="t" l="l"/>
            <a:pathLst>
              <a:path h="969233" w="491665">
                <a:moveTo>
                  <a:pt x="491665" y="969233"/>
                </a:moveTo>
                <a:lnTo>
                  <a:pt x="0" y="969233"/>
                </a:lnTo>
                <a:lnTo>
                  <a:pt x="0" y="0"/>
                </a:lnTo>
                <a:lnTo>
                  <a:pt x="491665" y="0"/>
                </a:lnTo>
                <a:lnTo>
                  <a:pt x="491665" y="96923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229519">
            <a:off x="7590824" y="2575231"/>
            <a:ext cx="1302901" cy="2568442"/>
          </a:xfrm>
          <a:custGeom>
            <a:avLst/>
            <a:gdLst/>
            <a:ahLst/>
            <a:cxnLst/>
            <a:rect r="r" b="b" t="t" l="l"/>
            <a:pathLst>
              <a:path h="2568442" w="1302901">
                <a:moveTo>
                  <a:pt x="0" y="0"/>
                </a:moveTo>
                <a:lnTo>
                  <a:pt x="1302901" y="0"/>
                </a:lnTo>
                <a:lnTo>
                  <a:pt x="1302901" y="2568442"/>
                </a:lnTo>
                <a:lnTo>
                  <a:pt x="0" y="25684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09714" y="2813702"/>
            <a:ext cx="6048000" cy="144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748"/>
              </a:lnSpc>
            </a:pPr>
            <a:r>
              <a:rPr lang="en-US" b="true" sz="11080" spc="-33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DingQ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71754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LG SW BOOTCAMP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6000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BORROWED_CAT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97128" y="8690304"/>
            <a:ext cx="3144429" cy="21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47"/>
              </a:lnSpc>
            </a:pPr>
            <a:r>
              <a:rPr lang="en-US" sz="1647">
                <a:solidFill>
                  <a:srgbClr val="4D4D4D"/>
                </a:solidFill>
                <a:latin typeface="210 8비트"/>
                <a:ea typeface="210 8비트"/>
                <a:cs typeface="210 8비트"/>
                <a:sym typeface="210 8비트"/>
              </a:rPr>
              <a:t>Find us @ dingq.art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06643" y="8227959"/>
            <a:ext cx="4325400" cy="27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7"/>
              </a:lnSpc>
            </a:pPr>
            <a:r>
              <a:rPr lang="en-US" sz="2077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모두를 위한 Dingbat 탐색 피드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28672" y="6584750"/>
            <a:ext cx="5193040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1"/>
              </a:lnSpc>
            </a:pPr>
            <a:r>
              <a:rPr lang="en-US" sz="1501">
                <a:solidFill>
                  <a:srgbClr val="4D4D4D"/>
                </a:solidFill>
                <a:latin typeface="210 8비트"/>
                <a:ea typeface="210 8비트"/>
                <a:cs typeface="210 8비트"/>
                <a:sym typeface="210 8비트"/>
              </a:rPr>
              <a:t> 쉽게 찾는 탐색에서 출발하여, webOS 생태계로 확장하는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09989" y="7081048"/>
            <a:ext cx="1940022" cy="31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2377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Seungkeun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12835" y="7081048"/>
            <a:ext cx="1701286" cy="31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9"/>
              </a:lnSpc>
            </a:pPr>
            <a:r>
              <a:rPr lang="en-US" sz="2379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Minha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02714" y="7090573"/>
            <a:ext cx="1701286" cy="34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</a:pPr>
            <a:r>
              <a:rPr lang="en-US" sz="2577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Jihyuk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8063" y="7569465"/>
            <a:ext cx="1661008" cy="20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"/>
              </a:lnSpc>
            </a:pPr>
            <a:r>
              <a:rPr lang="en-US" sz="1447">
                <a:solidFill>
                  <a:srgbClr val="4D4D4D"/>
                </a:solidFill>
                <a:latin typeface="210 8비트"/>
                <a:ea typeface="210 8비트"/>
                <a:cs typeface="210 8비트"/>
                <a:sym typeface="210 8비트"/>
              </a:rPr>
              <a:t>AI/ML Engineer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49028" y="7558619"/>
            <a:ext cx="1861944" cy="20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"/>
              </a:lnSpc>
            </a:pPr>
            <a:r>
              <a:rPr lang="en-US" sz="1447">
                <a:solidFill>
                  <a:srgbClr val="4D4D4D"/>
                </a:solidFill>
                <a:latin typeface="210 8비트"/>
                <a:ea typeface="210 8비트"/>
                <a:cs typeface="210 8비트"/>
                <a:sym typeface="210 8비트"/>
              </a:rPr>
              <a:t>Backend Engineer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01070" y="7558619"/>
            <a:ext cx="1963100" cy="20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7"/>
              </a:lnSpc>
            </a:pPr>
            <a:r>
              <a:rPr lang="en-US" sz="1447">
                <a:solidFill>
                  <a:srgbClr val="4D4D4D"/>
                </a:solidFill>
                <a:latin typeface="210 8비트"/>
                <a:ea typeface="210 8비트"/>
                <a:cs typeface="210 8비트"/>
                <a:sym typeface="210 8비트"/>
              </a:rPr>
              <a:t>Frontend Engineer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89245" y="9136780"/>
            <a:ext cx="13717175" cy="2504834"/>
            <a:chOff x="0" y="0"/>
            <a:chExt cx="18289567" cy="33397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3089245" y="-1304984"/>
            <a:ext cx="13717175" cy="2504834"/>
            <a:chOff x="0" y="0"/>
            <a:chExt cx="18289567" cy="3339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3229519">
            <a:off x="7658857" y="2532851"/>
            <a:ext cx="1302901" cy="2568442"/>
          </a:xfrm>
          <a:custGeom>
            <a:avLst/>
            <a:gdLst/>
            <a:ahLst/>
            <a:cxnLst/>
            <a:rect r="r" b="b" t="t" l="l"/>
            <a:pathLst>
              <a:path h="2568442" w="1302901">
                <a:moveTo>
                  <a:pt x="0" y="0"/>
                </a:moveTo>
                <a:lnTo>
                  <a:pt x="1302901" y="0"/>
                </a:lnTo>
                <a:lnTo>
                  <a:pt x="1302901" y="2568442"/>
                </a:lnTo>
                <a:lnTo>
                  <a:pt x="0" y="2568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-913192">
            <a:off x="2525684" y="-127463"/>
            <a:ext cx="1415171" cy="710159"/>
          </a:xfrm>
          <a:custGeom>
            <a:avLst/>
            <a:gdLst/>
            <a:ahLst/>
            <a:cxnLst/>
            <a:rect r="r" b="b" t="t" l="l"/>
            <a:pathLst>
              <a:path h="710159" w="1415171">
                <a:moveTo>
                  <a:pt x="0" y="710159"/>
                </a:moveTo>
                <a:lnTo>
                  <a:pt x="1415172" y="710159"/>
                </a:lnTo>
                <a:lnTo>
                  <a:pt x="1415172" y="0"/>
                </a:lnTo>
                <a:lnTo>
                  <a:pt x="0" y="0"/>
                </a:lnTo>
                <a:lnTo>
                  <a:pt x="0" y="710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true" rot="3954650">
            <a:off x="-15793" y="6254197"/>
            <a:ext cx="491665" cy="969233"/>
          </a:xfrm>
          <a:custGeom>
            <a:avLst/>
            <a:gdLst/>
            <a:ahLst/>
            <a:cxnLst/>
            <a:rect r="r" b="b" t="t" l="l"/>
            <a:pathLst>
              <a:path h="969233" w="491665">
                <a:moveTo>
                  <a:pt x="491666" y="969233"/>
                </a:moveTo>
                <a:lnTo>
                  <a:pt x="0" y="969233"/>
                </a:lnTo>
                <a:lnTo>
                  <a:pt x="0" y="0"/>
                </a:lnTo>
                <a:lnTo>
                  <a:pt x="491666" y="0"/>
                </a:lnTo>
                <a:lnTo>
                  <a:pt x="491666" y="969233"/>
                </a:lnTo>
                <a:close/>
              </a:path>
            </a:pathLst>
          </a:custGeom>
          <a:blipFill>
            <a:blip r:embed="rId8">
              <a:alphaModFix amt="7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269404" y="1699169"/>
            <a:ext cx="3405821" cy="2969631"/>
            <a:chOff x="0" y="0"/>
            <a:chExt cx="1220569" cy="10642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20569" cy="1064249"/>
            </a:xfrm>
            <a:custGeom>
              <a:avLst/>
              <a:gdLst/>
              <a:ahLst/>
              <a:cxnLst/>
              <a:rect r="r" b="b" t="t" l="l"/>
              <a:pathLst>
                <a:path h="1064249" w="1220569">
                  <a:moveTo>
                    <a:pt x="0" y="0"/>
                  </a:moveTo>
                  <a:lnTo>
                    <a:pt x="1220569" y="0"/>
                  </a:lnTo>
                  <a:lnTo>
                    <a:pt x="1220569" y="1064249"/>
                  </a:lnTo>
                  <a:lnTo>
                    <a:pt x="0" y="1064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220569" cy="109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1986155">
            <a:off x="6009914" y="9580215"/>
            <a:ext cx="1908512" cy="957726"/>
          </a:xfrm>
          <a:custGeom>
            <a:avLst/>
            <a:gdLst/>
            <a:ahLst/>
            <a:cxnLst/>
            <a:rect r="r" b="b" t="t" l="l"/>
            <a:pathLst>
              <a:path h="957726" w="1908512">
                <a:moveTo>
                  <a:pt x="0" y="0"/>
                </a:moveTo>
                <a:lnTo>
                  <a:pt x="1908512" y="0"/>
                </a:lnTo>
                <a:lnTo>
                  <a:pt x="1908512" y="957727"/>
                </a:lnTo>
                <a:lnTo>
                  <a:pt x="0" y="9577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69404" y="5007666"/>
            <a:ext cx="7021192" cy="4928334"/>
            <a:chOff x="0" y="0"/>
            <a:chExt cx="2516237" cy="176620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16237" cy="1766203"/>
            </a:xfrm>
            <a:custGeom>
              <a:avLst/>
              <a:gdLst/>
              <a:ahLst/>
              <a:cxnLst/>
              <a:rect r="r" b="b" t="t" l="l"/>
              <a:pathLst>
                <a:path h="1766203" w="2516237">
                  <a:moveTo>
                    <a:pt x="0" y="0"/>
                  </a:moveTo>
                  <a:lnTo>
                    <a:pt x="2516237" y="0"/>
                  </a:lnTo>
                  <a:lnTo>
                    <a:pt x="2516237" y="1766203"/>
                  </a:lnTo>
                  <a:lnTo>
                    <a:pt x="0" y="1766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516237" cy="1794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952486" y="1699169"/>
            <a:ext cx="3318212" cy="2969631"/>
            <a:chOff x="0" y="0"/>
            <a:chExt cx="1189172" cy="10642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89172" cy="1064249"/>
            </a:xfrm>
            <a:custGeom>
              <a:avLst/>
              <a:gdLst/>
              <a:ahLst/>
              <a:cxnLst/>
              <a:rect r="r" b="b" t="t" l="l"/>
              <a:pathLst>
                <a:path h="1064249" w="1189172">
                  <a:moveTo>
                    <a:pt x="0" y="0"/>
                  </a:moveTo>
                  <a:lnTo>
                    <a:pt x="1189172" y="0"/>
                  </a:lnTo>
                  <a:lnTo>
                    <a:pt x="1189172" y="1064249"/>
                  </a:lnTo>
                  <a:lnTo>
                    <a:pt x="0" y="1064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189172" cy="1092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461788" y="4799360"/>
            <a:ext cx="1758043" cy="380377"/>
          </a:xfrm>
          <a:custGeom>
            <a:avLst/>
            <a:gdLst/>
            <a:ahLst/>
            <a:cxnLst/>
            <a:rect r="r" b="b" t="t" l="l"/>
            <a:pathLst>
              <a:path h="380377" w="1758043">
                <a:moveTo>
                  <a:pt x="0" y="0"/>
                </a:moveTo>
                <a:lnTo>
                  <a:pt x="1758043" y="0"/>
                </a:lnTo>
                <a:lnTo>
                  <a:pt x="1758043" y="380376"/>
                </a:lnTo>
                <a:lnTo>
                  <a:pt x="0" y="3803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12894" y="1449510"/>
            <a:ext cx="1758043" cy="380377"/>
          </a:xfrm>
          <a:custGeom>
            <a:avLst/>
            <a:gdLst/>
            <a:ahLst/>
            <a:cxnLst/>
            <a:rect r="r" b="b" t="t" l="l"/>
            <a:pathLst>
              <a:path h="380377" w="1758043">
                <a:moveTo>
                  <a:pt x="0" y="0"/>
                </a:moveTo>
                <a:lnTo>
                  <a:pt x="1758043" y="0"/>
                </a:lnTo>
                <a:lnTo>
                  <a:pt x="1758043" y="380376"/>
                </a:lnTo>
                <a:lnTo>
                  <a:pt x="0" y="3803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145226" y="1508981"/>
            <a:ext cx="1758043" cy="380377"/>
          </a:xfrm>
          <a:custGeom>
            <a:avLst/>
            <a:gdLst/>
            <a:ahLst/>
            <a:cxnLst/>
            <a:rect r="r" b="b" t="t" l="l"/>
            <a:pathLst>
              <a:path h="380377" w="1758043">
                <a:moveTo>
                  <a:pt x="0" y="0"/>
                </a:moveTo>
                <a:lnTo>
                  <a:pt x="1758043" y="0"/>
                </a:lnTo>
                <a:lnTo>
                  <a:pt x="1758043" y="380377"/>
                </a:lnTo>
                <a:lnTo>
                  <a:pt x="0" y="3803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009254" y="2298933"/>
            <a:ext cx="1495898" cy="369895"/>
          </a:xfrm>
          <a:custGeom>
            <a:avLst/>
            <a:gdLst/>
            <a:ahLst/>
            <a:cxnLst/>
            <a:rect r="r" b="b" t="t" l="l"/>
            <a:pathLst>
              <a:path h="369895" w="1495898">
                <a:moveTo>
                  <a:pt x="0" y="0"/>
                </a:moveTo>
                <a:lnTo>
                  <a:pt x="1495899" y="0"/>
                </a:lnTo>
                <a:lnTo>
                  <a:pt x="1495899" y="369894"/>
                </a:lnTo>
                <a:lnTo>
                  <a:pt x="0" y="3698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009254" y="2397567"/>
            <a:ext cx="1495898" cy="369895"/>
          </a:xfrm>
          <a:custGeom>
            <a:avLst/>
            <a:gdLst/>
            <a:ahLst/>
            <a:cxnLst/>
            <a:rect r="r" b="b" t="t" l="l"/>
            <a:pathLst>
              <a:path h="369895" w="1495898">
                <a:moveTo>
                  <a:pt x="0" y="0"/>
                </a:moveTo>
                <a:lnTo>
                  <a:pt x="1495899" y="0"/>
                </a:lnTo>
                <a:lnTo>
                  <a:pt x="1495899" y="369895"/>
                </a:lnTo>
                <a:lnTo>
                  <a:pt x="0" y="3698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459091" y="2397151"/>
            <a:ext cx="305001" cy="225853"/>
          </a:xfrm>
          <a:custGeom>
            <a:avLst/>
            <a:gdLst/>
            <a:ahLst/>
            <a:cxnLst/>
            <a:rect r="r" b="b" t="t" l="l"/>
            <a:pathLst>
              <a:path h="225853" w="305001">
                <a:moveTo>
                  <a:pt x="0" y="0"/>
                </a:moveTo>
                <a:lnTo>
                  <a:pt x="305002" y="0"/>
                </a:lnTo>
                <a:lnTo>
                  <a:pt x="305002" y="225853"/>
                </a:lnTo>
                <a:lnTo>
                  <a:pt x="0" y="2258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44792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4213634" y="2313228"/>
            <a:ext cx="1087140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F8F5F4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딩벳을 빠르게</a:t>
            </a:r>
          </a:p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8F5F4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찾아야 하는 개발자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023402" y="2841970"/>
            <a:ext cx="3176379" cy="468530"/>
            <a:chOff x="0" y="0"/>
            <a:chExt cx="4235172" cy="62470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94531" cy="493193"/>
            </a:xfrm>
            <a:custGeom>
              <a:avLst/>
              <a:gdLst/>
              <a:ahLst/>
              <a:cxnLst/>
              <a:rect r="r" b="b" t="t" l="l"/>
              <a:pathLst>
                <a:path h="493193" w="1994531">
                  <a:moveTo>
                    <a:pt x="0" y="0"/>
                  </a:moveTo>
                  <a:lnTo>
                    <a:pt x="1994531" y="0"/>
                  </a:lnTo>
                  <a:lnTo>
                    <a:pt x="1994531" y="493193"/>
                  </a:lnTo>
                  <a:lnTo>
                    <a:pt x="0" y="493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31513"/>
              <a:ext cx="1994531" cy="493193"/>
            </a:xfrm>
            <a:custGeom>
              <a:avLst/>
              <a:gdLst/>
              <a:ahLst/>
              <a:cxnLst/>
              <a:rect r="r" b="b" t="t" l="l"/>
              <a:pathLst>
                <a:path h="493193" w="1994531">
                  <a:moveTo>
                    <a:pt x="0" y="0"/>
                  </a:moveTo>
                  <a:lnTo>
                    <a:pt x="1994531" y="0"/>
                  </a:lnTo>
                  <a:lnTo>
                    <a:pt x="1994531" y="493193"/>
                  </a:lnTo>
                  <a:lnTo>
                    <a:pt x="0" y="493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187839" y="31760"/>
              <a:ext cx="1618853" cy="461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0"/>
                </a:lnSpc>
              </a:pPr>
              <a:r>
                <a:rPr lang="en-US" sz="1000">
                  <a:solidFill>
                    <a:srgbClr val="F8F5F4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기존 딩벳을 모두</a:t>
              </a:r>
            </a:p>
            <a:p>
              <a:pPr algn="ctr">
                <a:lnSpc>
                  <a:spcPts val="1400"/>
                </a:lnSpc>
                <a:spcBef>
                  <a:spcPct val="0"/>
                </a:spcBef>
              </a:pPr>
              <a:r>
                <a:rPr lang="en-US" sz="1000">
                  <a:solidFill>
                    <a:srgbClr val="F8F5F4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알아야 하는 디자이너</a:t>
              </a: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1933116" y="177800"/>
              <a:ext cx="406668" cy="301137"/>
            </a:xfrm>
            <a:custGeom>
              <a:avLst/>
              <a:gdLst/>
              <a:ahLst/>
              <a:cxnLst/>
              <a:rect r="r" b="b" t="t" l="l"/>
              <a:pathLst>
                <a:path h="301137" w="406668">
                  <a:moveTo>
                    <a:pt x="0" y="0"/>
                  </a:moveTo>
                  <a:lnTo>
                    <a:pt x="406668" y="0"/>
                  </a:lnTo>
                  <a:lnTo>
                    <a:pt x="406668" y="301137"/>
                  </a:lnTo>
                  <a:lnTo>
                    <a:pt x="0" y="301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-144792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339784" y="78622"/>
              <a:ext cx="1895388" cy="46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01"/>
                </a:lnSpc>
              </a:pPr>
              <a:r>
                <a:rPr lang="en-US" sz="1001">
                  <a:solidFill>
                    <a:srgbClr val="000000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“기존 딩벳이 어떤게 </a:t>
              </a:r>
            </a:p>
            <a:p>
              <a:pPr algn="l">
                <a:lnSpc>
                  <a:spcPts val="1401"/>
                </a:lnSpc>
              </a:pPr>
              <a:r>
                <a:rPr lang="en-US" sz="1001">
                  <a:solidFill>
                    <a:srgbClr val="000000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있었는지 기억이 안나요</a:t>
              </a:r>
              <a:r>
                <a:rPr lang="en-US" sz="1001">
                  <a:solidFill>
                    <a:srgbClr val="000000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”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5254544" y="2248454"/>
            <a:ext cx="234420" cy="234420"/>
          </a:xfrm>
          <a:custGeom>
            <a:avLst/>
            <a:gdLst/>
            <a:ahLst/>
            <a:cxnLst/>
            <a:rect r="r" b="b" t="t" l="l"/>
            <a:pathLst>
              <a:path h="234420" w="234420">
                <a:moveTo>
                  <a:pt x="0" y="0"/>
                </a:moveTo>
                <a:lnTo>
                  <a:pt x="234420" y="0"/>
                </a:lnTo>
                <a:lnTo>
                  <a:pt x="234420" y="234420"/>
                </a:lnTo>
                <a:lnTo>
                  <a:pt x="0" y="2344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412894" y="3925196"/>
            <a:ext cx="265980" cy="258242"/>
          </a:xfrm>
          <a:custGeom>
            <a:avLst/>
            <a:gdLst/>
            <a:ahLst/>
            <a:cxnLst/>
            <a:rect r="r" b="b" t="t" l="l"/>
            <a:pathLst>
              <a:path h="258242" w="265980">
                <a:moveTo>
                  <a:pt x="0" y="0"/>
                </a:moveTo>
                <a:lnTo>
                  <a:pt x="265980" y="0"/>
                </a:lnTo>
                <a:lnTo>
                  <a:pt x="265980" y="258242"/>
                </a:lnTo>
                <a:lnTo>
                  <a:pt x="0" y="25824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080850" y="4096934"/>
            <a:ext cx="64375" cy="357640"/>
          </a:xfrm>
          <a:custGeom>
            <a:avLst/>
            <a:gdLst/>
            <a:ahLst/>
            <a:cxnLst/>
            <a:rect r="r" b="b" t="t" l="l"/>
            <a:pathLst>
              <a:path h="357640" w="64375">
                <a:moveTo>
                  <a:pt x="0" y="0"/>
                </a:moveTo>
                <a:lnTo>
                  <a:pt x="64376" y="0"/>
                </a:lnTo>
                <a:lnTo>
                  <a:pt x="64376" y="357641"/>
                </a:lnTo>
                <a:lnTo>
                  <a:pt x="0" y="3576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254544" y="2817577"/>
            <a:ext cx="234420" cy="234420"/>
          </a:xfrm>
          <a:custGeom>
            <a:avLst/>
            <a:gdLst/>
            <a:ahLst/>
            <a:cxnLst/>
            <a:rect r="r" b="b" t="t" l="l"/>
            <a:pathLst>
              <a:path h="234420" w="234420">
                <a:moveTo>
                  <a:pt x="0" y="0"/>
                </a:moveTo>
                <a:lnTo>
                  <a:pt x="234420" y="0"/>
                </a:lnTo>
                <a:lnTo>
                  <a:pt x="234420" y="234420"/>
                </a:lnTo>
                <a:lnTo>
                  <a:pt x="0" y="2344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009254" y="3386700"/>
            <a:ext cx="1495898" cy="369895"/>
          </a:xfrm>
          <a:custGeom>
            <a:avLst/>
            <a:gdLst/>
            <a:ahLst/>
            <a:cxnLst/>
            <a:rect r="r" b="b" t="t" l="l"/>
            <a:pathLst>
              <a:path h="369895" w="1495898">
                <a:moveTo>
                  <a:pt x="0" y="0"/>
                </a:moveTo>
                <a:lnTo>
                  <a:pt x="1495899" y="0"/>
                </a:lnTo>
                <a:lnTo>
                  <a:pt x="1495899" y="369894"/>
                </a:lnTo>
                <a:lnTo>
                  <a:pt x="0" y="3698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4009254" y="3485334"/>
            <a:ext cx="1495898" cy="369895"/>
          </a:xfrm>
          <a:custGeom>
            <a:avLst/>
            <a:gdLst/>
            <a:ahLst/>
            <a:cxnLst/>
            <a:rect r="r" b="b" t="t" l="l"/>
            <a:pathLst>
              <a:path h="369895" w="1495898">
                <a:moveTo>
                  <a:pt x="0" y="0"/>
                </a:moveTo>
                <a:lnTo>
                  <a:pt x="1495899" y="0"/>
                </a:lnTo>
                <a:lnTo>
                  <a:pt x="1495899" y="369895"/>
                </a:lnTo>
                <a:lnTo>
                  <a:pt x="0" y="3698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4067908" y="3400995"/>
            <a:ext cx="1345231" cy="3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F8F5F4"/>
                </a:solidFill>
                <a:latin typeface="210 8비트"/>
                <a:ea typeface="210 8비트"/>
                <a:cs typeface="210 8비트"/>
                <a:sym typeface="210 8비트"/>
              </a:rPr>
              <a:t>webOS 앱을 </a:t>
            </a:r>
          </a:p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F8F5F4"/>
                </a:solidFill>
                <a:latin typeface="210 8비트"/>
                <a:ea typeface="210 8비트"/>
                <a:cs typeface="210 8비트"/>
                <a:sym typeface="210 8비트"/>
              </a:rPr>
              <a:t>개발하는 외부 디자이너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5459091" y="3529575"/>
            <a:ext cx="305001" cy="225853"/>
          </a:xfrm>
          <a:custGeom>
            <a:avLst/>
            <a:gdLst/>
            <a:ahLst/>
            <a:cxnLst/>
            <a:rect r="r" b="b" t="t" l="l"/>
            <a:pathLst>
              <a:path h="225853" w="305001">
                <a:moveTo>
                  <a:pt x="0" y="0"/>
                </a:moveTo>
                <a:lnTo>
                  <a:pt x="305002" y="0"/>
                </a:lnTo>
                <a:lnTo>
                  <a:pt x="305002" y="225852"/>
                </a:lnTo>
                <a:lnTo>
                  <a:pt x="0" y="2258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44792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5254544" y="3358125"/>
            <a:ext cx="234420" cy="234420"/>
          </a:xfrm>
          <a:custGeom>
            <a:avLst/>
            <a:gdLst/>
            <a:ahLst/>
            <a:cxnLst/>
            <a:rect r="r" b="b" t="t" l="l"/>
            <a:pathLst>
              <a:path h="234420" w="234420">
                <a:moveTo>
                  <a:pt x="0" y="0"/>
                </a:moveTo>
                <a:lnTo>
                  <a:pt x="234420" y="0"/>
                </a:lnTo>
                <a:lnTo>
                  <a:pt x="234420" y="234419"/>
                </a:lnTo>
                <a:lnTo>
                  <a:pt x="0" y="23441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649204" y="4194739"/>
            <a:ext cx="2030842" cy="422894"/>
            <a:chOff x="0" y="0"/>
            <a:chExt cx="2707789" cy="5638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01965" y="0"/>
              <a:ext cx="468205" cy="468205"/>
            </a:xfrm>
            <a:custGeom>
              <a:avLst/>
              <a:gdLst/>
              <a:ahLst/>
              <a:cxnLst/>
              <a:rect r="r" b="b" t="t" l="l"/>
              <a:pathLst>
                <a:path h="468205" w="468205">
                  <a:moveTo>
                    <a:pt x="0" y="0"/>
                  </a:moveTo>
                  <a:lnTo>
                    <a:pt x="468204" y="0"/>
                  </a:lnTo>
                  <a:lnTo>
                    <a:pt x="468204" y="468205"/>
                  </a:lnTo>
                  <a:lnTo>
                    <a:pt x="0" y="468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746267" y="0"/>
              <a:ext cx="468205" cy="468205"/>
            </a:xfrm>
            <a:custGeom>
              <a:avLst/>
              <a:gdLst/>
              <a:ahLst/>
              <a:cxnLst/>
              <a:rect r="r" b="b" t="t" l="l"/>
              <a:pathLst>
                <a:path h="468205" w="468205">
                  <a:moveTo>
                    <a:pt x="0" y="0"/>
                  </a:moveTo>
                  <a:lnTo>
                    <a:pt x="468204" y="0"/>
                  </a:lnTo>
                  <a:lnTo>
                    <a:pt x="468204" y="468205"/>
                  </a:lnTo>
                  <a:lnTo>
                    <a:pt x="0" y="468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1423884" y="5484"/>
              <a:ext cx="457237" cy="457237"/>
            </a:xfrm>
            <a:custGeom>
              <a:avLst/>
              <a:gdLst/>
              <a:ahLst/>
              <a:cxnLst/>
              <a:rect r="r" b="b" t="t" l="l"/>
              <a:pathLst>
                <a:path h="457237" w="457237">
                  <a:moveTo>
                    <a:pt x="0" y="0"/>
                  </a:moveTo>
                  <a:lnTo>
                    <a:pt x="457238" y="0"/>
                  </a:lnTo>
                  <a:lnTo>
                    <a:pt x="457238" y="457237"/>
                  </a:lnTo>
                  <a:lnTo>
                    <a:pt x="0" y="4572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/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2124237" y="892"/>
              <a:ext cx="466421" cy="466421"/>
            </a:xfrm>
            <a:custGeom>
              <a:avLst/>
              <a:gdLst/>
              <a:ahLst/>
              <a:cxnLst/>
              <a:rect r="r" b="b" t="t" l="l"/>
              <a:pathLst>
                <a:path h="466421" w="466421">
                  <a:moveTo>
                    <a:pt x="0" y="0"/>
                  </a:moveTo>
                  <a:lnTo>
                    <a:pt x="466421" y="0"/>
                  </a:lnTo>
                  <a:lnTo>
                    <a:pt x="466421" y="466421"/>
                  </a:lnTo>
                  <a:lnTo>
                    <a:pt x="0" y="4664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/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0" y="459362"/>
              <a:ext cx="672134" cy="1044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"/>
                </a:lnSpc>
              </a:pPr>
              <a:r>
                <a:rPr lang="en-US" sz="528">
                  <a:solidFill>
                    <a:srgbClr val="2E1B5B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ai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644302" y="459362"/>
              <a:ext cx="672134" cy="1044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"/>
                </a:lnSpc>
              </a:pPr>
              <a:r>
                <a:rPr lang="en-US" sz="528">
                  <a:solidFill>
                    <a:srgbClr val="2E1B5B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accessibility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316436" y="459362"/>
              <a:ext cx="672134" cy="1044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"/>
                </a:lnSpc>
              </a:pPr>
              <a:r>
                <a:rPr lang="en-US" sz="528">
                  <a:solidFill>
                    <a:srgbClr val="2E1B5B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liveplayon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2007105" y="459362"/>
              <a:ext cx="700684" cy="1044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34"/>
                </a:lnSpc>
              </a:pPr>
              <a:r>
                <a:rPr lang="en-US" sz="528">
                  <a:solidFill>
                    <a:srgbClr val="2E1B5B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smartfunction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16974" y="5284511"/>
            <a:ext cx="2769252" cy="282706"/>
            <a:chOff x="0" y="0"/>
            <a:chExt cx="3692336" cy="37694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041975" cy="376942"/>
            </a:xfrm>
            <a:custGeom>
              <a:avLst/>
              <a:gdLst/>
              <a:ahLst/>
              <a:cxnLst/>
              <a:rect r="r" b="b" t="t" l="l"/>
              <a:pathLst>
                <a:path h="376942" w="2041975">
                  <a:moveTo>
                    <a:pt x="0" y="0"/>
                  </a:moveTo>
                  <a:lnTo>
                    <a:pt x="2041975" y="0"/>
                  </a:lnTo>
                  <a:lnTo>
                    <a:pt x="2041975" y="376942"/>
                  </a:lnTo>
                  <a:lnTo>
                    <a:pt x="0" y="376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-4491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1650362" y="0"/>
              <a:ext cx="2041975" cy="376942"/>
            </a:xfrm>
            <a:custGeom>
              <a:avLst/>
              <a:gdLst/>
              <a:ahLst/>
              <a:cxnLst/>
              <a:rect r="r" b="b" t="t" l="l"/>
              <a:pathLst>
                <a:path h="376942" w="2041975">
                  <a:moveTo>
                    <a:pt x="0" y="0"/>
                  </a:moveTo>
                  <a:lnTo>
                    <a:pt x="2041974" y="0"/>
                  </a:lnTo>
                  <a:lnTo>
                    <a:pt x="2041974" y="376942"/>
                  </a:lnTo>
                  <a:lnTo>
                    <a:pt x="0" y="376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-44910" r="0" b="0"/>
              </a:stretch>
            </a:blip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4104338" y="5284511"/>
            <a:ext cx="2769252" cy="282706"/>
            <a:chOff x="0" y="0"/>
            <a:chExt cx="3692336" cy="37694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041975" cy="376942"/>
            </a:xfrm>
            <a:custGeom>
              <a:avLst/>
              <a:gdLst/>
              <a:ahLst/>
              <a:cxnLst/>
              <a:rect r="r" b="b" t="t" l="l"/>
              <a:pathLst>
                <a:path h="376942" w="2041975">
                  <a:moveTo>
                    <a:pt x="0" y="0"/>
                  </a:moveTo>
                  <a:lnTo>
                    <a:pt x="2041975" y="0"/>
                  </a:lnTo>
                  <a:lnTo>
                    <a:pt x="2041975" y="376942"/>
                  </a:lnTo>
                  <a:lnTo>
                    <a:pt x="0" y="376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-44910" r="0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1650362" y="0"/>
              <a:ext cx="2041975" cy="376942"/>
            </a:xfrm>
            <a:custGeom>
              <a:avLst/>
              <a:gdLst/>
              <a:ahLst/>
              <a:cxnLst/>
              <a:rect r="r" b="b" t="t" l="l"/>
              <a:pathLst>
                <a:path h="376942" w="2041975">
                  <a:moveTo>
                    <a:pt x="0" y="0"/>
                  </a:moveTo>
                  <a:lnTo>
                    <a:pt x="2041974" y="0"/>
                  </a:lnTo>
                  <a:lnTo>
                    <a:pt x="2041974" y="376942"/>
                  </a:lnTo>
                  <a:lnTo>
                    <a:pt x="0" y="3769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/>
              <a:stretch>
                <a:fillRect l="0" t="-4491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3796761" y="6173153"/>
            <a:ext cx="0" cy="3063662"/>
          </a:xfrm>
          <a:prstGeom prst="line">
            <a:avLst/>
          </a:prstGeom>
          <a:ln cap="flat" w="19050">
            <a:solidFill>
              <a:srgbClr val="4D4D4D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61" id="61"/>
          <p:cNvSpPr/>
          <p:nvPr/>
        </p:nvSpPr>
        <p:spPr>
          <a:xfrm flipH="false" flipV="false" rot="1126896">
            <a:off x="5570030" y="6781900"/>
            <a:ext cx="305001" cy="225853"/>
          </a:xfrm>
          <a:custGeom>
            <a:avLst/>
            <a:gdLst/>
            <a:ahLst/>
            <a:cxnLst/>
            <a:rect r="r" b="b" t="t" l="l"/>
            <a:pathLst>
              <a:path h="225853" w="305001">
                <a:moveTo>
                  <a:pt x="0" y="0"/>
                </a:moveTo>
                <a:lnTo>
                  <a:pt x="305001" y="0"/>
                </a:lnTo>
                <a:lnTo>
                  <a:pt x="305001" y="225853"/>
                </a:lnTo>
                <a:lnTo>
                  <a:pt x="0" y="2258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44792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4009254" y="6265687"/>
            <a:ext cx="1463468" cy="889057"/>
          </a:xfrm>
          <a:custGeom>
            <a:avLst/>
            <a:gdLst/>
            <a:ahLst/>
            <a:cxnLst/>
            <a:rect r="r" b="b" t="t" l="l"/>
            <a:pathLst>
              <a:path h="889057" w="1463468">
                <a:moveTo>
                  <a:pt x="0" y="0"/>
                </a:moveTo>
                <a:lnTo>
                  <a:pt x="1463468" y="0"/>
                </a:lnTo>
                <a:lnTo>
                  <a:pt x="1463468" y="889057"/>
                </a:lnTo>
                <a:lnTo>
                  <a:pt x="0" y="889057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2443682">
            <a:off x="4586678" y="8739425"/>
            <a:ext cx="305001" cy="225853"/>
          </a:xfrm>
          <a:custGeom>
            <a:avLst/>
            <a:gdLst/>
            <a:ahLst/>
            <a:cxnLst/>
            <a:rect r="r" b="b" t="t" l="l"/>
            <a:pathLst>
              <a:path h="225853" w="305001">
                <a:moveTo>
                  <a:pt x="0" y="0"/>
                </a:moveTo>
                <a:lnTo>
                  <a:pt x="305001" y="0"/>
                </a:lnTo>
                <a:lnTo>
                  <a:pt x="305001" y="225853"/>
                </a:lnTo>
                <a:lnTo>
                  <a:pt x="0" y="2258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44792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6005112" y="6938488"/>
            <a:ext cx="833337" cy="307944"/>
          </a:xfrm>
          <a:custGeom>
            <a:avLst/>
            <a:gdLst/>
            <a:ahLst/>
            <a:cxnLst/>
            <a:rect r="r" b="b" t="t" l="l"/>
            <a:pathLst>
              <a:path h="307944" w="833337">
                <a:moveTo>
                  <a:pt x="0" y="0"/>
                </a:moveTo>
                <a:lnTo>
                  <a:pt x="833337" y="0"/>
                </a:lnTo>
                <a:lnTo>
                  <a:pt x="833337" y="307944"/>
                </a:lnTo>
                <a:lnTo>
                  <a:pt x="0" y="307944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8100000">
            <a:off x="5694756" y="7924776"/>
            <a:ext cx="305001" cy="225853"/>
          </a:xfrm>
          <a:custGeom>
            <a:avLst/>
            <a:gdLst/>
            <a:ahLst/>
            <a:cxnLst/>
            <a:rect r="r" b="b" t="t" l="l"/>
            <a:pathLst>
              <a:path h="225853" w="305001">
                <a:moveTo>
                  <a:pt x="0" y="0"/>
                </a:moveTo>
                <a:lnTo>
                  <a:pt x="305002" y="0"/>
                </a:lnTo>
                <a:lnTo>
                  <a:pt x="305002" y="225853"/>
                </a:lnTo>
                <a:lnTo>
                  <a:pt x="0" y="2258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44792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3872961" y="7646154"/>
            <a:ext cx="1768170" cy="1021118"/>
          </a:xfrm>
          <a:custGeom>
            <a:avLst/>
            <a:gdLst/>
            <a:ahLst/>
            <a:cxnLst/>
            <a:rect r="r" b="b" t="t" l="l"/>
            <a:pathLst>
              <a:path h="1021118" w="1768170">
                <a:moveTo>
                  <a:pt x="0" y="0"/>
                </a:moveTo>
                <a:lnTo>
                  <a:pt x="1768170" y="0"/>
                </a:lnTo>
                <a:lnTo>
                  <a:pt x="1768170" y="1021118"/>
                </a:lnTo>
                <a:lnTo>
                  <a:pt x="0" y="1021118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3960722" y="7107294"/>
            <a:ext cx="1512000" cy="372753"/>
          </a:xfrm>
          <a:custGeom>
            <a:avLst/>
            <a:gdLst/>
            <a:ahLst/>
            <a:cxnLst/>
            <a:rect r="r" b="b" t="t" l="l"/>
            <a:pathLst>
              <a:path h="372753" w="1512000">
                <a:moveTo>
                  <a:pt x="0" y="0"/>
                </a:moveTo>
                <a:lnTo>
                  <a:pt x="1512000" y="0"/>
                </a:lnTo>
                <a:lnTo>
                  <a:pt x="1512000" y="372753"/>
                </a:lnTo>
                <a:lnTo>
                  <a:pt x="0" y="37275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alphaModFix amt="19999"/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5659572" y="7379782"/>
            <a:ext cx="1512000" cy="372753"/>
          </a:xfrm>
          <a:custGeom>
            <a:avLst/>
            <a:gdLst/>
            <a:ahLst/>
            <a:cxnLst/>
            <a:rect r="r" b="b" t="t" l="l"/>
            <a:pathLst>
              <a:path h="372753" w="1512000">
                <a:moveTo>
                  <a:pt x="0" y="0"/>
                </a:moveTo>
                <a:lnTo>
                  <a:pt x="1512000" y="0"/>
                </a:lnTo>
                <a:lnTo>
                  <a:pt x="1512000" y="372754"/>
                </a:lnTo>
                <a:lnTo>
                  <a:pt x="0" y="372754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alphaModFix amt="50000"/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3952486" y="8323997"/>
            <a:ext cx="1512000" cy="372753"/>
          </a:xfrm>
          <a:custGeom>
            <a:avLst/>
            <a:gdLst/>
            <a:ahLst/>
            <a:cxnLst/>
            <a:rect r="r" b="b" t="t" l="l"/>
            <a:pathLst>
              <a:path h="372753" w="1512000">
                <a:moveTo>
                  <a:pt x="0" y="0"/>
                </a:moveTo>
                <a:lnTo>
                  <a:pt x="1512000" y="0"/>
                </a:lnTo>
                <a:lnTo>
                  <a:pt x="1512000" y="372753"/>
                </a:lnTo>
                <a:lnTo>
                  <a:pt x="0" y="37275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alphaModFix amt="75000"/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0" id="70"/>
          <p:cNvGrpSpPr/>
          <p:nvPr/>
        </p:nvGrpSpPr>
        <p:grpSpPr>
          <a:xfrm rot="0">
            <a:off x="524669" y="8375036"/>
            <a:ext cx="2774990" cy="1413312"/>
            <a:chOff x="0" y="0"/>
            <a:chExt cx="3699986" cy="1884416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2020822" cy="1884416"/>
            </a:xfrm>
            <a:custGeom>
              <a:avLst/>
              <a:gdLst/>
              <a:ahLst/>
              <a:cxnLst/>
              <a:rect r="r" b="b" t="t" l="l"/>
              <a:pathLst>
                <a:path h="1884416" w="2020822">
                  <a:moveTo>
                    <a:pt x="0" y="0"/>
                  </a:moveTo>
                  <a:lnTo>
                    <a:pt x="2020822" y="0"/>
                  </a:lnTo>
                  <a:lnTo>
                    <a:pt x="2020822" y="1884416"/>
                  </a:lnTo>
                  <a:lnTo>
                    <a:pt x="0" y="1884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0" t="0" r="0" b="0"/>
              </a:stretch>
            </a:blipFill>
          </p:spPr>
        </p:sp>
        <p:sp>
          <p:nvSpPr>
            <p:cNvPr name="Freeform 72" id="72"/>
            <p:cNvSpPr/>
            <p:nvPr/>
          </p:nvSpPr>
          <p:spPr>
            <a:xfrm flipH="false" flipV="false" rot="0">
              <a:off x="2421252" y="440545"/>
              <a:ext cx="1278734" cy="1311329"/>
            </a:xfrm>
            <a:custGeom>
              <a:avLst/>
              <a:gdLst/>
              <a:ahLst/>
              <a:cxnLst/>
              <a:rect r="r" b="b" t="t" l="l"/>
              <a:pathLst>
                <a:path h="1311329" w="1278734">
                  <a:moveTo>
                    <a:pt x="0" y="0"/>
                  </a:moveTo>
                  <a:lnTo>
                    <a:pt x="1278734" y="0"/>
                  </a:lnTo>
                  <a:lnTo>
                    <a:pt x="1278734" y="1311329"/>
                  </a:lnTo>
                  <a:lnTo>
                    <a:pt x="0" y="1311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-5986" t="0" r="0" b="0"/>
              </a:stretch>
            </a:blipFill>
          </p:spPr>
        </p:sp>
        <p:sp>
          <p:nvSpPr>
            <p:cNvPr name="Freeform 73" id="73"/>
            <p:cNvSpPr/>
            <p:nvPr/>
          </p:nvSpPr>
          <p:spPr>
            <a:xfrm flipH="false" flipV="false" rot="-718793">
              <a:off x="353147" y="1451619"/>
              <a:ext cx="193479" cy="338694"/>
            </a:xfrm>
            <a:custGeom>
              <a:avLst/>
              <a:gdLst/>
              <a:ahLst/>
              <a:cxnLst/>
              <a:rect r="r" b="b" t="t" l="l"/>
              <a:pathLst>
                <a:path h="338694" w="193479">
                  <a:moveTo>
                    <a:pt x="0" y="0"/>
                  </a:moveTo>
                  <a:lnTo>
                    <a:pt x="193479" y="0"/>
                  </a:lnTo>
                  <a:lnTo>
                    <a:pt x="193479" y="338695"/>
                  </a:lnTo>
                  <a:lnTo>
                    <a:pt x="0" y="338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4" id="74"/>
            <p:cNvSpPr/>
            <p:nvPr/>
          </p:nvSpPr>
          <p:spPr>
            <a:xfrm flipH="false" flipV="true" rot="-464648">
              <a:off x="340550" y="1291986"/>
              <a:ext cx="2100884" cy="286484"/>
            </a:xfrm>
            <a:custGeom>
              <a:avLst/>
              <a:gdLst/>
              <a:ahLst/>
              <a:cxnLst/>
              <a:rect r="r" b="b" t="t" l="l"/>
              <a:pathLst>
                <a:path h="286484" w="2100884">
                  <a:moveTo>
                    <a:pt x="0" y="286484"/>
                  </a:moveTo>
                  <a:lnTo>
                    <a:pt x="2100885" y="286484"/>
                  </a:lnTo>
                  <a:lnTo>
                    <a:pt x="2100885" y="0"/>
                  </a:lnTo>
                  <a:lnTo>
                    <a:pt x="0" y="0"/>
                  </a:lnTo>
                  <a:lnTo>
                    <a:pt x="0" y="286484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5" id="75"/>
          <p:cNvSpPr/>
          <p:nvPr/>
        </p:nvSpPr>
        <p:spPr>
          <a:xfrm flipH="false" flipV="false" rot="0">
            <a:off x="5063134" y="8696750"/>
            <a:ext cx="1943616" cy="1100572"/>
          </a:xfrm>
          <a:custGeom>
            <a:avLst/>
            <a:gdLst/>
            <a:ahLst/>
            <a:cxnLst/>
            <a:rect r="r" b="b" t="t" l="l"/>
            <a:pathLst>
              <a:path h="1100572" w="1943616">
                <a:moveTo>
                  <a:pt x="0" y="0"/>
                </a:moveTo>
                <a:lnTo>
                  <a:pt x="1943616" y="0"/>
                </a:lnTo>
                <a:lnTo>
                  <a:pt x="1943616" y="1100572"/>
                </a:lnTo>
                <a:lnTo>
                  <a:pt x="0" y="1100572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5024247" y="9452427"/>
            <a:ext cx="2157452" cy="372753"/>
            <a:chOff x="0" y="0"/>
            <a:chExt cx="2876602" cy="49700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464614" y="0"/>
              <a:ext cx="2016000" cy="497005"/>
            </a:xfrm>
            <a:custGeom>
              <a:avLst/>
              <a:gdLst/>
              <a:ahLst/>
              <a:cxnLst/>
              <a:rect r="r" b="b" t="t" l="l"/>
              <a:pathLst>
                <a:path h="497005" w="2016000">
                  <a:moveTo>
                    <a:pt x="0" y="0"/>
                  </a:moveTo>
                  <a:lnTo>
                    <a:pt x="2016000" y="0"/>
                  </a:lnTo>
                  <a:lnTo>
                    <a:pt x="2016000" y="497005"/>
                  </a:lnTo>
                  <a:lnTo>
                    <a:pt x="0" y="4970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8" id="78"/>
            <p:cNvSpPr txBox="true"/>
            <p:nvPr/>
          </p:nvSpPr>
          <p:spPr>
            <a:xfrm rot="0">
              <a:off x="0" y="-1244"/>
              <a:ext cx="2876602" cy="4613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1"/>
                </a:lnSpc>
              </a:pPr>
              <a:r>
                <a:rPr lang="en-US" sz="1001">
                  <a:solidFill>
                    <a:srgbClr val="FFFFFF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4. 사용자 생성 </a:t>
              </a:r>
            </a:p>
            <a:p>
              <a:pPr algn="ctr">
                <a:lnSpc>
                  <a:spcPts val="1401"/>
                </a:lnSpc>
              </a:pPr>
              <a:r>
                <a:rPr lang="en-US" sz="1001">
                  <a:solidFill>
                    <a:srgbClr val="FFFFFF"/>
                  </a:solidFill>
                  <a:latin typeface="210 8비트"/>
                  <a:ea typeface="210 8비트"/>
                  <a:cs typeface="210 8비트"/>
                  <a:sym typeface="210 8비트"/>
                </a:rPr>
                <a:t>플레이그라운드 적재</a:t>
              </a:r>
            </a:p>
          </p:txBody>
        </p:sp>
      </p:grpSp>
      <p:sp>
        <p:nvSpPr>
          <p:cNvPr name="Freeform 79" id="79"/>
          <p:cNvSpPr/>
          <p:nvPr/>
        </p:nvSpPr>
        <p:spPr>
          <a:xfrm flipH="false" flipV="false" rot="0">
            <a:off x="6786691" y="8645261"/>
            <a:ext cx="325293" cy="248997"/>
          </a:xfrm>
          <a:custGeom>
            <a:avLst/>
            <a:gdLst/>
            <a:ahLst/>
            <a:cxnLst/>
            <a:rect r="r" b="b" t="t" l="l"/>
            <a:pathLst>
              <a:path h="248997" w="325293">
                <a:moveTo>
                  <a:pt x="0" y="0"/>
                </a:moveTo>
                <a:lnTo>
                  <a:pt x="325294" y="0"/>
                </a:lnTo>
                <a:lnTo>
                  <a:pt x="325294" y="248997"/>
                </a:lnTo>
                <a:lnTo>
                  <a:pt x="0" y="248997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450994" y="6191035"/>
            <a:ext cx="3183842" cy="1802851"/>
          </a:xfrm>
          <a:custGeom>
            <a:avLst/>
            <a:gdLst/>
            <a:ahLst/>
            <a:cxnLst/>
            <a:rect r="r" b="b" t="t" l="l"/>
            <a:pathLst>
              <a:path h="1802851" w="3183842">
                <a:moveTo>
                  <a:pt x="0" y="0"/>
                </a:moveTo>
                <a:lnTo>
                  <a:pt x="3183842" y="0"/>
                </a:lnTo>
                <a:lnTo>
                  <a:pt x="3183842" y="1802850"/>
                </a:lnTo>
                <a:lnTo>
                  <a:pt x="0" y="1802850"/>
                </a:lnTo>
                <a:lnTo>
                  <a:pt x="0" y="0"/>
                </a:lnTo>
                <a:close/>
              </a:path>
            </a:pathLst>
          </a:custGeom>
          <a:blipFill>
            <a:blip r:embed="rId41"/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3952486" y="1906086"/>
            <a:ext cx="3318212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딩벳을 찾는데 불편을 겪는 사용자들 ...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5811718" y="3466056"/>
            <a:ext cx="1458981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“webOS와 잘 어울리는 </a:t>
            </a:r>
          </a:p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신규 딩벳이 필요해요”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764093" y="2313258"/>
            <a:ext cx="1373916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“디자인 문서의 딩벳이</a:t>
            </a:r>
          </a:p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어디있는지 모르겠어요”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716974" y="3957106"/>
            <a:ext cx="2299960" cy="21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"/>
              </a:lnSpc>
            </a:pPr>
            <a:r>
              <a:rPr lang="en-US" sz="704">
                <a:solidFill>
                  <a:srgbClr val="2E1B5B"/>
                </a:solidFill>
                <a:latin typeface="210 8비트"/>
                <a:ea typeface="210 8비트"/>
                <a:cs typeface="210 8비트"/>
                <a:sym typeface="210 8비트"/>
              </a:rPr>
              <a:t>딩벳(Dingbat)이란?</a:t>
            </a:r>
          </a:p>
          <a:p>
            <a:pPr algn="just">
              <a:lnSpc>
                <a:spcPts val="845"/>
              </a:lnSpc>
            </a:pPr>
            <a:r>
              <a:rPr lang="en-US" sz="704">
                <a:solidFill>
                  <a:srgbClr val="2E1B5B"/>
                </a:solidFill>
                <a:latin typeface="210 8비트"/>
                <a:ea typeface="210 8비트"/>
                <a:cs typeface="210 8비트"/>
                <a:sym typeface="210 8비트"/>
              </a:rPr>
              <a:t>픽토그램 형태의 심볼로, </a:t>
            </a:r>
            <a:r>
              <a:rPr lang="en-US" sz="704">
                <a:solidFill>
                  <a:srgbClr val="2E1B5B"/>
                </a:solidFill>
                <a:latin typeface="210 8비트"/>
                <a:ea typeface="210 8비트"/>
                <a:cs typeface="210 8비트"/>
                <a:sym typeface="210 8비트"/>
              </a:rPr>
              <a:t>LG webOS 구성요소중 하나  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371754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LG SW BOOTCAMP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756000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BORROWED_CAT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584447" y="1521588"/>
            <a:ext cx="141493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프로젝트 요약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269404" y="1906086"/>
            <a:ext cx="3318212" cy="189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서비스명 : DingQ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핵심 기능 : 딩벳(Dingbat) 심볼을 손그림으로 그려  </a:t>
            </a: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1.검색하거나 2.없으면 AI 생성해주는 웹 기반 서비스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기존 문제 : 딩벳의 라벨을 직접 유추하여 찾아야 하나 직관적이지 않아, 원하는 심볼 찾기가 어려웠음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차별점 : 시각적 이미지 기반으로 딩벳 탐색이 가능함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사용자 : LG webOS 개발자/디자이너, 외부 디자이너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기대 효과 : 딩벳 탐색 시간 절감으로 생산성 향상,      신규 심볼 AI 생성 기능으로 아이디어 구체화 지원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접근성 : 별도 설치, 보안 없이 웹에서 바로 사용 가능 </a:t>
            </a:r>
          </a:p>
          <a:p>
            <a:pPr algn="l" marL="216159" indent="-108079" lvl="1">
              <a:lnSpc>
                <a:spcPts val="1401"/>
              </a:lnSpc>
              <a:buFont typeface="Arial"/>
              <a:buChar char="•"/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 기술 : 멀티모달 임베딩, Flutter, GCP, LLM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33340" y="4871438"/>
            <a:ext cx="141493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주요 기능 및 UI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4316779" y="1581059"/>
            <a:ext cx="141493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서비스 배경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4181135" y="3993195"/>
            <a:ext cx="2956874" cy="527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사용자들은 쉽고 빠른 딩벳 탐색을 필요로 하며,</a:t>
            </a:r>
          </a:p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 DingQ는 </a:t>
            </a:r>
            <a:r>
              <a:rPr lang="en-US" sz="1001">
                <a:solidFill>
                  <a:srgbClr val="2E1B5B"/>
                </a:solidFill>
                <a:latin typeface="210 8비트"/>
                <a:ea typeface="210 8비트"/>
                <a:cs typeface="210 8비트"/>
                <a:sym typeface="210 8비트"/>
              </a:rPr>
              <a:t>태그 분류, 손그림 검색, AI 생성</a:t>
            </a: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을 통해 </a:t>
            </a:r>
            <a:r>
              <a:rPr lang="en-US" sz="1001">
                <a:solidFill>
                  <a:srgbClr val="2E1B5B"/>
                </a:solidFill>
                <a:latin typeface="210 8비트"/>
                <a:ea typeface="210 8비트"/>
                <a:cs typeface="210 8비트"/>
                <a:sym typeface="210 8비트"/>
              </a:rPr>
              <a:t>즉각적인 탐색과 창의적 아이콘 활용</a:t>
            </a: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을 가능하게 함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762586" y="5307754"/>
            <a:ext cx="2678028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쉽게 찾는 딩벳 탐색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4485315" y="5307754"/>
            <a:ext cx="2039676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사용자 생성 플레이그라운드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4177583" y="7107663"/>
            <a:ext cx="1123190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1.사용자 손그림 </a:t>
            </a:r>
          </a:p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&amp; 간단 설명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5725041" y="7389307"/>
            <a:ext cx="1393480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2. LG 딩벳 스타일 참고</a:t>
            </a:r>
          </a:p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프롬프팅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3929374" y="8333522"/>
            <a:ext cx="1596352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FFFFFF"/>
                </a:solidFill>
                <a:latin typeface="210 8비트"/>
                <a:ea typeface="210 8비트"/>
                <a:cs typeface="210 8비트"/>
                <a:sym typeface="210 8비트"/>
              </a:rPr>
              <a:t>3.LG 스타일 딩뱃 생성</a:t>
            </a:r>
          </a:p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FFFFFF"/>
                </a:solidFill>
                <a:latin typeface="210 8비트"/>
                <a:ea typeface="210 8비트"/>
                <a:cs typeface="210 8비트"/>
                <a:sym typeface="210 8비트"/>
              </a:rPr>
              <a:t>및 다운로드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3969427" y="5652943"/>
            <a:ext cx="3112598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: 기존 DB에 없는 심볼인 경우 사용자 손그림으로 </a:t>
            </a:r>
          </a:p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LG 스타일 딩뱃을 생성하고, 플레이그라운드에 적재됨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524669" y="5636505"/>
            <a:ext cx="3112598" cy="35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: 손그림으로 기존 DB에 있는 딩벳을 검색 가능함. </a:t>
            </a:r>
          </a:p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유사도 기반 순위로 매칭 결과를 얻을 수 있음 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412894" y="8155782"/>
            <a:ext cx="2267152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[손그림 검색 사용 Scene]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3929374" y="6179962"/>
            <a:ext cx="2267152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[손그림 AI 생성 사용 Scene]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2528470" y="8585640"/>
            <a:ext cx="704800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검색 결과</a:t>
            </a:r>
          </a:p>
        </p:txBody>
      </p:sp>
      <p:sp>
        <p:nvSpPr>
          <p:cNvPr name="Freeform 102" id="102"/>
          <p:cNvSpPr/>
          <p:nvPr/>
        </p:nvSpPr>
        <p:spPr>
          <a:xfrm flipH="false" flipV="false" rot="0">
            <a:off x="1352746" y="6277824"/>
            <a:ext cx="875548" cy="285688"/>
          </a:xfrm>
          <a:custGeom>
            <a:avLst/>
            <a:gdLst/>
            <a:ahLst/>
            <a:cxnLst/>
            <a:rect r="r" b="b" t="t" l="l"/>
            <a:pathLst>
              <a:path h="285688" w="875548">
                <a:moveTo>
                  <a:pt x="0" y="0"/>
                </a:moveTo>
                <a:lnTo>
                  <a:pt x="875547" y="0"/>
                </a:lnTo>
                <a:lnTo>
                  <a:pt x="875547" y="285688"/>
                </a:lnTo>
                <a:lnTo>
                  <a:pt x="0" y="285688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-22521"/>
            </a:stretch>
          </a:blipFill>
        </p:spPr>
      </p:sp>
      <p:sp>
        <p:nvSpPr>
          <p:cNvPr name="TextBox 103" id="103"/>
          <p:cNvSpPr txBox="true"/>
          <p:nvPr/>
        </p:nvSpPr>
        <p:spPr>
          <a:xfrm rot="0">
            <a:off x="1239845" y="6325449"/>
            <a:ext cx="1123190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태그 기반 분류</a:t>
            </a:r>
          </a:p>
        </p:txBody>
      </p:sp>
      <p:sp>
        <p:nvSpPr>
          <p:cNvPr name="Freeform 104" id="104"/>
          <p:cNvSpPr/>
          <p:nvPr/>
        </p:nvSpPr>
        <p:spPr>
          <a:xfrm flipH="false" flipV="false" rot="0">
            <a:off x="2457286" y="6789887"/>
            <a:ext cx="875548" cy="285688"/>
          </a:xfrm>
          <a:custGeom>
            <a:avLst/>
            <a:gdLst/>
            <a:ahLst/>
            <a:cxnLst/>
            <a:rect r="r" b="b" t="t" l="l"/>
            <a:pathLst>
              <a:path h="285688" w="875548">
                <a:moveTo>
                  <a:pt x="0" y="0"/>
                </a:moveTo>
                <a:lnTo>
                  <a:pt x="875547" y="0"/>
                </a:lnTo>
                <a:lnTo>
                  <a:pt x="875547" y="285687"/>
                </a:lnTo>
                <a:lnTo>
                  <a:pt x="0" y="28568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-22521"/>
            </a:stretch>
          </a:blipFill>
        </p:spPr>
      </p:sp>
      <p:sp>
        <p:nvSpPr>
          <p:cNvPr name="TextBox 105" id="105"/>
          <p:cNvSpPr txBox="true"/>
          <p:nvPr/>
        </p:nvSpPr>
        <p:spPr>
          <a:xfrm rot="0">
            <a:off x="2479714" y="6831877"/>
            <a:ext cx="1123190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그림 그리는 곳</a:t>
            </a:r>
          </a:p>
        </p:txBody>
      </p:sp>
      <p:sp>
        <p:nvSpPr>
          <p:cNvPr name="Freeform 106" id="106"/>
          <p:cNvSpPr/>
          <p:nvPr/>
        </p:nvSpPr>
        <p:spPr>
          <a:xfrm flipH="false" flipV="false" rot="0">
            <a:off x="862083" y="7157269"/>
            <a:ext cx="665705" cy="266137"/>
          </a:xfrm>
          <a:custGeom>
            <a:avLst/>
            <a:gdLst/>
            <a:ahLst/>
            <a:cxnLst/>
            <a:rect r="r" b="b" t="t" l="l"/>
            <a:pathLst>
              <a:path h="266137" w="665705">
                <a:moveTo>
                  <a:pt x="0" y="0"/>
                </a:moveTo>
                <a:lnTo>
                  <a:pt x="665705" y="0"/>
                </a:lnTo>
                <a:lnTo>
                  <a:pt x="665705" y="266137"/>
                </a:lnTo>
                <a:lnTo>
                  <a:pt x="0" y="26613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7" id="107"/>
          <p:cNvSpPr txBox="true"/>
          <p:nvPr/>
        </p:nvSpPr>
        <p:spPr>
          <a:xfrm rot="0">
            <a:off x="633340" y="7161392"/>
            <a:ext cx="1123190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딩벳 DB</a:t>
            </a:r>
          </a:p>
        </p:txBody>
      </p:sp>
      <p:sp>
        <p:nvSpPr>
          <p:cNvPr name="Freeform 108" id="108"/>
          <p:cNvSpPr/>
          <p:nvPr/>
        </p:nvSpPr>
        <p:spPr>
          <a:xfrm flipH="false" flipV="false" rot="0">
            <a:off x="2340608" y="7533790"/>
            <a:ext cx="1059078" cy="316227"/>
          </a:xfrm>
          <a:custGeom>
            <a:avLst/>
            <a:gdLst/>
            <a:ahLst/>
            <a:cxnLst/>
            <a:rect r="r" b="b" t="t" l="l"/>
            <a:pathLst>
              <a:path h="316227" w="1059078">
                <a:moveTo>
                  <a:pt x="0" y="0"/>
                </a:moveTo>
                <a:lnTo>
                  <a:pt x="1059078" y="0"/>
                </a:lnTo>
                <a:lnTo>
                  <a:pt x="1059078" y="316227"/>
                </a:lnTo>
                <a:lnTo>
                  <a:pt x="0" y="316227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-33891"/>
            </a:stretch>
          </a:blipFill>
        </p:spPr>
      </p:sp>
      <p:sp>
        <p:nvSpPr>
          <p:cNvPr name="TextBox 109" id="109"/>
          <p:cNvSpPr txBox="true"/>
          <p:nvPr/>
        </p:nvSpPr>
        <p:spPr>
          <a:xfrm rot="0">
            <a:off x="2363036" y="7575781"/>
            <a:ext cx="1123190" cy="18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유사도 매칭 결과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3954650">
            <a:off x="-32583" y="5225343"/>
            <a:ext cx="491665" cy="969233"/>
          </a:xfrm>
          <a:custGeom>
            <a:avLst/>
            <a:gdLst/>
            <a:ahLst/>
            <a:cxnLst/>
            <a:rect r="r" b="b" t="t" l="l"/>
            <a:pathLst>
              <a:path h="969233" w="491665">
                <a:moveTo>
                  <a:pt x="491665" y="969233"/>
                </a:moveTo>
                <a:lnTo>
                  <a:pt x="0" y="969233"/>
                </a:lnTo>
                <a:lnTo>
                  <a:pt x="0" y="0"/>
                </a:lnTo>
                <a:lnTo>
                  <a:pt x="491665" y="0"/>
                </a:lnTo>
                <a:lnTo>
                  <a:pt x="491665" y="969233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9404" y="5007666"/>
            <a:ext cx="7021192" cy="4928334"/>
            <a:chOff x="0" y="0"/>
            <a:chExt cx="2516237" cy="17662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16237" cy="1766203"/>
            </a:xfrm>
            <a:custGeom>
              <a:avLst/>
              <a:gdLst/>
              <a:ahLst/>
              <a:cxnLst/>
              <a:rect r="r" b="b" t="t" l="l"/>
              <a:pathLst>
                <a:path h="1766203" w="2516237">
                  <a:moveTo>
                    <a:pt x="0" y="0"/>
                  </a:moveTo>
                  <a:lnTo>
                    <a:pt x="2516237" y="0"/>
                  </a:lnTo>
                  <a:lnTo>
                    <a:pt x="2516237" y="1766203"/>
                  </a:lnTo>
                  <a:lnTo>
                    <a:pt x="0" y="1766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516237" cy="1794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3229519">
            <a:off x="7590824" y="2920517"/>
            <a:ext cx="1302901" cy="2568442"/>
          </a:xfrm>
          <a:custGeom>
            <a:avLst/>
            <a:gdLst/>
            <a:ahLst/>
            <a:cxnLst/>
            <a:rect r="r" b="b" t="t" l="l"/>
            <a:pathLst>
              <a:path h="2568442" w="1302901">
                <a:moveTo>
                  <a:pt x="0" y="0"/>
                </a:moveTo>
                <a:lnTo>
                  <a:pt x="1302901" y="0"/>
                </a:lnTo>
                <a:lnTo>
                  <a:pt x="1302901" y="2568442"/>
                </a:lnTo>
                <a:lnTo>
                  <a:pt x="0" y="25684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39720" y="1550163"/>
            <a:ext cx="2450876" cy="3057453"/>
            <a:chOff x="0" y="0"/>
            <a:chExt cx="878339" cy="10957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8339" cy="1095722"/>
            </a:xfrm>
            <a:custGeom>
              <a:avLst/>
              <a:gdLst/>
              <a:ahLst/>
              <a:cxnLst/>
              <a:rect r="r" b="b" t="t" l="l"/>
              <a:pathLst>
                <a:path h="1095722" w="878339">
                  <a:moveTo>
                    <a:pt x="0" y="0"/>
                  </a:moveTo>
                  <a:lnTo>
                    <a:pt x="878339" y="0"/>
                  </a:lnTo>
                  <a:lnTo>
                    <a:pt x="878339" y="1095722"/>
                  </a:lnTo>
                  <a:lnTo>
                    <a:pt x="0" y="10957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878339" cy="1124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3089245" y="9136780"/>
            <a:ext cx="13717175" cy="2504834"/>
            <a:chOff x="0" y="0"/>
            <a:chExt cx="18289567" cy="33397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-3089245" y="-1304984"/>
            <a:ext cx="13717175" cy="2504834"/>
            <a:chOff x="0" y="0"/>
            <a:chExt cx="18289567" cy="33397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096522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3" y="0"/>
                  </a:lnTo>
                  <a:lnTo>
                    <a:pt x="6096523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2193045" y="0"/>
              <a:ext cx="6096522" cy="3339779"/>
            </a:xfrm>
            <a:custGeom>
              <a:avLst/>
              <a:gdLst/>
              <a:ahLst/>
              <a:cxnLst/>
              <a:rect r="r" b="b" t="t" l="l"/>
              <a:pathLst>
                <a:path h="3339779" w="6096522">
                  <a:moveTo>
                    <a:pt x="0" y="0"/>
                  </a:moveTo>
                  <a:lnTo>
                    <a:pt x="6096522" y="0"/>
                  </a:lnTo>
                  <a:lnTo>
                    <a:pt x="6096522" y="3339779"/>
                  </a:lnTo>
                  <a:lnTo>
                    <a:pt x="0" y="33397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-1986155">
            <a:off x="6009914" y="9580215"/>
            <a:ext cx="1908512" cy="957726"/>
          </a:xfrm>
          <a:custGeom>
            <a:avLst/>
            <a:gdLst/>
            <a:ahLst/>
            <a:cxnLst/>
            <a:rect r="r" b="b" t="t" l="l"/>
            <a:pathLst>
              <a:path h="957726" w="1908512">
                <a:moveTo>
                  <a:pt x="0" y="0"/>
                </a:moveTo>
                <a:lnTo>
                  <a:pt x="1908512" y="0"/>
                </a:lnTo>
                <a:lnTo>
                  <a:pt x="1908512" y="957727"/>
                </a:lnTo>
                <a:lnTo>
                  <a:pt x="0" y="9577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true" rot="-913192">
            <a:off x="2525684" y="-127463"/>
            <a:ext cx="1415171" cy="710159"/>
          </a:xfrm>
          <a:custGeom>
            <a:avLst/>
            <a:gdLst/>
            <a:ahLst/>
            <a:cxnLst/>
            <a:rect r="r" b="b" t="t" l="l"/>
            <a:pathLst>
              <a:path h="710159" w="1415171">
                <a:moveTo>
                  <a:pt x="0" y="710159"/>
                </a:moveTo>
                <a:lnTo>
                  <a:pt x="1415172" y="710159"/>
                </a:lnTo>
                <a:lnTo>
                  <a:pt x="1415172" y="0"/>
                </a:lnTo>
                <a:lnTo>
                  <a:pt x="0" y="0"/>
                </a:lnTo>
                <a:lnTo>
                  <a:pt x="0" y="71015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flipH="true">
            <a:off x="2540241" y="5872961"/>
            <a:ext cx="0" cy="3736045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5117645" y="5836961"/>
            <a:ext cx="0" cy="3736045"/>
          </a:xfrm>
          <a:prstGeom prst="line">
            <a:avLst/>
          </a:prstGeom>
          <a:ln cap="flat" w="1905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5827206" y="5846701"/>
            <a:ext cx="836387" cy="154394"/>
          </a:xfrm>
          <a:custGeom>
            <a:avLst/>
            <a:gdLst/>
            <a:ahLst/>
            <a:cxnLst/>
            <a:rect r="r" b="b" t="t" l="l"/>
            <a:pathLst>
              <a:path h="154394" w="836387">
                <a:moveTo>
                  <a:pt x="0" y="0"/>
                </a:moveTo>
                <a:lnTo>
                  <a:pt x="836387" y="0"/>
                </a:lnTo>
                <a:lnTo>
                  <a:pt x="836387" y="154394"/>
                </a:lnTo>
                <a:lnTo>
                  <a:pt x="0" y="1543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491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871349" y="5744828"/>
            <a:ext cx="1968371" cy="256267"/>
            <a:chOff x="0" y="0"/>
            <a:chExt cx="2624495" cy="34168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42884" y="135831"/>
              <a:ext cx="2338727" cy="205859"/>
            </a:xfrm>
            <a:custGeom>
              <a:avLst/>
              <a:gdLst/>
              <a:ahLst/>
              <a:cxnLst/>
              <a:rect r="r" b="b" t="t" l="l"/>
              <a:pathLst>
                <a:path h="205859" w="2338727">
                  <a:moveTo>
                    <a:pt x="0" y="0"/>
                  </a:moveTo>
                  <a:lnTo>
                    <a:pt x="2338727" y="0"/>
                  </a:lnTo>
                  <a:lnTo>
                    <a:pt x="2338727" y="205858"/>
                  </a:lnTo>
                  <a:lnTo>
                    <a:pt x="0" y="205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149043" r="0" b="-54858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-28575"/>
              <a:ext cx="2624495" cy="26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Google Cloud Platform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71517" y="5744828"/>
            <a:ext cx="1176761" cy="256267"/>
            <a:chOff x="0" y="0"/>
            <a:chExt cx="1569015" cy="34168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85421" y="135831"/>
              <a:ext cx="1398173" cy="205859"/>
            </a:xfrm>
            <a:custGeom>
              <a:avLst/>
              <a:gdLst/>
              <a:ahLst/>
              <a:cxnLst/>
              <a:rect r="r" b="b" t="t" l="l"/>
              <a:pathLst>
                <a:path h="205859" w="1398173">
                  <a:moveTo>
                    <a:pt x="0" y="0"/>
                  </a:moveTo>
                  <a:lnTo>
                    <a:pt x="1398173" y="0"/>
                  </a:lnTo>
                  <a:lnTo>
                    <a:pt x="1398173" y="205858"/>
                  </a:lnTo>
                  <a:lnTo>
                    <a:pt x="0" y="205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68995" r="0" b="-12688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-28575"/>
              <a:ext cx="1569015" cy="26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멀티모달 임베딩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258825" y="6191595"/>
            <a:ext cx="163969" cy="163969"/>
          </a:xfrm>
          <a:custGeom>
            <a:avLst/>
            <a:gdLst/>
            <a:ahLst/>
            <a:cxnLst/>
            <a:rect r="r" b="b" t="t" l="l"/>
            <a:pathLst>
              <a:path h="163969" w="163969">
                <a:moveTo>
                  <a:pt x="0" y="0"/>
                </a:moveTo>
                <a:lnTo>
                  <a:pt x="163969" y="0"/>
                </a:lnTo>
                <a:lnTo>
                  <a:pt x="163969" y="163969"/>
                </a:lnTo>
                <a:lnTo>
                  <a:pt x="0" y="163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966293" y="8271430"/>
            <a:ext cx="163969" cy="163969"/>
          </a:xfrm>
          <a:custGeom>
            <a:avLst/>
            <a:gdLst/>
            <a:ahLst/>
            <a:cxnLst/>
            <a:rect r="r" b="b" t="t" l="l"/>
            <a:pathLst>
              <a:path h="163969" w="163969">
                <a:moveTo>
                  <a:pt x="0" y="0"/>
                </a:moveTo>
                <a:lnTo>
                  <a:pt x="163969" y="0"/>
                </a:lnTo>
                <a:lnTo>
                  <a:pt x="163969" y="163969"/>
                </a:lnTo>
                <a:lnTo>
                  <a:pt x="0" y="1639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301012" y="1550163"/>
            <a:ext cx="4316932" cy="3057453"/>
            <a:chOff x="0" y="0"/>
            <a:chExt cx="1547091" cy="109572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47091" cy="1095722"/>
            </a:xfrm>
            <a:custGeom>
              <a:avLst/>
              <a:gdLst/>
              <a:ahLst/>
              <a:cxnLst/>
              <a:rect r="r" b="b" t="t" l="l"/>
              <a:pathLst>
                <a:path h="1095722" w="1547091">
                  <a:moveTo>
                    <a:pt x="0" y="0"/>
                  </a:moveTo>
                  <a:lnTo>
                    <a:pt x="1547091" y="0"/>
                  </a:lnTo>
                  <a:lnTo>
                    <a:pt x="1547091" y="1095722"/>
                  </a:lnTo>
                  <a:lnTo>
                    <a:pt x="0" y="10957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292929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547091" cy="1124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412894" y="1394332"/>
            <a:ext cx="1758043" cy="380377"/>
          </a:xfrm>
          <a:custGeom>
            <a:avLst/>
            <a:gdLst/>
            <a:ahLst/>
            <a:cxnLst/>
            <a:rect r="r" b="b" t="t" l="l"/>
            <a:pathLst>
              <a:path h="380377" w="1758043">
                <a:moveTo>
                  <a:pt x="0" y="0"/>
                </a:moveTo>
                <a:lnTo>
                  <a:pt x="1758043" y="0"/>
                </a:lnTo>
                <a:lnTo>
                  <a:pt x="1758043" y="380376"/>
                </a:lnTo>
                <a:lnTo>
                  <a:pt x="0" y="38037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461788" y="4799360"/>
            <a:ext cx="1758043" cy="380377"/>
          </a:xfrm>
          <a:custGeom>
            <a:avLst/>
            <a:gdLst/>
            <a:ahLst/>
            <a:cxnLst/>
            <a:rect r="r" b="b" t="t" l="l"/>
            <a:pathLst>
              <a:path h="380377" w="1758043">
                <a:moveTo>
                  <a:pt x="0" y="0"/>
                </a:moveTo>
                <a:lnTo>
                  <a:pt x="1758043" y="0"/>
                </a:lnTo>
                <a:lnTo>
                  <a:pt x="1758043" y="380376"/>
                </a:lnTo>
                <a:lnTo>
                  <a:pt x="0" y="38037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81318" y="7292475"/>
            <a:ext cx="1082486" cy="758207"/>
          </a:xfrm>
          <a:custGeom>
            <a:avLst/>
            <a:gdLst/>
            <a:ahLst/>
            <a:cxnLst/>
            <a:rect r="r" b="b" t="t" l="l"/>
            <a:pathLst>
              <a:path h="758207" w="1082486">
                <a:moveTo>
                  <a:pt x="0" y="0"/>
                </a:moveTo>
                <a:lnTo>
                  <a:pt x="1082487" y="0"/>
                </a:lnTo>
                <a:lnTo>
                  <a:pt x="1082487" y="758206"/>
                </a:lnTo>
                <a:lnTo>
                  <a:pt x="0" y="75820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98703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679148" y="7311525"/>
            <a:ext cx="2352772" cy="679838"/>
          </a:xfrm>
          <a:custGeom>
            <a:avLst/>
            <a:gdLst/>
            <a:ahLst/>
            <a:cxnLst/>
            <a:rect r="r" b="b" t="t" l="l"/>
            <a:pathLst>
              <a:path h="679838" w="2352772">
                <a:moveTo>
                  <a:pt x="0" y="0"/>
                </a:moveTo>
                <a:lnTo>
                  <a:pt x="2352772" y="0"/>
                </a:lnTo>
                <a:lnTo>
                  <a:pt x="2352772" y="679838"/>
                </a:lnTo>
                <a:lnTo>
                  <a:pt x="0" y="67983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270045" y="6193968"/>
            <a:ext cx="1232169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Custom Painter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270045" y="8247989"/>
            <a:ext cx="1597046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유지보수 가능한 코드 설계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738621" y="8259416"/>
            <a:ext cx="1153795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 효율적인 개발/운영  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3805104" y="6205982"/>
            <a:ext cx="158794" cy="168604"/>
          </a:xfrm>
          <a:custGeom>
            <a:avLst/>
            <a:gdLst/>
            <a:ahLst/>
            <a:cxnLst/>
            <a:rect r="r" b="b" t="t" l="l"/>
            <a:pathLst>
              <a:path h="168604" w="158794">
                <a:moveTo>
                  <a:pt x="0" y="0"/>
                </a:moveTo>
                <a:lnTo>
                  <a:pt x="158794" y="0"/>
                </a:lnTo>
                <a:lnTo>
                  <a:pt x="158794" y="168604"/>
                </a:lnTo>
                <a:lnTo>
                  <a:pt x="0" y="1686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3855534" y="8266795"/>
            <a:ext cx="158794" cy="168604"/>
          </a:xfrm>
          <a:custGeom>
            <a:avLst/>
            <a:gdLst/>
            <a:ahLst/>
            <a:cxnLst/>
            <a:rect r="r" b="b" t="t" l="l"/>
            <a:pathLst>
              <a:path h="168604" w="158794">
                <a:moveTo>
                  <a:pt x="0" y="0"/>
                </a:moveTo>
                <a:lnTo>
                  <a:pt x="158794" y="0"/>
                </a:lnTo>
                <a:lnTo>
                  <a:pt x="158794" y="168604"/>
                </a:lnTo>
                <a:lnTo>
                  <a:pt x="0" y="1686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6327320" y="6134528"/>
            <a:ext cx="174894" cy="221035"/>
          </a:xfrm>
          <a:custGeom>
            <a:avLst/>
            <a:gdLst/>
            <a:ahLst/>
            <a:cxnLst/>
            <a:rect r="r" b="b" t="t" l="l"/>
            <a:pathLst>
              <a:path h="221035" w="174894">
                <a:moveTo>
                  <a:pt x="0" y="0"/>
                </a:moveTo>
                <a:lnTo>
                  <a:pt x="174895" y="0"/>
                </a:lnTo>
                <a:lnTo>
                  <a:pt x="174895" y="221036"/>
                </a:lnTo>
                <a:lnTo>
                  <a:pt x="0" y="22103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765919" y="8200420"/>
            <a:ext cx="174894" cy="221035"/>
          </a:xfrm>
          <a:custGeom>
            <a:avLst/>
            <a:gdLst/>
            <a:ahLst/>
            <a:cxnLst/>
            <a:rect r="r" b="b" t="t" l="l"/>
            <a:pathLst>
              <a:path h="221035" w="174894">
                <a:moveTo>
                  <a:pt x="0" y="0"/>
                </a:moveTo>
                <a:lnTo>
                  <a:pt x="174895" y="0"/>
                </a:lnTo>
                <a:lnTo>
                  <a:pt x="174895" y="221035"/>
                </a:lnTo>
                <a:lnTo>
                  <a:pt x="0" y="22103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5903269" y="3737913"/>
            <a:ext cx="217773" cy="206651"/>
            <a:chOff x="0" y="0"/>
            <a:chExt cx="290364" cy="275535"/>
          </a:xfrm>
        </p:grpSpPr>
        <p:sp>
          <p:nvSpPr>
            <p:cNvPr name="Freeform 46" id="46"/>
            <p:cNvSpPr/>
            <p:nvPr/>
          </p:nvSpPr>
          <p:spPr>
            <a:xfrm flipH="false" flipV="false" rot="5412194">
              <a:off x="62233" y="-61426"/>
              <a:ext cx="165898" cy="289777"/>
            </a:xfrm>
            <a:custGeom>
              <a:avLst/>
              <a:gdLst/>
              <a:ahLst/>
              <a:cxnLst/>
              <a:rect r="r" b="b" t="t" l="l"/>
              <a:pathLst>
                <a:path h="289777" w="165898">
                  <a:moveTo>
                    <a:pt x="0" y="0"/>
                  </a:moveTo>
                  <a:lnTo>
                    <a:pt x="165898" y="0"/>
                  </a:lnTo>
                  <a:lnTo>
                    <a:pt x="165898" y="289777"/>
                  </a:lnTo>
                  <a:lnTo>
                    <a:pt x="0" y="28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7" id="47"/>
            <p:cNvSpPr/>
            <p:nvPr/>
          </p:nvSpPr>
          <p:spPr>
            <a:xfrm flipH="false" flipV="false" rot="5412194">
              <a:off x="62233" y="47184"/>
              <a:ext cx="165898" cy="289777"/>
            </a:xfrm>
            <a:custGeom>
              <a:avLst/>
              <a:gdLst/>
              <a:ahLst/>
              <a:cxnLst/>
              <a:rect r="r" b="b" t="t" l="l"/>
              <a:pathLst>
                <a:path h="289777" w="165898">
                  <a:moveTo>
                    <a:pt x="0" y="0"/>
                  </a:moveTo>
                  <a:lnTo>
                    <a:pt x="165898" y="0"/>
                  </a:lnTo>
                  <a:lnTo>
                    <a:pt x="165898" y="289777"/>
                  </a:lnTo>
                  <a:lnTo>
                    <a:pt x="0" y="289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4956648" y="1359975"/>
            <a:ext cx="1758043" cy="380377"/>
            <a:chOff x="0" y="0"/>
            <a:chExt cx="2344058" cy="50716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344058" cy="507169"/>
            </a:xfrm>
            <a:custGeom>
              <a:avLst/>
              <a:gdLst/>
              <a:ahLst/>
              <a:cxnLst/>
              <a:rect r="r" b="b" t="t" l="l"/>
              <a:pathLst>
                <a:path h="507169" w="2344058">
                  <a:moveTo>
                    <a:pt x="0" y="0"/>
                  </a:moveTo>
                  <a:lnTo>
                    <a:pt x="2344058" y="0"/>
                  </a:lnTo>
                  <a:lnTo>
                    <a:pt x="2344058" y="507169"/>
                  </a:lnTo>
                  <a:lnTo>
                    <a:pt x="0" y="507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293924" y="105629"/>
              <a:ext cx="1886583" cy="2673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679"/>
                </a:lnSpc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 기대효과  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-6824">
            <a:off x="6769028" y="1815643"/>
            <a:ext cx="178899" cy="163469"/>
          </a:xfrm>
          <a:custGeom>
            <a:avLst/>
            <a:gdLst/>
            <a:ahLst/>
            <a:cxnLst/>
            <a:rect r="r" b="b" t="t" l="l"/>
            <a:pathLst>
              <a:path h="163469" w="178899">
                <a:moveTo>
                  <a:pt x="0" y="0"/>
                </a:moveTo>
                <a:lnTo>
                  <a:pt x="178899" y="0"/>
                </a:lnTo>
                <a:lnTo>
                  <a:pt x="178899" y="163469"/>
                </a:lnTo>
                <a:lnTo>
                  <a:pt x="0" y="163469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4988518" y="2412377"/>
            <a:ext cx="1975652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2. 생성형 AI를 통한 아이콘 생성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331770" y="2410783"/>
            <a:ext cx="4255416" cy="2055201"/>
            <a:chOff x="0" y="0"/>
            <a:chExt cx="5673888" cy="274026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4276728" y="1227943"/>
              <a:ext cx="1249679" cy="1249679"/>
            </a:xfrm>
            <a:custGeom>
              <a:avLst/>
              <a:gdLst/>
              <a:ahLst/>
              <a:cxnLst/>
              <a:rect r="r" b="b" t="t" l="l"/>
              <a:pathLst>
                <a:path h="1249679" w="1249679">
                  <a:moveTo>
                    <a:pt x="0" y="0"/>
                  </a:moveTo>
                  <a:lnTo>
                    <a:pt x="1249679" y="0"/>
                  </a:lnTo>
                  <a:lnTo>
                    <a:pt x="1249679" y="1249678"/>
                  </a:lnTo>
                  <a:lnTo>
                    <a:pt x="0" y="1249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alphaModFix amt="34000"/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153494" y="1722900"/>
              <a:ext cx="1174084" cy="623732"/>
            </a:xfrm>
            <a:custGeom>
              <a:avLst/>
              <a:gdLst/>
              <a:ahLst/>
              <a:cxnLst/>
              <a:rect r="r" b="b" t="t" l="l"/>
              <a:pathLst>
                <a:path h="623732" w="1174084">
                  <a:moveTo>
                    <a:pt x="0" y="0"/>
                  </a:moveTo>
                  <a:lnTo>
                    <a:pt x="1174083" y="0"/>
                  </a:lnTo>
                  <a:lnTo>
                    <a:pt x="1174083" y="623732"/>
                  </a:lnTo>
                  <a:lnTo>
                    <a:pt x="0" y="6237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alphaModFix amt="34000"/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6" id="56"/>
            <p:cNvSpPr/>
            <p:nvPr/>
          </p:nvSpPr>
          <p:spPr>
            <a:xfrm flipH="false" flipV="false" rot="0">
              <a:off x="4406241" y="1760779"/>
              <a:ext cx="990653" cy="526284"/>
            </a:xfrm>
            <a:custGeom>
              <a:avLst/>
              <a:gdLst/>
              <a:ahLst/>
              <a:cxnLst/>
              <a:rect r="r" b="b" t="t" l="l"/>
              <a:pathLst>
                <a:path h="526284" w="990653">
                  <a:moveTo>
                    <a:pt x="0" y="0"/>
                  </a:moveTo>
                  <a:lnTo>
                    <a:pt x="990653" y="0"/>
                  </a:lnTo>
                  <a:lnTo>
                    <a:pt x="990653" y="526284"/>
                  </a:lnTo>
                  <a:lnTo>
                    <a:pt x="0" y="52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alphaModFix amt="34000"/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7" id="57"/>
            <p:cNvSpPr/>
            <p:nvPr/>
          </p:nvSpPr>
          <p:spPr>
            <a:xfrm flipH="false" flipV="false" rot="0">
              <a:off x="2350861" y="974911"/>
              <a:ext cx="3323027" cy="1765358"/>
            </a:xfrm>
            <a:custGeom>
              <a:avLst/>
              <a:gdLst/>
              <a:ahLst/>
              <a:cxnLst/>
              <a:rect r="r" b="b" t="t" l="l"/>
              <a:pathLst>
                <a:path h="1765358" w="3323027">
                  <a:moveTo>
                    <a:pt x="0" y="0"/>
                  </a:moveTo>
                  <a:lnTo>
                    <a:pt x="3323027" y="0"/>
                  </a:lnTo>
                  <a:lnTo>
                    <a:pt x="3323027" y="1765358"/>
                  </a:lnTo>
                  <a:lnTo>
                    <a:pt x="0" y="17653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alphaModFix amt="34000"/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1091403"/>
              <a:ext cx="1481071" cy="1481071"/>
            </a:xfrm>
            <a:custGeom>
              <a:avLst/>
              <a:gdLst/>
              <a:ahLst/>
              <a:cxnLst/>
              <a:rect r="r" b="b" t="t" l="l"/>
              <a:pathLst>
                <a:path h="1481071" w="1481071">
                  <a:moveTo>
                    <a:pt x="0" y="0"/>
                  </a:moveTo>
                  <a:lnTo>
                    <a:pt x="1481071" y="0"/>
                  </a:lnTo>
                  <a:lnTo>
                    <a:pt x="1481071" y="1481071"/>
                  </a:lnTo>
                  <a:lnTo>
                    <a:pt x="0" y="1481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alphaModFix amt="32999"/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9" id="59"/>
            <p:cNvSpPr/>
            <p:nvPr/>
          </p:nvSpPr>
          <p:spPr>
            <a:xfrm flipH="false" flipV="false" rot="0">
              <a:off x="3301992" y="0"/>
              <a:ext cx="2208498" cy="604576"/>
            </a:xfrm>
            <a:custGeom>
              <a:avLst/>
              <a:gdLst/>
              <a:ahLst/>
              <a:cxnLst/>
              <a:rect r="r" b="b" t="t" l="l"/>
              <a:pathLst>
                <a:path h="604576" w="2208498">
                  <a:moveTo>
                    <a:pt x="0" y="0"/>
                  </a:moveTo>
                  <a:lnTo>
                    <a:pt x="2208498" y="0"/>
                  </a:lnTo>
                  <a:lnTo>
                    <a:pt x="2208498" y="604576"/>
                  </a:lnTo>
                  <a:lnTo>
                    <a:pt x="0" y="604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alphaModFix amt="34000"/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Freeform 60" id="60"/>
            <p:cNvSpPr/>
            <p:nvPr/>
          </p:nvSpPr>
          <p:spPr>
            <a:xfrm flipH="false" flipV="false" rot="0">
              <a:off x="2672749" y="1164562"/>
              <a:ext cx="1065579" cy="596217"/>
            </a:xfrm>
            <a:custGeom>
              <a:avLst/>
              <a:gdLst/>
              <a:ahLst/>
              <a:cxnLst/>
              <a:rect r="r" b="b" t="t" l="l"/>
              <a:pathLst>
                <a:path h="596217" w="1065579">
                  <a:moveTo>
                    <a:pt x="0" y="0"/>
                  </a:moveTo>
                  <a:lnTo>
                    <a:pt x="1065579" y="0"/>
                  </a:lnTo>
                  <a:lnTo>
                    <a:pt x="1065579" y="596217"/>
                  </a:lnTo>
                  <a:lnTo>
                    <a:pt x="0" y="596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-174091" t="-173185" r="-145600" b="-193741"/>
              </a:stretch>
            </a:blip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2875072" y="1817314"/>
              <a:ext cx="989404" cy="737327"/>
            </a:xfrm>
            <a:custGeom>
              <a:avLst/>
              <a:gdLst/>
              <a:ahLst/>
              <a:cxnLst/>
              <a:rect r="r" b="b" t="t" l="l"/>
              <a:pathLst>
                <a:path h="737327" w="989404">
                  <a:moveTo>
                    <a:pt x="0" y="0"/>
                  </a:moveTo>
                  <a:lnTo>
                    <a:pt x="989404" y="0"/>
                  </a:lnTo>
                  <a:lnTo>
                    <a:pt x="989404" y="737327"/>
                  </a:lnTo>
                  <a:lnTo>
                    <a:pt x="0" y="737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-199274" t="-238658" r="-149822" b="-36479"/>
              </a:stretch>
            </a:blipFill>
          </p:spPr>
        </p:sp>
        <p:sp>
          <p:nvSpPr>
            <p:cNvPr name="Freeform 62" id="62"/>
            <p:cNvSpPr/>
            <p:nvPr/>
          </p:nvSpPr>
          <p:spPr>
            <a:xfrm flipH="false" flipV="false" rot="0">
              <a:off x="4480327" y="1367450"/>
              <a:ext cx="842481" cy="303886"/>
            </a:xfrm>
            <a:custGeom>
              <a:avLst/>
              <a:gdLst/>
              <a:ahLst/>
              <a:cxnLst/>
              <a:rect r="r" b="b" t="t" l="l"/>
              <a:pathLst>
                <a:path h="303886" w="842481">
                  <a:moveTo>
                    <a:pt x="0" y="0"/>
                  </a:moveTo>
                  <a:lnTo>
                    <a:pt x="842481" y="0"/>
                  </a:lnTo>
                  <a:lnTo>
                    <a:pt x="842481" y="303886"/>
                  </a:lnTo>
                  <a:lnTo>
                    <a:pt x="0" y="303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/>
              <a:stretch>
                <a:fillRect l="0" t="0" r="0" b="0"/>
              </a:stretch>
            </a:blip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4670789" y="1817314"/>
              <a:ext cx="461556" cy="206607"/>
            </a:xfrm>
            <a:custGeom>
              <a:avLst/>
              <a:gdLst/>
              <a:ahLst/>
              <a:cxnLst/>
              <a:rect r="r" b="b" t="t" l="l"/>
              <a:pathLst>
                <a:path h="206607" w="461556">
                  <a:moveTo>
                    <a:pt x="0" y="0"/>
                  </a:moveTo>
                  <a:lnTo>
                    <a:pt x="461557" y="0"/>
                  </a:lnTo>
                  <a:lnTo>
                    <a:pt x="461557" y="206607"/>
                  </a:lnTo>
                  <a:lnTo>
                    <a:pt x="0" y="2066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/>
              <a:stretch>
                <a:fillRect l="0" t="0" r="0" b="0"/>
              </a:stretch>
            </a:blip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4636421" y="1993456"/>
              <a:ext cx="530294" cy="195960"/>
            </a:xfrm>
            <a:custGeom>
              <a:avLst/>
              <a:gdLst/>
              <a:ahLst/>
              <a:cxnLst/>
              <a:rect r="r" b="b" t="t" l="l"/>
              <a:pathLst>
                <a:path h="195960" w="530294">
                  <a:moveTo>
                    <a:pt x="0" y="0"/>
                  </a:moveTo>
                  <a:lnTo>
                    <a:pt x="530293" y="0"/>
                  </a:lnTo>
                  <a:lnTo>
                    <a:pt x="530293" y="195960"/>
                  </a:lnTo>
                  <a:lnTo>
                    <a:pt x="0" y="1959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/>
              <a:stretch>
                <a:fillRect l="0" t="0" r="0" b="0"/>
              </a:stretch>
            </a:blipFill>
          </p:spPr>
        </p:sp>
        <p:sp>
          <p:nvSpPr>
            <p:cNvPr name="Freeform 65" id="65"/>
            <p:cNvSpPr/>
            <p:nvPr/>
          </p:nvSpPr>
          <p:spPr>
            <a:xfrm flipH="false" flipV="false" rot="5400000">
              <a:off x="4465193" y="671931"/>
              <a:ext cx="370334" cy="235625"/>
            </a:xfrm>
            <a:custGeom>
              <a:avLst/>
              <a:gdLst/>
              <a:ahLst/>
              <a:cxnLst/>
              <a:rect r="r" b="b" t="t" l="l"/>
              <a:pathLst>
                <a:path h="235625" w="370334">
                  <a:moveTo>
                    <a:pt x="0" y="0"/>
                  </a:moveTo>
                  <a:lnTo>
                    <a:pt x="370334" y="0"/>
                  </a:lnTo>
                  <a:lnTo>
                    <a:pt x="370334" y="235625"/>
                  </a:lnTo>
                  <a:lnTo>
                    <a:pt x="0" y="235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alphaModFix amt="34000"/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3355816" y="126355"/>
              <a:ext cx="2100850" cy="395756"/>
            </a:xfrm>
            <a:custGeom>
              <a:avLst/>
              <a:gdLst/>
              <a:ahLst/>
              <a:cxnLst/>
              <a:rect r="r" b="b" t="t" l="l"/>
              <a:pathLst>
                <a:path h="395756" w="2100850">
                  <a:moveTo>
                    <a:pt x="0" y="0"/>
                  </a:moveTo>
                  <a:lnTo>
                    <a:pt x="2100850" y="0"/>
                  </a:lnTo>
                  <a:lnTo>
                    <a:pt x="2100850" y="395756"/>
                  </a:lnTo>
                  <a:lnTo>
                    <a:pt x="0" y="395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/>
              <a:stretch>
                <a:fillRect l="-91065" t="-82087" r="-13899" b="-495218"/>
              </a:stretch>
            </a:blip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1957399" y="1607965"/>
              <a:ext cx="360001" cy="482792"/>
            </a:xfrm>
            <a:custGeom>
              <a:avLst/>
              <a:gdLst/>
              <a:ahLst/>
              <a:cxnLst/>
              <a:rect r="r" b="b" t="t" l="l"/>
              <a:pathLst>
                <a:path h="482792" w="360001">
                  <a:moveTo>
                    <a:pt x="0" y="0"/>
                  </a:moveTo>
                  <a:lnTo>
                    <a:pt x="360001" y="0"/>
                  </a:lnTo>
                  <a:lnTo>
                    <a:pt x="360001" y="482792"/>
                  </a:lnTo>
                  <a:lnTo>
                    <a:pt x="0" y="482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alphaModFix amt="34000"/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-110779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Freeform 68" id="68"/>
            <p:cNvSpPr/>
            <p:nvPr/>
          </p:nvSpPr>
          <p:spPr>
            <a:xfrm flipH="false" flipV="false" rot="-10800000">
              <a:off x="1490716" y="1607965"/>
              <a:ext cx="517129" cy="482792"/>
            </a:xfrm>
            <a:custGeom>
              <a:avLst/>
              <a:gdLst/>
              <a:ahLst/>
              <a:cxnLst/>
              <a:rect r="r" b="b" t="t" l="l"/>
              <a:pathLst>
                <a:path h="482792" w="517129">
                  <a:moveTo>
                    <a:pt x="0" y="0"/>
                  </a:moveTo>
                  <a:lnTo>
                    <a:pt x="517129" y="0"/>
                  </a:lnTo>
                  <a:lnTo>
                    <a:pt x="517129" y="482792"/>
                  </a:lnTo>
                  <a:lnTo>
                    <a:pt x="0" y="4827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alphaModFix amt="34000"/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-46734" t="0" r="0" b="0"/>
              </a:stretch>
            </a:blipFill>
            <a:ln cap="sq">
              <a:noFill/>
              <a:prstDash val="lgDash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 rot="0">
              <a:off x="1098057" y="2173892"/>
              <a:ext cx="1574692" cy="172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51"/>
                </a:lnSpc>
                <a:spcBef>
                  <a:spcPct val="0"/>
                </a:spcBef>
              </a:pPr>
              <a:r>
                <a:rPr lang="en-US" sz="751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REST API</a:t>
              </a:r>
            </a:p>
          </p:txBody>
        </p:sp>
        <p:sp>
          <p:nvSpPr>
            <p:cNvPr name="Freeform 70" id="70"/>
            <p:cNvSpPr/>
            <p:nvPr/>
          </p:nvSpPr>
          <p:spPr>
            <a:xfrm flipH="false" flipV="false" rot="0">
              <a:off x="190922" y="1202222"/>
              <a:ext cx="1091084" cy="502540"/>
            </a:xfrm>
            <a:custGeom>
              <a:avLst/>
              <a:gdLst/>
              <a:ahLst/>
              <a:cxnLst/>
              <a:rect r="r" b="b" t="t" l="l"/>
              <a:pathLst>
                <a:path h="502540" w="1091084">
                  <a:moveTo>
                    <a:pt x="0" y="0"/>
                  </a:moveTo>
                  <a:lnTo>
                    <a:pt x="1091084" y="0"/>
                  </a:lnTo>
                  <a:lnTo>
                    <a:pt x="1091084" y="502540"/>
                  </a:lnTo>
                  <a:lnTo>
                    <a:pt x="0" y="5025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/>
              <a:stretch>
                <a:fillRect l="0" t="0" r="0" b="0"/>
              </a:stretch>
            </a:blipFill>
          </p:spPr>
        </p:sp>
        <p:sp>
          <p:nvSpPr>
            <p:cNvPr name="Freeform 71" id="71"/>
            <p:cNvSpPr/>
            <p:nvPr/>
          </p:nvSpPr>
          <p:spPr>
            <a:xfrm flipH="false" flipV="false" rot="0">
              <a:off x="0" y="1660963"/>
              <a:ext cx="1519537" cy="747606"/>
            </a:xfrm>
            <a:custGeom>
              <a:avLst/>
              <a:gdLst/>
              <a:ahLst/>
              <a:cxnLst/>
              <a:rect r="r" b="b" t="t" l="l"/>
              <a:pathLst>
                <a:path h="747606" w="1519537">
                  <a:moveTo>
                    <a:pt x="0" y="0"/>
                  </a:moveTo>
                  <a:lnTo>
                    <a:pt x="1519537" y="0"/>
                  </a:lnTo>
                  <a:lnTo>
                    <a:pt x="1519537" y="747606"/>
                  </a:lnTo>
                  <a:lnTo>
                    <a:pt x="0" y="747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9"/>
              <a:stretch>
                <a:fillRect l="0" t="0" r="0" b="0"/>
              </a:stretch>
            </a:blipFill>
          </p:spPr>
        </p:sp>
        <p:sp>
          <p:nvSpPr>
            <p:cNvPr name="TextBox 72" id="72"/>
            <p:cNvSpPr txBox="true"/>
            <p:nvPr/>
          </p:nvSpPr>
          <p:spPr>
            <a:xfrm rot="0">
              <a:off x="2760021" y="814866"/>
              <a:ext cx="994833" cy="221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5"/>
                </a:lnSpc>
                <a:spcBef>
                  <a:spcPct val="0"/>
                </a:spcBef>
              </a:pPr>
              <a:r>
                <a:rPr lang="en-US" sz="946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[GCP Infra ]</a:t>
              </a:r>
            </a:p>
          </p:txBody>
        </p:sp>
        <p:sp>
          <p:nvSpPr>
            <p:cNvPr name="TextBox 73" id="73"/>
            <p:cNvSpPr txBox="true"/>
            <p:nvPr/>
          </p:nvSpPr>
          <p:spPr>
            <a:xfrm rot="0">
              <a:off x="4450015" y="1032684"/>
              <a:ext cx="906595" cy="221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5"/>
                </a:lnSpc>
                <a:spcBef>
                  <a:spcPct val="0"/>
                </a:spcBef>
              </a:pPr>
              <a:r>
                <a:rPr lang="en-US" sz="946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[Backend]</a:t>
              </a:r>
            </a:p>
          </p:txBody>
        </p:sp>
        <p:sp>
          <p:nvSpPr>
            <p:cNvPr name="TextBox 74" id="74"/>
            <p:cNvSpPr txBox="true"/>
            <p:nvPr/>
          </p:nvSpPr>
          <p:spPr>
            <a:xfrm rot="0">
              <a:off x="4580785" y="1639277"/>
              <a:ext cx="645054" cy="221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5"/>
                </a:lnSpc>
                <a:spcBef>
                  <a:spcPct val="0"/>
                </a:spcBef>
              </a:pPr>
              <a:r>
                <a:rPr lang="en-US" sz="946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[AI/ML]</a:t>
              </a:r>
            </a:p>
          </p:txBody>
        </p:sp>
        <p:sp>
          <p:nvSpPr>
            <p:cNvPr name="TextBox 75" id="75"/>
            <p:cNvSpPr txBox="true"/>
            <p:nvPr/>
          </p:nvSpPr>
          <p:spPr>
            <a:xfrm rot="0">
              <a:off x="305673" y="892724"/>
              <a:ext cx="950516" cy="221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5"/>
                </a:lnSpc>
                <a:spcBef>
                  <a:spcPct val="0"/>
                </a:spcBef>
              </a:pPr>
              <a:r>
                <a:rPr lang="en-US" sz="946">
                  <a:solidFill>
                    <a:srgbClr val="000000"/>
                  </a:solidFill>
                  <a:latin typeface="210 8비트 Bold"/>
                  <a:ea typeface="210 8비트 Bold"/>
                  <a:cs typeface="210 8비트 Bold"/>
                  <a:sym typeface="210 8비트 Bold"/>
                </a:rPr>
                <a:t>[Frontend]</a:t>
              </a:r>
            </a:p>
          </p:txBody>
        </p:sp>
      </p:grpSp>
      <p:sp>
        <p:nvSpPr>
          <p:cNvPr name="Freeform 76" id="76"/>
          <p:cNvSpPr/>
          <p:nvPr/>
        </p:nvSpPr>
        <p:spPr>
          <a:xfrm flipH="false" flipV="false" rot="0">
            <a:off x="6786691" y="2387340"/>
            <a:ext cx="210546" cy="210546"/>
          </a:xfrm>
          <a:custGeom>
            <a:avLst/>
            <a:gdLst/>
            <a:ahLst/>
            <a:cxnLst/>
            <a:rect r="r" b="b" t="t" l="l"/>
            <a:pathLst>
              <a:path h="210546" w="210546">
                <a:moveTo>
                  <a:pt x="0" y="0"/>
                </a:moveTo>
                <a:lnTo>
                  <a:pt x="210546" y="0"/>
                </a:lnTo>
                <a:lnTo>
                  <a:pt x="210546" y="210545"/>
                </a:lnTo>
                <a:lnTo>
                  <a:pt x="0" y="210545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0">
            <a:off x="1482855" y="7299107"/>
            <a:ext cx="953528" cy="759246"/>
          </a:xfrm>
          <a:custGeom>
            <a:avLst/>
            <a:gdLst/>
            <a:ahLst/>
            <a:cxnLst/>
            <a:rect r="r" b="b" t="t" l="l"/>
            <a:pathLst>
              <a:path h="759246" w="953528">
                <a:moveTo>
                  <a:pt x="0" y="0"/>
                </a:moveTo>
                <a:lnTo>
                  <a:pt x="953527" y="0"/>
                </a:lnTo>
                <a:lnTo>
                  <a:pt x="953527" y="759246"/>
                </a:lnTo>
                <a:lnTo>
                  <a:pt x="0" y="759246"/>
                </a:lnTo>
                <a:lnTo>
                  <a:pt x="0" y="0"/>
                </a:lnTo>
                <a:close/>
              </a:path>
            </a:pathLst>
          </a:custGeom>
          <a:blipFill>
            <a:blip r:embed="rId42"/>
            <a:stretch>
              <a:fillRect l="0" t="0" r="0" b="0"/>
            </a:stretch>
          </a:blipFill>
        </p:spPr>
      </p:sp>
      <p:sp>
        <p:nvSpPr>
          <p:cNvPr name="TextBox 78" id="78"/>
          <p:cNvSpPr txBox="true"/>
          <p:nvPr/>
        </p:nvSpPr>
        <p:spPr>
          <a:xfrm rot="0">
            <a:off x="4988518" y="3034354"/>
            <a:ext cx="1975652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3. LG webOS 생태계 확장</a:t>
            </a:r>
          </a:p>
        </p:txBody>
      </p:sp>
      <p:sp>
        <p:nvSpPr>
          <p:cNvPr name="Freeform 79" id="79"/>
          <p:cNvSpPr/>
          <p:nvPr/>
        </p:nvSpPr>
        <p:spPr>
          <a:xfrm flipH="false" flipV="false" rot="0">
            <a:off x="6502215" y="3046959"/>
            <a:ext cx="189424" cy="163378"/>
          </a:xfrm>
          <a:custGeom>
            <a:avLst/>
            <a:gdLst/>
            <a:ahLst/>
            <a:cxnLst/>
            <a:rect r="r" b="b" t="t" l="l"/>
            <a:pathLst>
              <a:path h="163378" w="189424">
                <a:moveTo>
                  <a:pt x="0" y="0"/>
                </a:moveTo>
                <a:lnTo>
                  <a:pt x="189424" y="0"/>
                </a:lnTo>
                <a:lnTo>
                  <a:pt x="189424" y="163379"/>
                </a:lnTo>
                <a:lnTo>
                  <a:pt x="0" y="163379"/>
                </a:lnTo>
                <a:lnTo>
                  <a:pt x="0" y="0"/>
                </a:lnTo>
                <a:close/>
              </a:path>
            </a:pathLst>
          </a:custGeom>
          <a:blipFill>
            <a:blip r:embed="rId43"/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5827206" y="7240295"/>
            <a:ext cx="726108" cy="751068"/>
          </a:xfrm>
          <a:custGeom>
            <a:avLst/>
            <a:gdLst/>
            <a:ahLst/>
            <a:cxnLst/>
            <a:rect r="r" b="b" t="t" l="l"/>
            <a:pathLst>
              <a:path h="751068" w="726108">
                <a:moveTo>
                  <a:pt x="0" y="0"/>
                </a:moveTo>
                <a:lnTo>
                  <a:pt x="726107" y="0"/>
                </a:lnTo>
                <a:lnTo>
                  <a:pt x="726107" y="751068"/>
                </a:lnTo>
                <a:lnTo>
                  <a:pt x="0" y="751068"/>
                </a:lnTo>
                <a:lnTo>
                  <a:pt x="0" y="0"/>
                </a:lnTo>
                <a:close/>
              </a:path>
            </a:pathLst>
          </a:custGeom>
          <a:blipFill>
            <a:blip r:embed="rId44"/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4988518" y="4005633"/>
            <a:ext cx="2109753" cy="459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"/>
              </a:lnSpc>
              <a:spcBef>
                <a:spcPct val="0"/>
              </a:spcBef>
            </a:pPr>
            <a:r>
              <a:rPr lang="en-US" sz="872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딩벳 </a:t>
            </a:r>
            <a:r>
              <a:rPr lang="en-US" sz="872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탐색 시간 절감으로 </a:t>
            </a:r>
            <a:r>
              <a:rPr lang="en-US" sz="872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생산성 향상</a:t>
            </a:r>
            <a:r>
              <a:rPr lang="en-US" sz="872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 </a:t>
            </a:r>
          </a:p>
          <a:p>
            <a:pPr algn="ctr">
              <a:lnSpc>
                <a:spcPts val="1221"/>
              </a:lnSpc>
              <a:spcBef>
                <a:spcPct val="0"/>
              </a:spcBef>
            </a:pPr>
            <a:r>
              <a:rPr lang="en-US" sz="872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AI 생성 기능으로 </a:t>
            </a:r>
            <a:r>
              <a:rPr lang="en-US" sz="872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아이디어 구체화 지원</a:t>
            </a:r>
          </a:p>
          <a:p>
            <a:pPr algn="ctr">
              <a:lnSpc>
                <a:spcPts val="1221"/>
              </a:lnSpc>
              <a:spcBef>
                <a:spcPct val="0"/>
              </a:spcBef>
            </a:pPr>
            <a:r>
              <a:rPr lang="en-US" sz="872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LG webOS 생태계 확장</a:t>
            </a:r>
            <a:r>
              <a:rPr lang="en-US" sz="872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의 기반 마련</a:t>
            </a:r>
            <a:r>
              <a:rPr lang="en-US" sz="872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 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56000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BORROWED_CAT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84447" y="1466410"/>
            <a:ext cx="141493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  시스템 아키텍쳐  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5776107" y="5716253"/>
            <a:ext cx="938584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Flutter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5371754" y="736950"/>
            <a:ext cx="141493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b="true" sz="1200">
                <a:solidFill>
                  <a:srgbClr val="4D4D4D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LG SW BOOTCAMP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633340" y="4871438"/>
            <a:ext cx="1414937" cy="20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기술 소개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36209" y="6193968"/>
            <a:ext cx="788591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의미 기반 매칭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2738621" y="6193968"/>
            <a:ext cx="1028700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서버리스  아키텍쳐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3320849" y="6193968"/>
            <a:ext cx="9525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</a:p>
        </p:txBody>
      </p:sp>
      <p:sp>
        <p:nvSpPr>
          <p:cNvPr name="TextBox 90" id="90"/>
          <p:cNvSpPr txBox="true"/>
          <p:nvPr/>
        </p:nvSpPr>
        <p:spPr>
          <a:xfrm rot="0">
            <a:off x="436368" y="8259416"/>
            <a:ext cx="2023110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사전 계산 임베딩 고속 검색 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436368" y="6441261"/>
            <a:ext cx="1947181" cy="64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CLIP으로 </a:t>
            </a: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이미지와 텍스트를 동일한 벡터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공간에 임베딩하여, 서로 다른 형태 데이터를 의미 수준에서 직접 비교함. 별도의 추가 학습 없이도 다양한 도메인에 적용 가능한 범용성과 일반화 성능을 가짐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2738621" y="6441261"/>
            <a:ext cx="2036222" cy="641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GCP의 서버리스 아키텍쳐를 통하여, </a:t>
            </a:r>
          </a:p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사용자 급증시 0개에서 10개 서버로 자동확장, 서울 (northeast-3) 리전 배치로 한국 사용자 대상 50ms 이하 초저지연 응답 보장,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월 100만 요청까지 안정적 처리 구현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5270045" y="6441261"/>
            <a:ext cx="1988132" cy="89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인터랙티브 캔버스를 구현.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Flutter의 CustomPainter 위젯을 활용하여 사용자의 자유로운 드로잉을 부드럽게 처리, RepaintBoundary를 통해 드로잉 결과물을 캡처 및 크롭하여 정확하게 서버로 전송하도록 구성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</a:p>
        </p:txBody>
      </p:sp>
      <p:sp>
        <p:nvSpPr>
          <p:cNvPr name="TextBox 94" id="94"/>
          <p:cNvSpPr txBox="true"/>
          <p:nvPr/>
        </p:nvSpPr>
        <p:spPr>
          <a:xfrm rot="0">
            <a:off x="5270045" y="8495282"/>
            <a:ext cx="1988132" cy="89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프로젝트 전반에 걸쳐 상태 관리 라이브러리 Riverpod와 클린 아키텍처 패턴을 채택. Riverpod의 간결하고 선언적인 상태 관리를 통해 데이터 흐름을 명확히 하고, Domain, Data, Application, Presentation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레이어로 구분되는 클린 아키텍처를 적용하여 각 계층의 역할을 분리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2738621" y="8522069"/>
            <a:ext cx="2199949" cy="3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Google Secret Manager로 API 키 보안 관리, Cloud Build - Cloud Run 의 흐름을 통한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편리한 배포 가능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436368" y="8522069"/>
            <a:ext cx="1947181" cy="76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모든</a:t>
            </a: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 레퍼런스 이미지의 임베딩 벡터를 사전 계산하여 저장함으로써, 쿼리 입력 시 실시간 추론은 최소화되고, 코사인 유사도 계산만으로 빠른 검색이 가능함. 실제로 평균 검색 속도는 약 138MS(CPU 기준)로, 경량 시스템에서도 실시간에 준하는 사용자 경험을 제공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4938570" y="1803306"/>
            <a:ext cx="1848122" cy="175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5"/>
              </a:lnSpc>
              <a:spcBef>
                <a:spcPct val="0"/>
              </a:spcBef>
            </a:pPr>
            <a:r>
              <a:rPr lang="en-US" sz="946">
                <a:solidFill>
                  <a:srgbClr val="000000"/>
                </a:solidFill>
                <a:latin typeface="210 8비트 Bold"/>
                <a:ea typeface="210 8비트 Bold"/>
                <a:cs typeface="210 8비트 Bold"/>
                <a:sym typeface="210 8비트 Bold"/>
              </a:rPr>
              <a:t>1. 드로잉 기능으로 사용성 향상  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5031920" y="1998496"/>
            <a:ext cx="1988132" cy="3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사용자가 직접 스케치하여 아이디어를 </a:t>
            </a:r>
          </a:p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시각적으로 표현할 수 있도록 실시간 드로잉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캔버스를 제공하여, 사용자 경험 개선 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5031920" y="2616935"/>
            <a:ext cx="1988132" cy="3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사용자의 드로잉을 기반으로 맞춤형 아이콘을 생성하여, 데이터베이스에 없는 아이콘도 </a:t>
            </a:r>
          </a:p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LG 딩벳 스타일로 빠르게 제공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362528" y="1812831"/>
            <a:ext cx="4147709" cy="57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80796" indent="-90398" lvl="1">
              <a:lnSpc>
                <a:spcPts val="1172"/>
              </a:lnSpc>
              <a:buFont typeface="Arial"/>
              <a:buChar char="•"/>
            </a:pPr>
            <a:r>
              <a:rPr lang="en-US" sz="837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Flutter와 Firebase를 기반한 웹 애플리케이션으로, 프론트엔드는 Flutter로    구현해 실시간 드로잉과 반응형 UI를 제공하고, 백엔드는 GCP, FastAPI 기반으로 AI 모델과 연동하여 결과를 반환하는 구조로 설계함. 전체 시스템은 클라우드 기반 배포해 안정성과 확장성을 확보함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5031920" y="3244294"/>
            <a:ext cx="1988132" cy="3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"/>
              </a:lnSpc>
              <a:spcBef>
                <a:spcPct val="0"/>
              </a:spcBef>
            </a:pPr>
            <a:r>
              <a:rPr lang="en-US" sz="746">
                <a:solidFill>
                  <a:srgbClr val="000000"/>
                </a:solidFill>
                <a:latin typeface="210 8비트"/>
                <a:ea typeface="210 8비트"/>
                <a:cs typeface="210 8비트"/>
                <a:sym typeface="210 8비트"/>
              </a:rPr>
              <a:t>외부 디자이너와 개발자의 참여를 이끌어내는 시작점이자, LG webOS 플랫폼을 성장시키는 생태계 확장의 첫걸음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DAGskPHZje0</dc:identifier>
  <dcterms:modified xsi:type="dcterms:W3CDTF">2011-08-01T06:04:30Z</dcterms:modified>
  <cp:revision>1</cp:revision>
  <dc:title>White and Blue Creative We Are Hiring Flyer</dc:title>
</cp:coreProperties>
</file>