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FC7B7F-6563-43E6-8F86-782896FA8501}">
  <a:tblStyle styleId="{97FC7B7F-6563-43E6-8F86-782896FA85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reatpeopleinside.com/analytics-in-hr/" TargetMode="External"/><Relationship Id="rId3" Type="http://schemas.openxmlformats.org/officeDocument/2006/relationships/hyperlink" Target="https://employsure.com.au/blog/ohs-changes-in-victoria/" TargetMode="External"/><Relationship Id="rId4" Type="http://schemas.openxmlformats.org/officeDocument/2006/relationships/hyperlink" Target="https://www.inselec.com.au/electrical-worker-pre-employment-medical-templat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Hi, we are group 2 comprising of Brianna and myself. Our project is titled: What makes employees leave – A tale of two organisations.”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General flow:</a:t>
            </a:r>
            <a:endParaRPr u="sng"/>
          </a:p>
          <a:p>
            <a:pPr indent="0" lvl="0" marL="0" rtl="0" algn="l">
              <a:spcBef>
                <a:spcPts val="0"/>
              </a:spcBef>
              <a:spcAft>
                <a:spcPts val="0"/>
              </a:spcAft>
              <a:buNone/>
            </a:pPr>
            <a:r>
              <a:rPr lang="en"/>
              <a:t>1. Intro (Shannon)</a:t>
            </a:r>
            <a:endParaRPr/>
          </a:p>
          <a:p>
            <a:pPr indent="0" lvl="0" marL="0" rtl="0" algn="l">
              <a:spcBef>
                <a:spcPts val="0"/>
              </a:spcBef>
              <a:spcAft>
                <a:spcPts val="0"/>
              </a:spcAft>
              <a:buNone/>
            </a:pPr>
            <a:r>
              <a:rPr lang="en"/>
              <a:t>2. Findings </a:t>
            </a:r>
            <a:endParaRPr/>
          </a:p>
          <a:p>
            <a:pPr indent="-317500" lvl="0" marL="914400" rtl="0" algn="l">
              <a:spcBef>
                <a:spcPts val="0"/>
              </a:spcBef>
              <a:spcAft>
                <a:spcPts val="0"/>
              </a:spcAft>
              <a:buSzPts val="1400"/>
              <a:buChar char="●"/>
            </a:pPr>
            <a:r>
              <a:rPr lang="en"/>
              <a:t>Salary &amp; Tenure trends (by Department/Age/Gender etc) </a:t>
            </a:r>
            <a:r>
              <a:rPr lang="en">
                <a:solidFill>
                  <a:schemeClr val="dk1"/>
                </a:solidFill>
              </a:rPr>
              <a:t>(split between Brianna &amp; Shannon)</a:t>
            </a:r>
            <a:endParaRPr/>
          </a:p>
          <a:p>
            <a:pPr indent="-317500" lvl="0" marL="914400" rtl="0" algn="l">
              <a:spcBef>
                <a:spcPts val="0"/>
              </a:spcBef>
              <a:spcAft>
                <a:spcPts val="0"/>
              </a:spcAft>
              <a:buSzPts val="1400"/>
              <a:buChar char="●"/>
            </a:pPr>
            <a:r>
              <a:rPr lang="en"/>
              <a:t>Performance</a:t>
            </a:r>
            <a:r>
              <a:rPr lang="en"/>
              <a:t> Management/Promotions </a:t>
            </a:r>
            <a:r>
              <a:rPr lang="en">
                <a:solidFill>
                  <a:schemeClr val="dk1"/>
                </a:solidFill>
              </a:rPr>
              <a:t>(split between Brianna &amp; Shannon)</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Designation trends (Brianna)</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Workload (Shannon)</a:t>
            </a:r>
            <a:endParaRPr>
              <a:solidFill>
                <a:schemeClr val="dk1"/>
              </a:solidFill>
            </a:endParaRPr>
          </a:p>
          <a:p>
            <a:pPr indent="0" lvl="0" marL="0" rtl="0" algn="l">
              <a:spcBef>
                <a:spcPts val="0"/>
              </a:spcBef>
              <a:spcAft>
                <a:spcPts val="0"/>
              </a:spcAft>
              <a:buNone/>
            </a:pPr>
            <a:r>
              <a:rPr lang="en"/>
              <a:t>3. Conclusion: Recommendations and Limitations (Brianna)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c0366c1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c0366c1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c4854be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c4854be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c0366c1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c0366c1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c6b79ad3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c6b79ad3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looked at whether workload had an impact on whether employees left.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b90aa07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b90aa07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dataset for Organisation B, we found that there was a weak but significant positive correlation between the tenure of employees who left and the level of satisfaction they had with their jobs. This suggests that being satisfied with their jobs were important for those who left – given that as job satisfaction increases, tenure increases.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Unfortunately, there was no variable that related to Job Satisfaction in the dataset for Organisation A. Thus, a comparison was not possible.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1600"/>
              </a:spcAft>
              <a:buClr>
                <a:schemeClr val="dk1"/>
              </a:buClr>
              <a:buSzPts val="1100"/>
              <a:buFont typeface="Arial"/>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b90aa07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b90aa07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often have we heard that an excessively heavy workload leads to employees leaving. The data from Organisation B supports this notion as it shows that job satisfaction decreases dramatically when an employee is allocated more than 5 projects.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job satisfaction was also somewhat lower for employees who had only 2 projects. This suggests that being ‘underworked’ also adversely affects satisfaction. These trends persist when looking separately at current and former employees from Organisation 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b90aa07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b90aa07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Further analyses revealed a very weak but highly significant negative correlation (-0.23, p &lt; .0001) correlation between ‘Number of Projects’ and Job Satisfaction amongst the employees who left Org B.</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This suggests that job satisfaction decreases as workload increases for people who chose to leave Org B. Given the previously observed positive relationship between job satisfaction and tenure, increases in workload can potentially cut short an employee’s stay at a company.</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I will now hand the stage over to Brianna who will share a few recommendations for tackling employee attrition and conclude with an overview of our study’s limitations.</a:t>
            </a:r>
            <a:endParaRPr>
              <a:solidFill>
                <a:schemeClr val="dk1"/>
              </a:solidFill>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b90aa07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b90aa07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in other recommendations/conclusions once all slides are drafted.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b90aa07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b90aa07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TBC</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Feel free to change the layout as this is just a placeholder</a:t>
            </a:r>
            <a:endParaRPr i="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a9b3e63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a9b3e63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64D79"/>
                </a:solidFill>
              </a:rPr>
              <a:t>[Shannon]</a:t>
            </a:r>
            <a:endParaRPr b="1">
              <a:solidFill>
                <a:srgbClr val="A64D79"/>
              </a:solidFill>
            </a:endParaRPr>
          </a:p>
          <a:p>
            <a:pPr indent="0" lvl="0" marL="0" rtl="0" algn="l">
              <a:spcBef>
                <a:spcPts val="0"/>
              </a:spcBef>
              <a:spcAft>
                <a:spcPts val="0"/>
              </a:spcAft>
              <a:buNone/>
            </a:pPr>
            <a:r>
              <a:rPr lang="en"/>
              <a:t>1.</a:t>
            </a:r>
            <a:r>
              <a:rPr b="1" lang="en"/>
              <a:t> Why choose this topic -</a:t>
            </a:r>
            <a:r>
              <a:rPr lang="en"/>
              <a:t> </a:t>
            </a:r>
            <a:r>
              <a:rPr lang="en"/>
              <a:t>We chose this topic because we wanted to apply what we had learnt thus far to the field of Human Resource Management. We were initially keen to examine how pre-employment assessments can pick up factors that influence workplace accidents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b="1" lang="en"/>
              <a:t>To get the data </a:t>
            </a:r>
            <a:r>
              <a:rPr lang="en"/>
              <a:t>- We first looked at governing bodies such as SafeWork and other public sources such as ABS. However, most of the datasets from these sources were aggregated and seem to be closer in nature to the ‘big picture’ end products that we wanted to generate through own analyses..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Given that we couldn’t do much with the publicly available datasets on workplace accidents, </a:t>
            </a:r>
            <a:r>
              <a:rPr b="1" lang="en"/>
              <a:t>we shifted our focus to look at employee attrition</a:t>
            </a:r>
            <a:r>
              <a:rPr lang="en"/>
              <a:t>. Kaggle had an abundance of granular datasets on this topic that we could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sources:</a:t>
            </a:r>
            <a:endParaRPr/>
          </a:p>
          <a:p>
            <a:pPr indent="-317500" lvl="0" marL="457200" rtl="0" algn="l">
              <a:spcBef>
                <a:spcPts val="0"/>
              </a:spcBef>
              <a:spcAft>
                <a:spcPts val="0"/>
              </a:spcAft>
              <a:buSzPts val="1400"/>
              <a:buChar char="●"/>
            </a:pPr>
            <a:r>
              <a:rPr lang="en"/>
              <a:t>HR Analytics (</a:t>
            </a:r>
            <a:r>
              <a:rPr lang="en" u="sng">
                <a:solidFill>
                  <a:schemeClr val="hlink"/>
                </a:solidFill>
                <a:hlinkClick r:id="rId2"/>
              </a:rPr>
              <a:t>https://greatpeopleinside.com/analytics-in-hr/</a:t>
            </a:r>
            <a:r>
              <a:rPr lang="en"/>
              <a:t>)</a:t>
            </a:r>
            <a:endParaRPr/>
          </a:p>
          <a:p>
            <a:pPr indent="-317500" lvl="0" marL="457200" rtl="0" algn="l">
              <a:spcBef>
                <a:spcPts val="0"/>
              </a:spcBef>
              <a:spcAft>
                <a:spcPts val="0"/>
              </a:spcAft>
              <a:buSzPts val="1400"/>
              <a:buChar char="●"/>
            </a:pPr>
            <a:r>
              <a:rPr lang="en"/>
              <a:t>Worksite</a:t>
            </a:r>
            <a:r>
              <a:rPr lang="en"/>
              <a:t> people planning (</a:t>
            </a:r>
            <a:r>
              <a:rPr lang="en" u="sng">
                <a:solidFill>
                  <a:schemeClr val="hlink"/>
                </a:solidFill>
                <a:hlinkClick r:id="rId3"/>
              </a:rPr>
              <a:t>https://employsure.com.au/blog/ohs-changes-in-victoria/</a:t>
            </a:r>
            <a:r>
              <a:rPr lang="en"/>
              <a:t>)</a:t>
            </a:r>
            <a:endParaRPr/>
          </a:p>
          <a:p>
            <a:pPr indent="-317500" lvl="0" marL="457200" rtl="0" algn="l">
              <a:spcBef>
                <a:spcPts val="0"/>
              </a:spcBef>
              <a:spcAft>
                <a:spcPts val="0"/>
              </a:spcAft>
              <a:buSzPts val="1400"/>
              <a:buChar char="●"/>
            </a:pPr>
            <a:r>
              <a:rPr lang="en"/>
              <a:t>Pre-employment medical check (</a:t>
            </a:r>
            <a:r>
              <a:rPr lang="en" u="sng">
                <a:solidFill>
                  <a:schemeClr val="hlink"/>
                </a:solidFill>
                <a:hlinkClick r:id="rId4"/>
              </a:rPr>
              <a:t>https://www.inselec.com.au/electrical-worker-pre-employment-medical-template/</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a9b3e63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a9b3e63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64D79"/>
                </a:solidFill>
              </a:rPr>
              <a:t>[Shannon]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 richer analysis, we looked at data from 2 separate organisations. Both datasets had similar variables relating to remuneration, time with the company, hours worked and satisfaction - although some were represented </a:t>
            </a:r>
            <a:r>
              <a:rPr lang="en"/>
              <a:t>differently (e.g., categorical salary variable vs numerical salary variable).</a:t>
            </a:r>
            <a:r>
              <a:rPr lang="en"/>
              <a:t> We wanted to see whether trends associated with turnover were similar for both organisations (e.g., did employees in both organisations leave because their </a:t>
            </a:r>
            <a:r>
              <a:rPr lang="en"/>
              <a:t>salary</a:t>
            </a:r>
            <a:r>
              <a:rPr lang="en"/>
              <a:t> did not match their work contributions).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enable the comparison, both datasets required further cleaning.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[Will share only 2] </a:t>
            </a:r>
            <a:r>
              <a:rPr lang="en"/>
              <a:t>Without going into too much detail, we:</a:t>
            </a:r>
            <a:endParaRPr/>
          </a:p>
          <a:p>
            <a:pPr indent="0" lvl="0" marL="0" rtl="0" algn="l">
              <a:spcBef>
                <a:spcPts val="0"/>
              </a:spcBef>
              <a:spcAft>
                <a:spcPts val="0"/>
              </a:spcAft>
              <a:buNone/>
            </a:pPr>
            <a:r>
              <a:rPr lang="en"/>
              <a:t>1. Created a variables to capture whether an employee had stayed or left from their joining date and last date.</a:t>
            </a:r>
            <a:endParaRPr/>
          </a:p>
          <a:p>
            <a:pPr indent="0" lvl="0" marL="0" rtl="0" algn="l">
              <a:spcBef>
                <a:spcPts val="0"/>
              </a:spcBef>
              <a:spcAft>
                <a:spcPts val="0"/>
              </a:spcAft>
              <a:buNone/>
            </a:pPr>
            <a:r>
              <a:rPr lang="en"/>
              <a:t>2. Removed duplicates due to data being collected over multiple time points.</a:t>
            </a:r>
            <a:endParaRPr/>
          </a:p>
          <a:p>
            <a:pPr indent="0" lvl="0" marL="0" rtl="0" algn="l">
              <a:spcBef>
                <a:spcPts val="0"/>
              </a:spcBef>
              <a:spcAft>
                <a:spcPts val="0"/>
              </a:spcAft>
              <a:buNone/>
            </a:pPr>
            <a:r>
              <a:rPr lang="en"/>
              <a:t>3. Amended how categorical variables were labelled to ensure they aligned across both datasets.</a:t>
            </a:r>
            <a:endParaRPr/>
          </a:p>
          <a:p>
            <a:pPr indent="0" lvl="0" marL="0" rtl="0" algn="l">
              <a:spcBef>
                <a:spcPts val="0"/>
              </a:spcBef>
              <a:spcAft>
                <a:spcPts val="0"/>
              </a:spcAft>
              <a:buNone/>
            </a:pPr>
            <a:r>
              <a:rPr lang="en"/>
              <a:t>4. Aligned unit of measurement for tenure (from years to days).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a9b3e622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a9b3e622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A64D79"/>
                </a:solidFill>
              </a:rPr>
              <a:t>[Shannon]</a:t>
            </a:r>
            <a:endParaRPr/>
          </a:p>
          <a:p>
            <a:pPr indent="0" lvl="0" marL="0" rtl="0" algn="l">
              <a:spcBef>
                <a:spcPts val="0"/>
              </a:spcBef>
              <a:spcAft>
                <a:spcPts val="0"/>
              </a:spcAft>
              <a:buNone/>
            </a:pPr>
            <a:r>
              <a:rPr lang="en"/>
              <a:t>After preparing the data, we proceeded to answer the following questions with our exploratory data analyses:</a:t>
            </a:r>
            <a:endParaRPr/>
          </a:p>
          <a:p>
            <a:pPr indent="-317500" lvl="0" marL="457200" rtl="0" algn="l">
              <a:spcBef>
                <a:spcPts val="0"/>
              </a:spcBef>
              <a:spcAft>
                <a:spcPts val="0"/>
              </a:spcAft>
              <a:buSzPts val="1400"/>
              <a:buChar char="●"/>
            </a:pPr>
            <a:r>
              <a:rPr lang="en"/>
              <a:t>Who are leaving?</a:t>
            </a:r>
            <a:endParaRPr/>
          </a:p>
          <a:p>
            <a:pPr indent="-317500" lvl="1" marL="914400" rtl="0" algn="l">
              <a:spcBef>
                <a:spcPts val="0"/>
              </a:spcBef>
              <a:spcAft>
                <a:spcPts val="0"/>
              </a:spcAft>
              <a:buSzPts val="1400"/>
              <a:buChar char="○"/>
            </a:pPr>
            <a:r>
              <a:rPr lang="en"/>
              <a:t>Are the organisations losing their best and brightest?</a:t>
            </a:r>
            <a:endParaRPr/>
          </a:p>
          <a:p>
            <a:pPr indent="-317500" lvl="0" marL="457200" rtl="0" algn="l">
              <a:spcBef>
                <a:spcPts val="0"/>
              </a:spcBef>
              <a:spcAft>
                <a:spcPts val="0"/>
              </a:spcAft>
              <a:buSzPts val="1400"/>
              <a:buChar char="●"/>
            </a:pPr>
            <a:r>
              <a:rPr lang="en"/>
              <a:t>Why did they leave?</a:t>
            </a:r>
            <a:endParaRPr/>
          </a:p>
          <a:p>
            <a:pPr indent="-317500" lvl="1" marL="914400" rtl="0" algn="l">
              <a:spcBef>
                <a:spcPts val="0"/>
              </a:spcBef>
              <a:spcAft>
                <a:spcPts val="0"/>
              </a:spcAft>
              <a:buSzPts val="1400"/>
              <a:buChar char="○"/>
            </a:pPr>
            <a:r>
              <a:rPr lang="en"/>
              <a:t>Was it salary, workload or other factors that led to employee turnover?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the next few slides, our team will be sharing what we found from our analysis and propose some recommendations for organisations </a:t>
            </a:r>
            <a:r>
              <a:rPr lang="en"/>
              <a:t>seeking</a:t>
            </a:r>
            <a:r>
              <a:rPr lang="en"/>
              <a:t> to manage employee attrition. We will then conclude with a brief overview of our study’s limitations.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[Hand control of slides over to Brianna]</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c4854be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c4854be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TBC</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Feel free to change the layout as this is just a placeholder</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b90aa07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b90aa07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Whereas for </a:t>
            </a:r>
            <a:r>
              <a:rPr b="1" lang="en"/>
              <a:t>ORG B: </a:t>
            </a:r>
            <a:r>
              <a:rPr lang="en"/>
              <a:t>Total of 3571 Employees left. </a:t>
            </a:r>
            <a:r>
              <a:rPr lang="en">
                <a:solidFill>
                  <a:schemeClr val="dk1"/>
                </a:solidFill>
              </a:rPr>
              <a:t>Ran a .loc to locate how many did not receive a promotion in the last 5 years and subsequently left the organisation.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step </a:t>
            </a:r>
            <a:r>
              <a:rPr lang="en"/>
              <a:t>revealed</a:t>
            </a:r>
            <a:r>
              <a:rPr lang="en"/>
              <a:t> such 3552 employees - who did not receive a promotion in the last 5 years despite their most recent revaluation, average working hours per month, and number of projects allocated being the highest compared to other subsets of employees. This suggests that the best performers and hardest workers in Org B are turning over.</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a9b3e63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a9b3e63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900"/>
              <a:t>Overall attrition rate for Org B:  3571/11428 = 31.3%</a:t>
            </a:r>
            <a:endParaRPr i="1" sz="900"/>
          </a:p>
          <a:p>
            <a:pPr indent="0" lvl="0" marL="0" rtl="0" algn="l">
              <a:lnSpc>
                <a:spcPct val="115000"/>
              </a:lnSpc>
              <a:spcBef>
                <a:spcPts val="1600"/>
              </a:spcBef>
              <a:spcAft>
                <a:spcPts val="1600"/>
              </a:spcAft>
              <a:buClr>
                <a:schemeClr val="dk1"/>
              </a:buClr>
              <a:buSzPts val="1100"/>
              <a:buFont typeface="Arial"/>
              <a:buNone/>
            </a:pPr>
            <a:r>
              <a:rPr lang="en" sz="900"/>
              <a:t>Next, we have a breakdown of attrition rate by department for both organisations. We only had data for Org A’s sales team but their attrition rate was almost triple that of Org B’s sales team.</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c0366c1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c0366c1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c0366c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c0366c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6.png"/><Relationship Id="rId11" Type="http://schemas.openxmlformats.org/officeDocument/2006/relationships/image" Target="../media/image21.png"/><Relationship Id="rId10" Type="http://schemas.openxmlformats.org/officeDocument/2006/relationships/image" Target="../media/image20.png"/><Relationship Id="rId12" Type="http://schemas.openxmlformats.org/officeDocument/2006/relationships/image" Target="../media/image22.png"/><Relationship Id="rId9" Type="http://schemas.openxmlformats.org/officeDocument/2006/relationships/image" Target="../media/image25.png"/><Relationship Id="rId5" Type="http://schemas.openxmlformats.org/officeDocument/2006/relationships/image" Target="../media/image8.png"/><Relationship Id="rId6" Type="http://schemas.openxmlformats.org/officeDocument/2006/relationships/image" Target="../media/image24.png"/><Relationship Id="rId7" Type="http://schemas.openxmlformats.org/officeDocument/2006/relationships/image" Target="../media/image16.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0.jp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employees leave: A tale of two organisations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Brianna O’Connor and Shannon Chen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4294967295" type="title"/>
          </p:nvPr>
        </p:nvSpPr>
        <p:spPr>
          <a:xfrm>
            <a:off x="367750" y="317450"/>
            <a:ext cx="8099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solidFill>
                  <a:schemeClr val="dk1"/>
                </a:solidFill>
              </a:rPr>
              <a:t>What determines Salary? </a:t>
            </a:r>
            <a:r>
              <a:rPr lang="en" sz="2600">
                <a:solidFill>
                  <a:schemeClr val="accent1"/>
                </a:solidFill>
              </a:rPr>
              <a:t>Business Value?</a:t>
            </a:r>
            <a:endParaRPr sz="2600">
              <a:solidFill>
                <a:schemeClr val="accent1"/>
              </a:solidFill>
            </a:endParaRPr>
          </a:p>
        </p:txBody>
      </p:sp>
      <p:pic>
        <p:nvPicPr>
          <p:cNvPr id="148" name="Google Shape;148;p22"/>
          <p:cNvPicPr preferRelativeResize="0"/>
          <p:nvPr/>
        </p:nvPicPr>
        <p:blipFill>
          <a:blip r:embed="rId3">
            <a:alphaModFix/>
          </a:blip>
          <a:stretch>
            <a:fillRect/>
          </a:stretch>
        </p:blipFill>
        <p:spPr>
          <a:xfrm>
            <a:off x="0" y="947825"/>
            <a:ext cx="6293451" cy="4195675"/>
          </a:xfrm>
          <a:prstGeom prst="rect">
            <a:avLst/>
          </a:prstGeom>
          <a:noFill/>
          <a:ln>
            <a:noFill/>
          </a:ln>
        </p:spPr>
      </p:pic>
      <p:sp>
        <p:nvSpPr>
          <p:cNvPr id="149" name="Google Shape;149;p22"/>
          <p:cNvSpPr txBox="1"/>
          <p:nvPr/>
        </p:nvSpPr>
        <p:spPr>
          <a:xfrm>
            <a:off x="6364550" y="1085450"/>
            <a:ext cx="26430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Lato"/>
                <a:ea typeface="Lato"/>
                <a:cs typeface="Lato"/>
                <a:sym typeface="Lato"/>
              </a:rPr>
              <a:t>Using</a:t>
            </a:r>
            <a:r>
              <a:rPr lang="en" sz="1500">
                <a:latin typeface="Lato"/>
                <a:ea typeface="Lato"/>
                <a:cs typeface="Lato"/>
                <a:sym typeface="Lato"/>
              </a:rPr>
              <a:t> Designation 1 as an example, we can see there are a multitude of employees with an average monthly </a:t>
            </a:r>
            <a:r>
              <a:rPr b="1" lang="en" sz="1500">
                <a:latin typeface="Lato"/>
                <a:ea typeface="Lato"/>
                <a:cs typeface="Lato"/>
                <a:sym typeface="Lato"/>
              </a:rPr>
              <a:t>business value of 0, regardless of their salary.</a:t>
            </a:r>
            <a:endParaRPr b="1" sz="1500">
              <a:latin typeface="Lato"/>
              <a:ea typeface="Lato"/>
              <a:cs typeface="Lato"/>
              <a:sym typeface="Lato"/>
            </a:endParaRPr>
          </a:p>
          <a:p>
            <a:pPr indent="0" lvl="0" marL="0" rtl="0" algn="l">
              <a:lnSpc>
                <a:spcPct val="115000"/>
              </a:lnSpc>
              <a:spcBef>
                <a:spcPts val="0"/>
              </a:spcBef>
              <a:spcAft>
                <a:spcPts val="0"/>
              </a:spcAft>
              <a:buNone/>
            </a:pPr>
            <a:r>
              <a:t/>
            </a:r>
            <a:endParaRPr b="1" sz="1500">
              <a:latin typeface="Lato"/>
              <a:ea typeface="Lato"/>
              <a:cs typeface="Lato"/>
              <a:sym typeface="Lato"/>
            </a:endParaRPr>
          </a:p>
          <a:p>
            <a:pPr indent="0" lvl="0" marL="0" rtl="0" algn="l">
              <a:lnSpc>
                <a:spcPct val="115000"/>
              </a:lnSpc>
              <a:spcBef>
                <a:spcPts val="0"/>
              </a:spcBef>
              <a:spcAft>
                <a:spcPts val="0"/>
              </a:spcAft>
              <a:buNone/>
            </a:pPr>
            <a:r>
              <a:rPr b="1" lang="en" sz="1500">
                <a:latin typeface="Lato"/>
                <a:ea typeface="Lato"/>
                <a:cs typeface="Lato"/>
                <a:sym typeface="Lato"/>
              </a:rPr>
              <a:t>The top performers are not earning high salaries</a:t>
            </a:r>
            <a:r>
              <a:rPr lang="en" sz="1500">
                <a:latin typeface="Lato"/>
                <a:ea typeface="Lato"/>
                <a:cs typeface="Lato"/>
                <a:sym typeface="Lato"/>
              </a:rPr>
              <a:t>.</a:t>
            </a:r>
            <a:endParaRPr sz="15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4294967295" type="title"/>
          </p:nvPr>
        </p:nvSpPr>
        <p:spPr>
          <a:xfrm>
            <a:off x="367750" y="317450"/>
            <a:ext cx="8099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What determines Salary? </a:t>
            </a:r>
            <a:r>
              <a:rPr lang="en" sz="3100">
                <a:solidFill>
                  <a:schemeClr val="accent1"/>
                </a:solidFill>
              </a:rPr>
              <a:t>Business Value?</a:t>
            </a:r>
            <a:endParaRPr sz="3100">
              <a:solidFill>
                <a:schemeClr val="accent1"/>
              </a:solidFill>
            </a:endParaRPr>
          </a:p>
        </p:txBody>
      </p:sp>
      <p:graphicFrame>
        <p:nvGraphicFramePr>
          <p:cNvPr id="155" name="Google Shape;155;p23"/>
          <p:cNvGraphicFramePr/>
          <p:nvPr/>
        </p:nvGraphicFramePr>
        <p:xfrm>
          <a:off x="493838" y="1945091"/>
          <a:ext cx="3000000" cy="3000000"/>
        </p:xfrm>
        <a:graphic>
          <a:graphicData uri="http://schemas.openxmlformats.org/drawingml/2006/table">
            <a:tbl>
              <a:tblPr>
                <a:noFill/>
                <a:tableStyleId>{97FC7B7F-6563-43E6-8F86-782896FA8501}</a:tableStyleId>
              </a:tblPr>
              <a:tblGrid>
                <a:gridCol w="1926350"/>
                <a:gridCol w="1931250"/>
                <a:gridCol w="1967600"/>
                <a:gridCol w="2331125"/>
              </a:tblGrid>
              <a:tr h="591825">
                <a:tc>
                  <a:txBody>
                    <a:bodyPr/>
                    <a:lstStyle/>
                    <a:p>
                      <a:pPr indent="0" lvl="0" marL="0" rtl="0" algn="ctr">
                        <a:spcBef>
                          <a:spcPts val="0"/>
                        </a:spcBef>
                        <a:spcAft>
                          <a:spcPts val="0"/>
                        </a:spcAft>
                        <a:buNone/>
                      </a:pPr>
                      <a:r>
                        <a:rPr b="1" lang="en"/>
                        <a:t>Designation</a:t>
                      </a:r>
                      <a:endParaRPr b="1"/>
                    </a:p>
                  </a:txBody>
                  <a:tcPr marT="91425" marB="91425" marR="91425" marL="91425"/>
                </a:tc>
                <a:tc>
                  <a:txBody>
                    <a:bodyPr/>
                    <a:lstStyle/>
                    <a:p>
                      <a:pPr indent="0" lvl="0" marL="0" rtl="0" algn="ctr">
                        <a:spcBef>
                          <a:spcPts val="0"/>
                        </a:spcBef>
                        <a:spcAft>
                          <a:spcPts val="0"/>
                        </a:spcAft>
                        <a:buNone/>
                      </a:pPr>
                      <a:r>
                        <a:rPr b="1" lang="en"/>
                        <a:t>pvalue</a:t>
                      </a:r>
                      <a:endParaRPr b="1"/>
                    </a:p>
                  </a:txBody>
                  <a:tcPr marT="91425" marB="91425" marR="91425" marL="91425"/>
                </a:tc>
                <a:tc>
                  <a:txBody>
                    <a:bodyPr/>
                    <a:lstStyle/>
                    <a:p>
                      <a:pPr indent="0" lvl="0" marL="0" rtl="0" algn="ctr">
                        <a:spcBef>
                          <a:spcPts val="0"/>
                        </a:spcBef>
                        <a:spcAft>
                          <a:spcPts val="0"/>
                        </a:spcAft>
                        <a:buNone/>
                      </a:pPr>
                      <a:r>
                        <a:rPr b="1" lang="en"/>
                        <a:t>rvalue</a:t>
                      </a:r>
                      <a:endParaRPr b="1"/>
                    </a:p>
                  </a:txBody>
                  <a:tcPr marT="91425" marB="91425" marR="91425" marL="91425"/>
                </a:tc>
                <a:tc>
                  <a:txBody>
                    <a:bodyPr/>
                    <a:lstStyle/>
                    <a:p>
                      <a:pPr indent="0" lvl="0" marL="0" rtl="0" algn="ctr">
                        <a:spcBef>
                          <a:spcPts val="0"/>
                        </a:spcBef>
                        <a:spcAft>
                          <a:spcPts val="0"/>
                        </a:spcAft>
                        <a:buNone/>
                      </a:pPr>
                      <a:r>
                        <a:rPr b="1" lang="en"/>
                        <a:t>Coefficient of determination</a:t>
                      </a:r>
                      <a:endParaRPr b="1"/>
                    </a:p>
                  </a:txBody>
                  <a:tcPr marT="91425" marB="91425" marR="91425" marL="91425"/>
                </a:tc>
              </a:tr>
              <a:tr h="485950">
                <a:tc>
                  <a:txBody>
                    <a:bodyPr/>
                    <a:lstStyle/>
                    <a:p>
                      <a:pPr indent="0" lvl="0" marL="0" rtl="0" algn="l">
                        <a:spcBef>
                          <a:spcPts val="0"/>
                        </a:spcBef>
                        <a:spcAft>
                          <a:spcPts val="0"/>
                        </a:spcAft>
                        <a:buNone/>
                      </a:pPr>
                      <a:r>
                        <a:rPr lang="en"/>
                        <a:t>D1</a:t>
                      </a:r>
                      <a:endParaRPr/>
                    </a:p>
                  </a:txBody>
                  <a:tcPr marT="91425" marB="91425" marR="91425" marL="91425"/>
                </a:tc>
                <a:tc>
                  <a:txBody>
                    <a:bodyPr/>
                    <a:lstStyle/>
                    <a:p>
                      <a:pPr indent="0" lvl="0" marL="0" rtl="0" algn="l">
                        <a:spcBef>
                          <a:spcPts val="0"/>
                        </a:spcBef>
                        <a:spcAft>
                          <a:spcPts val="0"/>
                        </a:spcAft>
                        <a:buNone/>
                      </a:pPr>
                      <a:r>
                        <a:rPr b="1" lang="en" sz="1600">
                          <a:solidFill>
                            <a:srgbClr val="0000FF"/>
                          </a:solidFill>
                          <a:highlight>
                            <a:srgbClr val="FFFFFF"/>
                          </a:highlight>
                          <a:latin typeface="Lato"/>
                          <a:ea typeface="Lato"/>
                          <a:cs typeface="Lato"/>
                          <a:sym typeface="Lato"/>
                        </a:rPr>
                        <a:t>0.001430</a:t>
                      </a:r>
                      <a:endParaRPr sz="1600"/>
                    </a:p>
                  </a:txBody>
                  <a:tcPr marT="91425" marB="91425" marR="91425" marL="91425"/>
                </a:tc>
                <a:tc>
                  <a:txBody>
                    <a:bodyPr/>
                    <a:lstStyle/>
                    <a:p>
                      <a:pPr indent="0" lvl="0" marL="0" rtl="0" algn="l">
                        <a:spcBef>
                          <a:spcPts val="0"/>
                        </a:spcBef>
                        <a:spcAft>
                          <a:spcPts val="0"/>
                        </a:spcAft>
                        <a:buNone/>
                      </a:pPr>
                      <a:r>
                        <a:rPr b="1" lang="en" sz="1600">
                          <a:solidFill>
                            <a:schemeClr val="lt2"/>
                          </a:solidFill>
                          <a:highlight>
                            <a:srgbClr val="FFFFFF"/>
                          </a:highlight>
                          <a:latin typeface="Lato"/>
                          <a:ea typeface="Lato"/>
                          <a:cs typeface="Lato"/>
                          <a:sym typeface="Lato"/>
                        </a:rPr>
                        <a:t>0.116150</a:t>
                      </a:r>
                      <a:endParaRPr sz="1600"/>
                    </a:p>
                  </a:txBody>
                  <a:tcPr marT="91425" marB="91425" marR="91425" marL="91425"/>
                </a:tc>
                <a:tc>
                  <a:txBody>
                    <a:bodyPr/>
                    <a:lstStyle/>
                    <a:p>
                      <a:pPr indent="0" lvl="0" marL="0" rtl="0" algn="l">
                        <a:lnSpc>
                          <a:spcPct val="115000"/>
                        </a:lnSpc>
                        <a:spcBef>
                          <a:spcPts val="0"/>
                        </a:spcBef>
                        <a:spcAft>
                          <a:spcPts val="0"/>
                        </a:spcAft>
                        <a:buClr>
                          <a:schemeClr val="dk2"/>
                        </a:buClr>
                        <a:buSzPts val="1100"/>
                        <a:buFont typeface="Arial"/>
                        <a:buNone/>
                      </a:pPr>
                      <a:r>
                        <a:rPr lang="en" sz="1600">
                          <a:solidFill>
                            <a:schemeClr val="dk2"/>
                          </a:solidFill>
                          <a:highlight>
                            <a:srgbClr val="FFFFFF"/>
                          </a:highlight>
                          <a:latin typeface="Lato"/>
                          <a:ea typeface="Lato"/>
                          <a:cs typeface="Lato"/>
                          <a:sym typeface="Lato"/>
                        </a:rPr>
                        <a:t>0.013491</a:t>
                      </a:r>
                      <a:endParaRPr sz="1600"/>
                    </a:p>
                  </a:txBody>
                  <a:tcPr marT="91425" marB="91425" marR="91425" marL="91425"/>
                </a:tc>
              </a:tr>
              <a:tr h="485950">
                <a:tc>
                  <a:txBody>
                    <a:bodyPr/>
                    <a:lstStyle/>
                    <a:p>
                      <a:pPr indent="0" lvl="0" marL="0" rtl="0" algn="l">
                        <a:spcBef>
                          <a:spcPts val="0"/>
                        </a:spcBef>
                        <a:spcAft>
                          <a:spcPts val="0"/>
                        </a:spcAft>
                        <a:buNone/>
                      </a:pPr>
                      <a:r>
                        <a:rPr lang="en"/>
                        <a:t>D2</a:t>
                      </a:r>
                      <a:endParaRPr/>
                    </a:p>
                  </a:txBody>
                  <a:tcPr marT="91425" marB="91425" marR="91425" marL="91425"/>
                </a:tc>
                <a:tc>
                  <a:txBody>
                    <a:bodyPr/>
                    <a:lstStyle/>
                    <a:p>
                      <a:pPr indent="0" lvl="0" marL="0" rtl="0" algn="l">
                        <a:spcBef>
                          <a:spcPts val="0"/>
                        </a:spcBef>
                        <a:spcAft>
                          <a:spcPts val="0"/>
                        </a:spcAft>
                        <a:buNone/>
                      </a:pPr>
                      <a:r>
                        <a:rPr b="1" lang="en" sz="1600">
                          <a:solidFill>
                            <a:srgbClr val="0000FF"/>
                          </a:solidFill>
                          <a:highlight>
                            <a:srgbClr val="FFFFFF"/>
                          </a:highlight>
                          <a:latin typeface="Lato"/>
                          <a:ea typeface="Lato"/>
                          <a:cs typeface="Lato"/>
                          <a:sym typeface="Lato"/>
                        </a:rPr>
                        <a:t>0.000000</a:t>
                      </a:r>
                      <a:endParaRPr sz="16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600">
                          <a:solidFill>
                            <a:schemeClr val="lt2"/>
                          </a:solidFill>
                          <a:highlight>
                            <a:srgbClr val="FFFFFF"/>
                          </a:highlight>
                          <a:latin typeface="Lato"/>
                          <a:ea typeface="Lato"/>
                          <a:cs typeface="Lato"/>
                          <a:sym typeface="Lato"/>
                        </a:rPr>
                        <a:t>0.223202</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highlight>
                            <a:srgbClr val="FFFFFF"/>
                          </a:highlight>
                          <a:latin typeface="Lato"/>
                          <a:ea typeface="Lato"/>
                          <a:cs typeface="Lato"/>
                          <a:sym typeface="Lato"/>
                        </a:rPr>
                        <a:t>0.049819</a:t>
                      </a:r>
                      <a:endParaRPr sz="1600"/>
                    </a:p>
                  </a:txBody>
                  <a:tcPr marT="91425" marB="91425" marR="91425" marL="91425"/>
                </a:tc>
              </a:tr>
              <a:tr h="414275">
                <a:tc>
                  <a:txBody>
                    <a:bodyPr/>
                    <a:lstStyle/>
                    <a:p>
                      <a:pPr indent="0" lvl="0" marL="0" rtl="0" algn="l">
                        <a:spcBef>
                          <a:spcPts val="0"/>
                        </a:spcBef>
                        <a:spcAft>
                          <a:spcPts val="0"/>
                        </a:spcAft>
                        <a:buNone/>
                      </a:pPr>
                      <a:r>
                        <a:rPr lang="en"/>
                        <a:t>D3</a:t>
                      </a:r>
                      <a:endParaRPr/>
                    </a:p>
                  </a:txBody>
                  <a:tcPr marT="91425" marB="91425" marR="91425" marL="91425"/>
                </a:tc>
                <a:tc>
                  <a:txBody>
                    <a:bodyPr/>
                    <a:lstStyle/>
                    <a:p>
                      <a:pPr indent="0" lvl="0" marL="0" rtl="0" algn="l">
                        <a:spcBef>
                          <a:spcPts val="0"/>
                        </a:spcBef>
                        <a:spcAft>
                          <a:spcPts val="0"/>
                        </a:spcAft>
                        <a:buNone/>
                      </a:pPr>
                      <a:r>
                        <a:rPr b="1" lang="en" sz="1600">
                          <a:solidFill>
                            <a:srgbClr val="0000FF"/>
                          </a:solidFill>
                          <a:highlight>
                            <a:srgbClr val="FFFFFF"/>
                          </a:highlight>
                          <a:latin typeface="Lato"/>
                          <a:ea typeface="Lato"/>
                          <a:cs typeface="Lato"/>
                          <a:sym typeface="Lato"/>
                        </a:rPr>
                        <a:t>0.000000</a:t>
                      </a:r>
                      <a:endParaRPr sz="16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600">
                          <a:solidFill>
                            <a:schemeClr val="lt2"/>
                          </a:solidFill>
                          <a:highlight>
                            <a:srgbClr val="FFFFFF"/>
                          </a:highlight>
                          <a:latin typeface="Lato"/>
                          <a:ea typeface="Lato"/>
                          <a:cs typeface="Lato"/>
                          <a:sym typeface="Lato"/>
                        </a:rPr>
                        <a:t>0.211118</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highlight>
                            <a:srgbClr val="FFFFFF"/>
                          </a:highlight>
                          <a:latin typeface="Lato"/>
                          <a:ea typeface="Lato"/>
                          <a:cs typeface="Lato"/>
                          <a:sym typeface="Lato"/>
                        </a:rPr>
                        <a:t>0.044571</a:t>
                      </a:r>
                      <a:endParaRPr sz="1600"/>
                    </a:p>
                  </a:txBody>
                  <a:tcPr marT="91425" marB="91425" marR="91425" marL="91425"/>
                </a:tc>
              </a:tr>
              <a:tr h="48595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600">
                          <a:solidFill>
                            <a:srgbClr val="0000FF"/>
                          </a:solidFill>
                          <a:highlight>
                            <a:srgbClr val="FFFFFF"/>
                          </a:highlight>
                          <a:latin typeface="Lato"/>
                          <a:ea typeface="Lato"/>
                          <a:cs typeface="Lato"/>
                          <a:sym typeface="Lato"/>
                        </a:rPr>
                        <a:t>0.031103</a:t>
                      </a:r>
                      <a:endParaRPr sz="1600"/>
                    </a:p>
                  </a:txBody>
                  <a:tcPr marT="91425" marB="91425" marR="91425" marL="91425"/>
                </a:tc>
                <a:tc>
                  <a:txBody>
                    <a:bodyPr/>
                    <a:lstStyle/>
                    <a:p>
                      <a:pPr indent="0" lvl="0" marL="0" rtl="0" algn="l">
                        <a:spcBef>
                          <a:spcPts val="0"/>
                        </a:spcBef>
                        <a:spcAft>
                          <a:spcPts val="0"/>
                        </a:spcAft>
                        <a:buNone/>
                      </a:pPr>
                      <a:r>
                        <a:rPr b="1" lang="en" sz="1600">
                          <a:solidFill>
                            <a:schemeClr val="lt2"/>
                          </a:solidFill>
                          <a:highlight>
                            <a:srgbClr val="FFFFFF"/>
                          </a:highlight>
                          <a:latin typeface="Lato"/>
                          <a:ea typeface="Lato"/>
                          <a:cs typeface="Lato"/>
                          <a:sym typeface="Lato"/>
                        </a:rPr>
                        <a:t>0.181651</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highlight>
                            <a:srgbClr val="FFFFFF"/>
                          </a:highlight>
                          <a:latin typeface="Lato"/>
                          <a:ea typeface="Lato"/>
                          <a:cs typeface="Lato"/>
                          <a:sym typeface="Lato"/>
                        </a:rPr>
                        <a:t>0.032997</a:t>
                      </a:r>
                      <a:endParaRPr sz="1600"/>
                    </a:p>
                  </a:txBody>
                  <a:tcPr marT="91425" marB="91425" marR="91425" marL="91425"/>
                </a:tc>
              </a:tr>
              <a:tr h="471600">
                <a:tc>
                  <a:txBody>
                    <a:bodyPr/>
                    <a:lstStyle/>
                    <a:p>
                      <a:pPr indent="0" lvl="0" marL="0" rtl="0" algn="l">
                        <a:spcBef>
                          <a:spcPts val="0"/>
                        </a:spcBef>
                        <a:spcAft>
                          <a:spcPts val="0"/>
                        </a:spcAft>
                        <a:buNone/>
                      </a:pPr>
                      <a:r>
                        <a:rPr lang="en"/>
                        <a:t>D5</a:t>
                      </a:r>
                      <a:endParaRPr/>
                    </a:p>
                  </a:txBody>
                  <a:tcPr marT="91425" marB="91425" marR="91425" marL="91425"/>
                </a:tc>
                <a:tc>
                  <a:txBody>
                    <a:bodyPr/>
                    <a:lstStyle/>
                    <a:p>
                      <a:pPr indent="0" lvl="0" marL="0" rtl="0" algn="l">
                        <a:lnSpc>
                          <a:spcPct val="115000"/>
                        </a:lnSpc>
                        <a:spcBef>
                          <a:spcPts val="0"/>
                        </a:spcBef>
                        <a:spcAft>
                          <a:spcPts val="0"/>
                        </a:spcAft>
                        <a:buNone/>
                      </a:pPr>
                      <a:r>
                        <a:rPr b="1" lang="en" sz="1600">
                          <a:solidFill>
                            <a:srgbClr val="FF0000"/>
                          </a:solidFill>
                          <a:highlight>
                            <a:srgbClr val="FFFFFF"/>
                          </a:highlight>
                          <a:latin typeface="Lato"/>
                          <a:ea typeface="Lato"/>
                          <a:cs typeface="Lato"/>
                          <a:sym typeface="Lato"/>
                        </a:rPr>
                        <a:t>0.933843</a:t>
                      </a:r>
                      <a:endParaRPr sz="1600"/>
                    </a:p>
                  </a:txBody>
                  <a:tcPr marT="91425" marB="91425" marR="91425" marL="91425"/>
                </a:tc>
                <a:tc>
                  <a:txBody>
                    <a:bodyPr/>
                    <a:lstStyle/>
                    <a:p>
                      <a:pPr indent="0" lvl="0" marL="0" rtl="0" algn="l">
                        <a:lnSpc>
                          <a:spcPct val="115000"/>
                        </a:lnSpc>
                        <a:spcBef>
                          <a:spcPts val="0"/>
                        </a:spcBef>
                        <a:spcAft>
                          <a:spcPts val="0"/>
                        </a:spcAft>
                        <a:buNone/>
                      </a:pPr>
                      <a:r>
                        <a:rPr b="1" lang="en" sz="1600">
                          <a:solidFill>
                            <a:srgbClr val="FF0000"/>
                          </a:solidFill>
                          <a:highlight>
                            <a:srgbClr val="FFFFFF"/>
                          </a:highlight>
                          <a:latin typeface="Lato"/>
                          <a:ea typeface="Lato"/>
                          <a:cs typeface="Lato"/>
                          <a:sym typeface="Lato"/>
                        </a:rPr>
                        <a:t>0.017899</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highlight>
                            <a:srgbClr val="FFFFFF"/>
                          </a:highlight>
                          <a:latin typeface="Lato"/>
                          <a:ea typeface="Lato"/>
                          <a:cs typeface="Lato"/>
                          <a:sym typeface="Lato"/>
                        </a:rPr>
                        <a:t>0.000320</a:t>
                      </a:r>
                      <a:endParaRPr sz="1600"/>
                    </a:p>
                  </a:txBody>
                  <a:tcPr marT="91425" marB="91425" marR="91425" marL="91425"/>
                </a:tc>
              </a:tr>
            </a:tbl>
          </a:graphicData>
        </a:graphic>
      </p:graphicFrame>
      <p:sp>
        <p:nvSpPr>
          <p:cNvPr id="156" name="Google Shape;156;p23"/>
          <p:cNvSpPr txBox="1"/>
          <p:nvPr/>
        </p:nvSpPr>
        <p:spPr>
          <a:xfrm>
            <a:off x="498125" y="1020050"/>
            <a:ext cx="809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There is very little </a:t>
            </a:r>
            <a:r>
              <a:rPr lang="en" sz="1500">
                <a:latin typeface="Lato"/>
                <a:ea typeface="Lato"/>
                <a:cs typeface="Lato"/>
                <a:sym typeface="Lato"/>
              </a:rPr>
              <a:t>correlation</a:t>
            </a:r>
            <a:r>
              <a:rPr lang="en" sz="1500">
                <a:latin typeface="Lato"/>
                <a:ea typeface="Lato"/>
                <a:cs typeface="Lato"/>
                <a:sym typeface="Lato"/>
              </a:rPr>
              <a:t> between salary and business value at designations 1 to 4, and no correlation at designation 5.</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4294967295" type="title"/>
          </p:nvPr>
        </p:nvSpPr>
        <p:spPr>
          <a:xfrm>
            <a:off x="486275" y="317325"/>
            <a:ext cx="6627000" cy="6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Gender bias? </a:t>
            </a:r>
            <a:r>
              <a:rPr lang="en" sz="3100">
                <a:solidFill>
                  <a:schemeClr val="accent1"/>
                </a:solidFill>
              </a:rPr>
              <a:t>Unlikely . . . </a:t>
            </a:r>
            <a:endParaRPr sz="3100">
              <a:solidFill>
                <a:schemeClr val="accent1"/>
              </a:solidFill>
            </a:endParaRPr>
          </a:p>
        </p:txBody>
      </p:sp>
      <p:sp>
        <p:nvSpPr>
          <p:cNvPr id="162" name="Google Shape;162;p24"/>
          <p:cNvSpPr txBox="1"/>
          <p:nvPr>
            <p:ph idx="4294967295" type="title"/>
          </p:nvPr>
        </p:nvSpPr>
        <p:spPr>
          <a:xfrm>
            <a:off x="486275" y="953325"/>
            <a:ext cx="7980900" cy="113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Lato"/>
                <a:ea typeface="Lato"/>
                <a:cs typeface="Lato"/>
                <a:sym typeface="Lato"/>
              </a:rPr>
              <a:t>58-60% male, 40-42% female</a:t>
            </a:r>
            <a:r>
              <a:rPr b="0" lang="en" sz="1400">
                <a:latin typeface="Lato"/>
                <a:ea typeface="Lato"/>
                <a:cs typeface="Lato"/>
                <a:sym typeface="Lato"/>
              </a:rPr>
              <a:t> at all levels. </a:t>
            </a:r>
            <a:endParaRPr b="0" sz="1400">
              <a:latin typeface="Lato"/>
              <a:ea typeface="Lato"/>
              <a:cs typeface="Lato"/>
              <a:sym typeface="Lato"/>
            </a:endParaRPr>
          </a:p>
          <a:p>
            <a:pPr indent="-298450" lvl="0" marL="457200" rtl="0" algn="l">
              <a:lnSpc>
                <a:spcPct val="115000"/>
              </a:lnSpc>
              <a:spcBef>
                <a:spcPts val="1000"/>
              </a:spcBef>
              <a:spcAft>
                <a:spcPts val="0"/>
              </a:spcAft>
              <a:buSzPts val="1100"/>
              <a:buFont typeface="Lato"/>
              <a:buChar char="❖"/>
            </a:pPr>
            <a:r>
              <a:rPr b="0" lang="en" sz="1100">
                <a:latin typeface="Lato"/>
                <a:ea typeface="Lato"/>
                <a:cs typeface="Lato"/>
                <a:sym typeface="Lato"/>
              </a:rPr>
              <a:t>Not 50-50 split expected</a:t>
            </a:r>
            <a:endParaRPr b="0"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b="0" lang="en" sz="1100">
                <a:latin typeface="Lato"/>
                <a:ea typeface="Lato"/>
                <a:cs typeface="Lato"/>
                <a:sym typeface="Lato"/>
              </a:rPr>
              <a:t>Proportion is same at all designations - women are not being held back from promotion</a:t>
            </a:r>
            <a:endParaRPr b="0"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b="0" lang="en" sz="1100">
                <a:latin typeface="Lato"/>
                <a:ea typeface="Lato"/>
                <a:cs typeface="Lato"/>
                <a:sym typeface="Lato"/>
              </a:rPr>
              <a:t>Salary is equal between genders at all levels - women are not being paid less for doing the same job</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63" name="Google Shape;163;p24"/>
          <p:cNvPicPr preferRelativeResize="0"/>
          <p:nvPr/>
        </p:nvPicPr>
        <p:blipFill rotWithShape="1">
          <a:blip r:embed="rId3">
            <a:alphaModFix/>
          </a:blip>
          <a:srcRect b="6890" l="21580" r="21023" t="0"/>
          <a:stretch/>
        </p:blipFill>
        <p:spPr>
          <a:xfrm>
            <a:off x="0" y="3541596"/>
            <a:ext cx="1481025" cy="1601904"/>
          </a:xfrm>
          <a:prstGeom prst="rect">
            <a:avLst/>
          </a:prstGeom>
          <a:noFill/>
          <a:ln>
            <a:noFill/>
          </a:ln>
        </p:spPr>
      </p:pic>
      <p:pic>
        <p:nvPicPr>
          <p:cNvPr id="164" name="Google Shape;164;p24"/>
          <p:cNvPicPr preferRelativeResize="0"/>
          <p:nvPr/>
        </p:nvPicPr>
        <p:blipFill rotWithShape="1">
          <a:blip r:embed="rId4">
            <a:alphaModFix/>
          </a:blip>
          <a:srcRect b="5377" l="21331" r="19165" t="1416"/>
          <a:stretch/>
        </p:blipFill>
        <p:spPr>
          <a:xfrm>
            <a:off x="1807975" y="3491320"/>
            <a:ext cx="1588075" cy="1658505"/>
          </a:xfrm>
          <a:prstGeom prst="rect">
            <a:avLst/>
          </a:prstGeom>
          <a:noFill/>
          <a:ln>
            <a:noFill/>
          </a:ln>
        </p:spPr>
      </p:pic>
      <p:pic>
        <p:nvPicPr>
          <p:cNvPr id="165" name="Google Shape;165;p24"/>
          <p:cNvPicPr preferRelativeResize="0"/>
          <p:nvPr/>
        </p:nvPicPr>
        <p:blipFill rotWithShape="1">
          <a:blip r:embed="rId5">
            <a:alphaModFix/>
          </a:blip>
          <a:srcRect b="7503" l="23439" r="21870" t="-708"/>
          <a:stretch/>
        </p:blipFill>
        <p:spPr>
          <a:xfrm>
            <a:off x="3831488" y="3460700"/>
            <a:ext cx="1481019" cy="1682800"/>
          </a:xfrm>
          <a:prstGeom prst="rect">
            <a:avLst/>
          </a:prstGeom>
          <a:noFill/>
          <a:ln>
            <a:noFill/>
          </a:ln>
        </p:spPr>
      </p:pic>
      <p:pic>
        <p:nvPicPr>
          <p:cNvPr id="166" name="Google Shape;166;p24"/>
          <p:cNvPicPr preferRelativeResize="0"/>
          <p:nvPr/>
        </p:nvPicPr>
        <p:blipFill rotWithShape="1">
          <a:blip r:embed="rId6">
            <a:alphaModFix/>
          </a:blip>
          <a:srcRect b="4251" l="19501" r="15815" t="0"/>
          <a:stretch/>
        </p:blipFill>
        <p:spPr>
          <a:xfrm>
            <a:off x="5660288" y="3460700"/>
            <a:ext cx="1705162" cy="1682800"/>
          </a:xfrm>
          <a:prstGeom prst="rect">
            <a:avLst/>
          </a:prstGeom>
          <a:noFill/>
          <a:ln>
            <a:noFill/>
          </a:ln>
        </p:spPr>
      </p:pic>
      <p:pic>
        <p:nvPicPr>
          <p:cNvPr id="167" name="Google Shape;167;p24"/>
          <p:cNvPicPr preferRelativeResize="0"/>
          <p:nvPr/>
        </p:nvPicPr>
        <p:blipFill rotWithShape="1">
          <a:blip r:embed="rId7">
            <a:alphaModFix/>
          </a:blip>
          <a:srcRect b="3119" l="19928" r="17107" t="0"/>
          <a:stretch/>
        </p:blipFill>
        <p:spPr>
          <a:xfrm>
            <a:off x="7503525" y="3460700"/>
            <a:ext cx="1640475" cy="1682800"/>
          </a:xfrm>
          <a:prstGeom prst="rect">
            <a:avLst/>
          </a:prstGeom>
          <a:noFill/>
          <a:ln>
            <a:noFill/>
          </a:ln>
        </p:spPr>
      </p:pic>
      <p:pic>
        <p:nvPicPr>
          <p:cNvPr id="168" name="Google Shape;168;p24"/>
          <p:cNvPicPr preferRelativeResize="0"/>
          <p:nvPr/>
        </p:nvPicPr>
        <p:blipFill>
          <a:blip r:embed="rId8">
            <a:alphaModFix/>
          </a:blip>
          <a:stretch>
            <a:fillRect/>
          </a:stretch>
        </p:blipFill>
        <p:spPr>
          <a:xfrm>
            <a:off x="0" y="2323933"/>
            <a:ext cx="1705150" cy="1136767"/>
          </a:xfrm>
          <a:prstGeom prst="rect">
            <a:avLst/>
          </a:prstGeom>
          <a:noFill/>
          <a:ln>
            <a:noFill/>
          </a:ln>
        </p:spPr>
      </p:pic>
      <p:pic>
        <p:nvPicPr>
          <p:cNvPr id="169" name="Google Shape;169;p24"/>
          <p:cNvPicPr preferRelativeResize="0"/>
          <p:nvPr/>
        </p:nvPicPr>
        <p:blipFill>
          <a:blip r:embed="rId9">
            <a:alphaModFix/>
          </a:blip>
          <a:stretch>
            <a:fillRect/>
          </a:stretch>
        </p:blipFill>
        <p:spPr>
          <a:xfrm>
            <a:off x="1679663" y="2261526"/>
            <a:ext cx="1844700" cy="1229800"/>
          </a:xfrm>
          <a:prstGeom prst="rect">
            <a:avLst/>
          </a:prstGeom>
          <a:noFill/>
          <a:ln>
            <a:noFill/>
          </a:ln>
        </p:spPr>
      </p:pic>
      <p:pic>
        <p:nvPicPr>
          <p:cNvPr id="170" name="Google Shape;170;p24"/>
          <p:cNvPicPr preferRelativeResize="0"/>
          <p:nvPr/>
        </p:nvPicPr>
        <p:blipFill rotWithShape="1">
          <a:blip r:embed="rId10">
            <a:alphaModFix/>
          </a:blip>
          <a:srcRect b="3190" l="0" r="0" t="-3190"/>
          <a:stretch/>
        </p:blipFill>
        <p:spPr>
          <a:xfrm>
            <a:off x="3473525" y="2137459"/>
            <a:ext cx="1984825" cy="1323241"/>
          </a:xfrm>
          <a:prstGeom prst="rect">
            <a:avLst/>
          </a:prstGeom>
          <a:noFill/>
          <a:ln>
            <a:noFill/>
          </a:ln>
        </p:spPr>
      </p:pic>
      <p:pic>
        <p:nvPicPr>
          <p:cNvPr id="171" name="Google Shape;171;p24"/>
          <p:cNvPicPr preferRelativeResize="0"/>
          <p:nvPr/>
        </p:nvPicPr>
        <p:blipFill>
          <a:blip r:embed="rId11">
            <a:alphaModFix/>
          </a:blip>
          <a:stretch>
            <a:fillRect/>
          </a:stretch>
        </p:blipFill>
        <p:spPr>
          <a:xfrm>
            <a:off x="5312500" y="2168124"/>
            <a:ext cx="1984825" cy="1323201"/>
          </a:xfrm>
          <a:prstGeom prst="rect">
            <a:avLst/>
          </a:prstGeom>
          <a:noFill/>
          <a:ln>
            <a:noFill/>
          </a:ln>
        </p:spPr>
      </p:pic>
      <p:pic>
        <p:nvPicPr>
          <p:cNvPr id="172" name="Google Shape;172;p24"/>
          <p:cNvPicPr preferRelativeResize="0"/>
          <p:nvPr/>
        </p:nvPicPr>
        <p:blipFill>
          <a:blip r:embed="rId12">
            <a:alphaModFix/>
          </a:blip>
          <a:stretch>
            <a:fillRect/>
          </a:stretch>
        </p:blipFill>
        <p:spPr>
          <a:xfrm>
            <a:off x="7159175" y="2105975"/>
            <a:ext cx="1984825" cy="13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83100" y="1631325"/>
            <a:ext cx="6932100" cy="29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latin typeface="Lato"/>
                <a:ea typeface="Lato"/>
                <a:cs typeface="Lato"/>
                <a:sym typeface="Lato"/>
              </a:rPr>
              <a:t>Did employees leave because they were overworked?</a:t>
            </a:r>
            <a:endParaRPr sz="2800">
              <a:latin typeface="Lato"/>
              <a:ea typeface="Lato"/>
              <a:cs typeface="Lato"/>
              <a:sym typeface="Lato"/>
            </a:endParaRPr>
          </a:p>
        </p:txBody>
      </p:sp>
      <p:sp>
        <p:nvSpPr>
          <p:cNvPr id="178" name="Google Shape;178;p25"/>
          <p:cNvSpPr txBox="1"/>
          <p:nvPr/>
        </p:nvSpPr>
        <p:spPr>
          <a:xfrm>
            <a:off x="515250" y="383075"/>
            <a:ext cx="8047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accent5"/>
                </a:solidFill>
                <a:latin typeface="Raleway"/>
                <a:ea typeface="Raleway"/>
                <a:cs typeface="Raleway"/>
                <a:sym typeface="Raleway"/>
              </a:rPr>
              <a:t>Workload &amp; Type of Work </a:t>
            </a:r>
            <a:endParaRPr b="1" sz="3700">
              <a:solidFill>
                <a:schemeClr val="accent5"/>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4294967295" type="title"/>
          </p:nvPr>
        </p:nvSpPr>
        <p:spPr>
          <a:xfrm>
            <a:off x="535775" y="126725"/>
            <a:ext cx="792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Why did they leave? (Job Satisfaction) </a:t>
            </a:r>
            <a:endParaRPr sz="1900"/>
          </a:p>
        </p:txBody>
      </p:sp>
      <p:sp>
        <p:nvSpPr>
          <p:cNvPr id="184" name="Google Shape;184;p26"/>
          <p:cNvSpPr txBox="1"/>
          <p:nvPr>
            <p:ph idx="4294967295" type="title"/>
          </p:nvPr>
        </p:nvSpPr>
        <p:spPr>
          <a:xfrm>
            <a:off x="199450" y="1758663"/>
            <a:ext cx="2016000" cy="5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solidFill>
                  <a:schemeClr val="dk1"/>
                </a:solidFill>
              </a:rPr>
              <a:t>Org B - Job Satisfaction had an effect on tenure.</a:t>
            </a:r>
            <a:endParaRPr sz="1400">
              <a:latin typeface="Lato"/>
              <a:ea typeface="Lato"/>
              <a:cs typeface="Lato"/>
              <a:sym typeface="Lato"/>
            </a:endParaRPr>
          </a:p>
        </p:txBody>
      </p:sp>
      <p:sp>
        <p:nvSpPr>
          <p:cNvPr id="185" name="Google Shape;185;p26"/>
          <p:cNvSpPr txBox="1"/>
          <p:nvPr>
            <p:ph idx="4294967295" type="title"/>
          </p:nvPr>
        </p:nvSpPr>
        <p:spPr>
          <a:xfrm>
            <a:off x="422700" y="4375175"/>
            <a:ext cx="8298600" cy="68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Lato"/>
                <a:ea typeface="Lato"/>
                <a:cs typeface="Lato"/>
                <a:sym typeface="Lato"/>
              </a:rPr>
              <a:t>Employees who left Org B:</a:t>
            </a:r>
            <a:r>
              <a:rPr b="0" lang="en" sz="1200">
                <a:latin typeface="Lato"/>
                <a:ea typeface="Lato"/>
                <a:cs typeface="Lato"/>
                <a:sym typeface="Lato"/>
              </a:rPr>
              <a:t> Weak but significant positive c</a:t>
            </a:r>
            <a:r>
              <a:rPr b="0" lang="en" sz="1200">
                <a:latin typeface="Lato"/>
                <a:ea typeface="Lato"/>
                <a:cs typeface="Lato"/>
                <a:sym typeface="Lato"/>
              </a:rPr>
              <a:t>orrelation between Tenure(Days) and Job Satisfaction -</a:t>
            </a:r>
            <a:r>
              <a:rPr b="0" lang="en" sz="1200">
                <a:solidFill>
                  <a:srgbClr val="000000"/>
                </a:solidFill>
                <a:latin typeface="Lato"/>
                <a:ea typeface="Lato"/>
                <a:cs typeface="Lato"/>
                <a:sym typeface="Lato"/>
              </a:rPr>
              <a:t>  </a:t>
            </a:r>
            <a:r>
              <a:rPr b="0" lang="en" sz="1200">
                <a:solidFill>
                  <a:srgbClr val="0000FF"/>
                </a:solidFill>
                <a:latin typeface="Lato"/>
                <a:ea typeface="Lato"/>
                <a:cs typeface="Lato"/>
                <a:sym typeface="Lato"/>
              </a:rPr>
              <a:t>0.45 </a:t>
            </a:r>
            <a:r>
              <a:rPr b="0" lang="en" sz="1200">
                <a:solidFill>
                  <a:srgbClr val="0000FF"/>
                </a:solidFill>
                <a:latin typeface="Lato"/>
                <a:ea typeface="Lato"/>
                <a:cs typeface="Lato"/>
                <a:sym typeface="Lato"/>
              </a:rPr>
              <a:t> (</a:t>
            </a:r>
            <a:r>
              <a:rPr b="0" i="1" lang="en" sz="1200">
                <a:solidFill>
                  <a:srgbClr val="0000FF"/>
                </a:solidFill>
                <a:latin typeface="Lato"/>
                <a:ea typeface="Lato"/>
                <a:cs typeface="Lato"/>
                <a:sym typeface="Lato"/>
              </a:rPr>
              <a:t>p</a:t>
            </a:r>
            <a:r>
              <a:rPr b="0" lang="en" sz="1200">
                <a:solidFill>
                  <a:srgbClr val="0000FF"/>
                </a:solidFill>
                <a:latin typeface="Lato"/>
                <a:ea typeface="Lato"/>
                <a:cs typeface="Lato"/>
                <a:sym typeface="Lato"/>
              </a:rPr>
              <a:t> &lt; .0001)</a:t>
            </a:r>
            <a:r>
              <a:rPr b="0" lang="en" sz="1200">
                <a:solidFill>
                  <a:srgbClr val="000000"/>
                </a:solidFill>
                <a:latin typeface="Lato"/>
                <a:ea typeface="Lato"/>
                <a:cs typeface="Lato"/>
                <a:sym typeface="Lato"/>
              </a:rPr>
              <a:t>. As </a:t>
            </a:r>
            <a:r>
              <a:rPr b="0" lang="en" sz="1200">
                <a:latin typeface="Lato"/>
                <a:ea typeface="Lato"/>
                <a:cs typeface="Lato"/>
                <a:sym typeface="Lato"/>
              </a:rPr>
              <a:t> job satisfaction increases, tenure increases (and vice versa).</a:t>
            </a:r>
            <a:endParaRPr b="0" sz="1200">
              <a:latin typeface="Lato"/>
              <a:ea typeface="Lato"/>
              <a:cs typeface="Lato"/>
              <a:sym typeface="Lato"/>
            </a:endParaRPr>
          </a:p>
        </p:txBody>
      </p:sp>
      <p:pic>
        <p:nvPicPr>
          <p:cNvPr id="186" name="Google Shape;186;p26"/>
          <p:cNvPicPr preferRelativeResize="0"/>
          <p:nvPr/>
        </p:nvPicPr>
        <p:blipFill>
          <a:blip r:embed="rId3">
            <a:alphaModFix/>
          </a:blip>
          <a:stretch>
            <a:fillRect/>
          </a:stretch>
        </p:blipFill>
        <p:spPr>
          <a:xfrm>
            <a:off x="2247238" y="948762"/>
            <a:ext cx="4649525" cy="3487175"/>
          </a:xfrm>
          <a:prstGeom prst="rect">
            <a:avLst/>
          </a:prstGeom>
          <a:noFill/>
          <a:ln>
            <a:noFill/>
          </a:ln>
        </p:spPr>
      </p:pic>
      <p:sp>
        <p:nvSpPr>
          <p:cNvPr id="187" name="Google Shape;187;p26"/>
          <p:cNvSpPr txBox="1"/>
          <p:nvPr/>
        </p:nvSpPr>
        <p:spPr>
          <a:xfrm>
            <a:off x="167650" y="2769225"/>
            <a:ext cx="20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Org A - no Job Satisfaction variable</a:t>
            </a:r>
            <a:endParaRPr b="1">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4294967295" type="title"/>
          </p:nvPr>
        </p:nvSpPr>
        <p:spPr>
          <a:xfrm>
            <a:off x="535775" y="126725"/>
            <a:ext cx="792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Why did they leave? (Workload)</a:t>
            </a:r>
            <a:endParaRPr sz="2400"/>
          </a:p>
        </p:txBody>
      </p:sp>
      <p:sp>
        <p:nvSpPr>
          <p:cNvPr id="193" name="Google Shape;193;p27"/>
          <p:cNvSpPr txBox="1"/>
          <p:nvPr>
            <p:ph idx="4294967295" type="title"/>
          </p:nvPr>
        </p:nvSpPr>
        <p:spPr>
          <a:xfrm>
            <a:off x="535775" y="894725"/>
            <a:ext cx="8169900" cy="8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latin typeface="Lato"/>
                <a:ea typeface="Lato"/>
                <a:cs typeface="Lato"/>
                <a:sym typeface="Lato"/>
              </a:rPr>
              <a:t>For Org B: ‘Number of Projects’ operationalised as an employee’s workload, where more projects meant a higher workload. </a:t>
            </a:r>
            <a:endParaRPr sz="1500">
              <a:latin typeface="Lato"/>
              <a:ea typeface="Lato"/>
              <a:cs typeface="Lato"/>
              <a:sym typeface="Lato"/>
            </a:endParaRPr>
          </a:p>
        </p:txBody>
      </p:sp>
      <p:pic>
        <p:nvPicPr>
          <p:cNvPr id="194" name="Google Shape;194;p27"/>
          <p:cNvPicPr preferRelativeResize="0"/>
          <p:nvPr/>
        </p:nvPicPr>
        <p:blipFill>
          <a:blip r:embed="rId3">
            <a:alphaModFix/>
          </a:blip>
          <a:stretch>
            <a:fillRect/>
          </a:stretch>
        </p:blipFill>
        <p:spPr>
          <a:xfrm>
            <a:off x="-134750" y="1814550"/>
            <a:ext cx="4475700" cy="2237850"/>
          </a:xfrm>
          <a:prstGeom prst="rect">
            <a:avLst/>
          </a:prstGeom>
          <a:noFill/>
          <a:ln>
            <a:noFill/>
          </a:ln>
        </p:spPr>
      </p:pic>
      <p:pic>
        <p:nvPicPr>
          <p:cNvPr id="195" name="Google Shape;195;p27"/>
          <p:cNvPicPr preferRelativeResize="0"/>
          <p:nvPr/>
        </p:nvPicPr>
        <p:blipFill>
          <a:blip r:embed="rId4">
            <a:alphaModFix/>
          </a:blip>
          <a:stretch>
            <a:fillRect/>
          </a:stretch>
        </p:blipFill>
        <p:spPr>
          <a:xfrm>
            <a:off x="3985075" y="1544250"/>
            <a:ext cx="5556925" cy="2778475"/>
          </a:xfrm>
          <a:prstGeom prst="rect">
            <a:avLst/>
          </a:prstGeom>
          <a:noFill/>
          <a:ln>
            <a:noFill/>
          </a:ln>
        </p:spPr>
      </p:pic>
      <p:sp>
        <p:nvSpPr>
          <p:cNvPr id="196" name="Google Shape;196;p27"/>
          <p:cNvSpPr txBox="1"/>
          <p:nvPr>
            <p:ph idx="4294967295" type="title"/>
          </p:nvPr>
        </p:nvSpPr>
        <p:spPr>
          <a:xfrm>
            <a:off x="535775" y="4322725"/>
            <a:ext cx="8169900" cy="8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latin typeface="Lato"/>
                <a:ea typeface="Lato"/>
                <a:cs typeface="Lato"/>
                <a:sym typeface="Lato"/>
              </a:rPr>
              <a:t>Job Satisfaction is lowest when workload is high (Number of Projects &gt; 5) or when workload is low (Number of Projects = 2).  Trend persists when looking separately  at stayers and leavers.</a:t>
            </a:r>
            <a:endParaRPr sz="15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idx="4294967295" type="title"/>
          </p:nvPr>
        </p:nvSpPr>
        <p:spPr>
          <a:xfrm>
            <a:off x="535775" y="126725"/>
            <a:ext cx="792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Relationship between workload and job satisfaction for leavers</a:t>
            </a:r>
            <a:endParaRPr sz="1200"/>
          </a:p>
        </p:txBody>
      </p:sp>
      <p:sp>
        <p:nvSpPr>
          <p:cNvPr id="202" name="Google Shape;202;p28"/>
          <p:cNvSpPr txBox="1"/>
          <p:nvPr>
            <p:ph idx="4294967295" type="title"/>
          </p:nvPr>
        </p:nvSpPr>
        <p:spPr>
          <a:xfrm>
            <a:off x="5687400" y="1315963"/>
            <a:ext cx="2640600" cy="33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Correlation between ‘Number of Projects’ (re. Workload) and Job Satisfaction:  </a:t>
            </a:r>
            <a:r>
              <a:rPr b="0" lang="en" sz="1800">
                <a:solidFill>
                  <a:srgbClr val="FF0000"/>
                </a:solidFill>
                <a:latin typeface="Lato"/>
                <a:ea typeface="Lato"/>
                <a:cs typeface="Lato"/>
                <a:sym typeface="Lato"/>
              </a:rPr>
              <a:t>-0.23 (</a:t>
            </a:r>
            <a:r>
              <a:rPr b="0" i="1" lang="en" sz="1800">
                <a:solidFill>
                  <a:srgbClr val="FF0000"/>
                </a:solidFill>
                <a:latin typeface="Lato"/>
                <a:ea typeface="Lato"/>
                <a:cs typeface="Lato"/>
                <a:sym typeface="Lato"/>
              </a:rPr>
              <a:t>p</a:t>
            </a:r>
            <a:r>
              <a:rPr b="0" lang="en" sz="1800">
                <a:solidFill>
                  <a:srgbClr val="FF0000"/>
                </a:solidFill>
                <a:latin typeface="Lato"/>
                <a:ea typeface="Lato"/>
                <a:cs typeface="Lato"/>
                <a:sym typeface="Lato"/>
              </a:rPr>
              <a:t> &lt; .0001) </a:t>
            </a:r>
            <a:endParaRPr b="0" sz="1800">
              <a:solidFill>
                <a:srgbClr val="FF0000"/>
              </a:solidFill>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Such that job satisfaction decreases as workload increases.</a:t>
            </a:r>
            <a:endParaRPr b="0" sz="1800">
              <a:latin typeface="Lato"/>
              <a:ea typeface="Lato"/>
              <a:cs typeface="Lato"/>
              <a:sym typeface="Lato"/>
            </a:endParaRPr>
          </a:p>
        </p:txBody>
      </p:sp>
      <p:pic>
        <p:nvPicPr>
          <p:cNvPr id="203" name="Google Shape;203;p28"/>
          <p:cNvPicPr preferRelativeResize="0"/>
          <p:nvPr/>
        </p:nvPicPr>
        <p:blipFill>
          <a:blip r:embed="rId3">
            <a:alphaModFix/>
          </a:blip>
          <a:stretch>
            <a:fillRect/>
          </a:stretch>
        </p:blipFill>
        <p:spPr>
          <a:xfrm>
            <a:off x="428775" y="1004175"/>
            <a:ext cx="5258634" cy="394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09" name="Google Shape;209;p29"/>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Low and high workload can potentially affect job satisfaction negatively.</a:t>
            </a:r>
            <a:endParaRPr b="0" sz="1800">
              <a:solidFill>
                <a:schemeClr val="lt1"/>
              </a:solidFill>
            </a:endParaRPr>
          </a:p>
        </p:txBody>
      </p:sp>
      <p:sp>
        <p:nvSpPr>
          <p:cNvPr id="213" name="Google Shape;213;p29"/>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A tale as old as time - ensure that your best performers and hardest workers are recognised and rewarded. If not, they will leave.</a:t>
            </a:r>
            <a:endParaRPr sz="1100">
              <a:solidFill>
                <a:schemeClr val="lt1"/>
              </a:solidFill>
            </a:endParaRPr>
          </a:p>
        </p:txBody>
      </p:sp>
      <p:sp>
        <p:nvSpPr>
          <p:cNvPr id="214" name="Google Shape;214;p29"/>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Review salaries regularly to ensure fair reward. Consider bonuses or commissions for high earners</a:t>
            </a:r>
            <a:endParaRPr b="0" sz="1200">
              <a:solidFill>
                <a:schemeClr val="lt1"/>
              </a:solidFill>
            </a:endParaRPr>
          </a:p>
        </p:txBody>
      </p:sp>
      <p:sp>
        <p:nvSpPr>
          <p:cNvPr id="215" name="Google Shape;215;p29"/>
          <p:cNvSpPr/>
          <p:nvPr/>
        </p:nvSpPr>
        <p:spPr>
          <a:xfrm>
            <a:off x="10322939" y="1449300"/>
            <a:ext cx="2629500" cy="2244900"/>
          </a:xfrm>
          <a:prstGeom prst="wedgeRectCallout">
            <a:avLst>
              <a:gd fmla="val -20833" name="adj1"/>
              <a:gd fmla="val 62500" name="adj2"/>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ph type="title"/>
          </p:nvPr>
        </p:nvSpPr>
        <p:spPr>
          <a:xfrm>
            <a:off x="10396900" y="15688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[Rec…]</a:t>
            </a:r>
            <a:endParaRPr b="0" sz="1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83100" y="200525"/>
            <a:ext cx="8631600" cy="43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r>
              <a:rPr lang="en"/>
              <a:t> </a:t>
            </a:r>
            <a:r>
              <a:rPr lang="en">
                <a:solidFill>
                  <a:schemeClr val="accent5"/>
                </a:solidFill>
              </a:rPr>
              <a:t>of analysis</a:t>
            </a:r>
            <a:endParaRPr>
              <a:solidFill>
                <a:schemeClr val="accent5"/>
              </a:solidFill>
            </a:endParaRPr>
          </a:p>
        </p:txBody>
      </p:sp>
      <p:pic>
        <p:nvPicPr>
          <p:cNvPr id="222" name="Google Shape;222;p30"/>
          <p:cNvPicPr preferRelativeResize="0"/>
          <p:nvPr/>
        </p:nvPicPr>
        <p:blipFill>
          <a:blip r:embed="rId3">
            <a:alphaModFix/>
          </a:blip>
          <a:stretch>
            <a:fillRect/>
          </a:stretch>
        </p:blipFill>
        <p:spPr>
          <a:xfrm>
            <a:off x="283100" y="981825"/>
            <a:ext cx="8453999" cy="4079400"/>
          </a:xfrm>
          <a:prstGeom prst="rect">
            <a:avLst/>
          </a:prstGeom>
          <a:noFill/>
          <a:ln>
            <a:noFill/>
          </a:ln>
        </p:spPr>
      </p:pic>
      <p:sp>
        <p:nvSpPr>
          <p:cNvPr id="223" name="Google Shape;223;p30"/>
          <p:cNvSpPr txBox="1"/>
          <p:nvPr>
            <p:ph idx="4294967295" type="body"/>
          </p:nvPr>
        </p:nvSpPr>
        <p:spPr>
          <a:xfrm>
            <a:off x="752550" y="1064100"/>
            <a:ext cx="7845300" cy="40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POINT 1 - both Companies</a:t>
            </a:r>
            <a:br>
              <a:rPr lang="en" sz="1200">
                <a:latin typeface="Raleway"/>
                <a:ea typeface="Raleway"/>
                <a:cs typeface="Raleway"/>
                <a:sym typeface="Raleway"/>
              </a:rPr>
            </a:br>
            <a:r>
              <a:rPr lang="en" sz="1000">
                <a:latin typeface="Raleway"/>
                <a:ea typeface="Raleway"/>
                <a:cs typeface="Raleway"/>
                <a:sym typeface="Raleway"/>
              </a:rPr>
              <a:t>Circumstances of Termination - did they quit or were they fired?</a:t>
            </a:r>
            <a:endParaRPr sz="10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POINT 2 - both Companies</a:t>
            </a:r>
            <a:br>
              <a:rPr lang="en" sz="1200">
                <a:latin typeface="Raleway"/>
                <a:ea typeface="Raleway"/>
                <a:cs typeface="Raleway"/>
                <a:sym typeface="Raleway"/>
              </a:rPr>
            </a:br>
            <a:r>
              <a:rPr lang="en" sz="1000">
                <a:latin typeface="Raleway"/>
                <a:ea typeface="Raleway"/>
                <a:cs typeface="Raleway"/>
                <a:sym typeface="Raleway"/>
              </a:rPr>
              <a:t>Type of hire - recruitment agency, internship</a:t>
            </a:r>
            <a:endParaRPr sz="10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POINT 3 - Org A</a:t>
            </a:r>
            <a:br>
              <a:rPr lang="en" sz="1200">
                <a:latin typeface="Raleway"/>
                <a:ea typeface="Raleway"/>
                <a:cs typeface="Raleway"/>
                <a:sym typeface="Raleway"/>
              </a:rPr>
            </a:br>
            <a:r>
              <a:rPr lang="en" sz="1000">
                <a:latin typeface="Raleway"/>
                <a:ea typeface="Raleway"/>
                <a:cs typeface="Raleway"/>
                <a:sym typeface="Raleway"/>
              </a:rPr>
              <a:t>Data from previous years to map career progression</a:t>
            </a:r>
            <a:endParaRPr b="1" sz="12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POINT 4 - Org B</a:t>
            </a:r>
            <a:br>
              <a:rPr lang="en" sz="1200">
                <a:latin typeface="Raleway"/>
                <a:ea typeface="Raleway"/>
                <a:cs typeface="Raleway"/>
                <a:sym typeface="Raleway"/>
              </a:rPr>
            </a:br>
            <a:r>
              <a:rPr lang="en" sz="1000">
                <a:latin typeface="Raleway"/>
                <a:ea typeface="Raleway"/>
                <a:cs typeface="Raleway"/>
                <a:sym typeface="Raleway"/>
              </a:rPr>
              <a:t>Demographic information </a:t>
            </a:r>
            <a:endParaRPr sz="10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POINT 5 - Org B</a:t>
            </a:r>
            <a:br>
              <a:rPr lang="en" sz="1200">
                <a:latin typeface="Raleway"/>
                <a:ea typeface="Raleway"/>
                <a:cs typeface="Raleway"/>
                <a:sym typeface="Raleway"/>
              </a:rPr>
            </a:br>
            <a:r>
              <a:rPr lang="en" sz="1000">
                <a:latin typeface="Raleway"/>
                <a:ea typeface="Raleway"/>
                <a:cs typeface="Raleway"/>
                <a:sym typeface="Raleway"/>
              </a:rPr>
              <a:t>Salary details</a:t>
            </a:r>
            <a:endParaRPr sz="10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POINT 6 - Org B</a:t>
            </a:r>
            <a:br>
              <a:rPr lang="en" sz="1200">
                <a:latin typeface="Raleway"/>
                <a:ea typeface="Raleway"/>
                <a:cs typeface="Raleway"/>
                <a:sym typeface="Raleway"/>
              </a:rPr>
            </a:br>
            <a:r>
              <a:rPr lang="en" sz="1000">
                <a:latin typeface="Raleway"/>
                <a:ea typeface="Raleway"/>
                <a:cs typeface="Raleway"/>
                <a:sym typeface="Raleway"/>
              </a:rPr>
              <a:t>Data from previous dates - particularly evaluation and satisfaction</a:t>
            </a:r>
            <a:endParaRPr sz="10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solidFill>
                  <a:schemeClr val="dk1"/>
                </a:solidFill>
                <a:latin typeface="Raleway"/>
                <a:ea typeface="Raleway"/>
                <a:cs typeface="Raleway"/>
                <a:sym typeface="Raleway"/>
              </a:rPr>
              <a:t>POINT 7 - Overall Findings</a:t>
            </a:r>
            <a:br>
              <a:rPr lang="en" sz="1200">
                <a:latin typeface="Raleway"/>
                <a:ea typeface="Raleway"/>
                <a:cs typeface="Raleway"/>
                <a:sym typeface="Raleway"/>
              </a:rPr>
            </a:br>
            <a:r>
              <a:rPr lang="en" sz="1000">
                <a:latin typeface="Raleway"/>
                <a:ea typeface="Raleway"/>
                <a:cs typeface="Raleway"/>
                <a:sym typeface="Raleway"/>
              </a:rPr>
              <a:t>Findings and recommendations may not be suited for all organisations as specific industries need to be considered.</a:t>
            </a:r>
            <a:endParaRPr sz="10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246900"/>
            <a:ext cx="4045200" cy="460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2"/>
                </a:solidFill>
              </a:rPr>
              <a:t>Why </a:t>
            </a:r>
            <a:r>
              <a:rPr b="0" lang="en" sz="1600">
                <a:solidFill>
                  <a:schemeClr val="lt2"/>
                </a:solidFill>
              </a:rPr>
              <a:t>did we choose to investigate this </a:t>
            </a:r>
            <a:r>
              <a:rPr b="0" lang="en" sz="1600">
                <a:solidFill>
                  <a:schemeClr val="lt2"/>
                </a:solidFill>
              </a:rPr>
              <a:t>topic</a:t>
            </a:r>
            <a:r>
              <a:rPr b="0" lang="en" sz="1600">
                <a:solidFill>
                  <a:schemeClr val="lt2"/>
                </a:solidFill>
              </a:rPr>
              <a:t>? </a:t>
            </a:r>
            <a:endParaRPr b="0" sz="1600">
              <a:solidFill>
                <a:schemeClr val="lt2"/>
              </a:solidFill>
            </a:endParaRPr>
          </a:p>
          <a:p>
            <a:pPr indent="0" lvl="0" marL="0" rtl="0" algn="l">
              <a:spcBef>
                <a:spcPts val="0"/>
              </a:spcBef>
              <a:spcAft>
                <a:spcPts val="0"/>
              </a:spcAft>
              <a:buNone/>
            </a:pPr>
            <a:r>
              <a:t/>
            </a:r>
            <a:endParaRPr b="0" sz="1600">
              <a:solidFill>
                <a:schemeClr val="lt2"/>
              </a:solidFill>
            </a:endParaRPr>
          </a:p>
          <a:p>
            <a:pPr indent="0" lvl="0" marL="0" rtl="0" algn="l">
              <a:spcBef>
                <a:spcPts val="0"/>
              </a:spcBef>
              <a:spcAft>
                <a:spcPts val="0"/>
              </a:spcAft>
              <a:buNone/>
            </a:pPr>
            <a:r>
              <a:t/>
            </a:r>
            <a:endParaRPr b="0" sz="1600">
              <a:solidFill>
                <a:schemeClr val="lt2"/>
              </a:solidFill>
            </a:endParaRPr>
          </a:p>
          <a:p>
            <a:pPr indent="0" lvl="0" marL="1371600" rtl="0" algn="l">
              <a:spcBef>
                <a:spcPts val="0"/>
              </a:spcBef>
              <a:spcAft>
                <a:spcPts val="0"/>
              </a:spcAft>
              <a:buNone/>
            </a:pPr>
            <a:r>
              <a:rPr lang="en" sz="1600">
                <a:solidFill>
                  <a:schemeClr val="dk2"/>
                </a:solidFill>
              </a:rPr>
              <a:t>What</a:t>
            </a:r>
            <a:r>
              <a:rPr b="0" lang="en" sz="1600">
                <a:solidFill>
                  <a:schemeClr val="dk2"/>
                </a:solidFill>
              </a:rPr>
              <a:t> data did we want? Did we find it?</a:t>
            </a:r>
            <a:endParaRPr b="0" sz="1600">
              <a:solidFill>
                <a:schemeClr val="dk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2600">
                <a:solidFill>
                  <a:schemeClr val="lt2"/>
                </a:solidFill>
              </a:rPr>
              <a:t>How </a:t>
            </a:r>
            <a:r>
              <a:rPr b="0" lang="en" sz="2600">
                <a:solidFill>
                  <a:schemeClr val="lt2"/>
                </a:solidFill>
              </a:rPr>
              <a:t>did we settle on a suitable dataset</a:t>
            </a:r>
            <a:r>
              <a:rPr b="0" lang="en" sz="2600">
                <a:solidFill>
                  <a:schemeClr val="lt2"/>
                </a:solidFill>
              </a:rPr>
              <a:t>?</a:t>
            </a:r>
            <a:endParaRPr b="0" sz="2600">
              <a:solidFill>
                <a:schemeClr val="lt2"/>
              </a:solidFill>
            </a:endParaRPr>
          </a:p>
          <a:p>
            <a:pPr indent="0" lvl="0" marL="0" rtl="0" algn="l">
              <a:spcBef>
                <a:spcPts val="0"/>
              </a:spcBef>
              <a:spcAft>
                <a:spcPts val="0"/>
              </a:spcAft>
              <a:buNone/>
            </a:pPr>
            <a:r>
              <a:t/>
            </a:r>
            <a:endParaRPr b="0" sz="1800">
              <a:solidFill>
                <a:schemeClr val="lt2"/>
              </a:solidFill>
            </a:endParaRPr>
          </a:p>
        </p:txBody>
      </p:sp>
      <p:pic>
        <p:nvPicPr>
          <p:cNvPr id="79" name="Google Shape;79;p14"/>
          <p:cNvPicPr preferRelativeResize="0"/>
          <p:nvPr/>
        </p:nvPicPr>
        <p:blipFill>
          <a:blip r:embed="rId3">
            <a:alphaModFix/>
          </a:blip>
          <a:stretch>
            <a:fillRect/>
          </a:stretch>
        </p:blipFill>
        <p:spPr>
          <a:xfrm>
            <a:off x="6601325" y="3617900"/>
            <a:ext cx="2542673" cy="1525599"/>
          </a:xfrm>
          <a:prstGeom prst="rect">
            <a:avLst/>
          </a:prstGeom>
          <a:noFill/>
          <a:ln>
            <a:noFill/>
          </a:ln>
        </p:spPr>
      </p:pic>
      <p:pic>
        <p:nvPicPr>
          <p:cNvPr id="80" name="Google Shape;80;p14"/>
          <p:cNvPicPr preferRelativeResize="0"/>
          <p:nvPr/>
        </p:nvPicPr>
        <p:blipFill>
          <a:blip r:embed="rId4">
            <a:alphaModFix/>
          </a:blip>
          <a:stretch>
            <a:fillRect/>
          </a:stretch>
        </p:blipFill>
        <p:spPr>
          <a:xfrm>
            <a:off x="4687925" y="93100"/>
            <a:ext cx="2362549" cy="1231150"/>
          </a:xfrm>
          <a:prstGeom prst="rect">
            <a:avLst/>
          </a:prstGeom>
          <a:noFill/>
          <a:ln>
            <a:noFill/>
          </a:ln>
        </p:spPr>
      </p:pic>
      <p:pic>
        <p:nvPicPr>
          <p:cNvPr id="81" name="Google Shape;81;p14"/>
          <p:cNvPicPr preferRelativeResize="0"/>
          <p:nvPr/>
        </p:nvPicPr>
        <p:blipFill>
          <a:blip r:embed="rId5">
            <a:alphaModFix/>
          </a:blip>
          <a:stretch>
            <a:fillRect/>
          </a:stretch>
        </p:blipFill>
        <p:spPr>
          <a:xfrm>
            <a:off x="5222375" y="1612800"/>
            <a:ext cx="3265509" cy="1716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1025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Preparing the Data</a:t>
            </a:r>
            <a:endParaRPr sz="2400"/>
          </a:p>
        </p:txBody>
      </p:sp>
      <p:pic>
        <p:nvPicPr>
          <p:cNvPr id="87" name="Google Shape;87;p15"/>
          <p:cNvPicPr preferRelativeResize="0"/>
          <p:nvPr/>
        </p:nvPicPr>
        <p:blipFill>
          <a:blip r:embed="rId3">
            <a:alphaModFix/>
          </a:blip>
          <a:stretch>
            <a:fillRect/>
          </a:stretch>
        </p:blipFill>
        <p:spPr>
          <a:xfrm>
            <a:off x="4826125" y="1102338"/>
            <a:ext cx="1935427" cy="1935427"/>
          </a:xfrm>
          <a:prstGeom prst="rect">
            <a:avLst/>
          </a:prstGeom>
          <a:noFill/>
          <a:ln>
            <a:noFill/>
          </a:ln>
        </p:spPr>
      </p:pic>
      <p:pic>
        <p:nvPicPr>
          <p:cNvPr id="88" name="Google Shape;88;p15"/>
          <p:cNvPicPr preferRelativeResize="0"/>
          <p:nvPr/>
        </p:nvPicPr>
        <p:blipFill>
          <a:blip r:embed="rId4">
            <a:alphaModFix/>
          </a:blip>
          <a:stretch>
            <a:fillRect/>
          </a:stretch>
        </p:blipFill>
        <p:spPr>
          <a:xfrm>
            <a:off x="4690650" y="3269563"/>
            <a:ext cx="2206351" cy="1654763"/>
          </a:xfrm>
          <a:prstGeom prst="rect">
            <a:avLst/>
          </a:prstGeom>
          <a:noFill/>
          <a:ln>
            <a:noFill/>
          </a:ln>
        </p:spPr>
      </p:pic>
      <p:pic>
        <p:nvPicPr>
          <p:cNvPr id="89" name="Google Shape;89;p15"/>
          <p:cNvPicPr preferRelativeResize="0"/>
          <p:nvPr/>
        </p:nvPicPr>
        <p:blipFill>
          <a:blip r:embed="rId5">
            <a:alphaModFix/>
          </a:blip>
          <a:stretch>
            <a:fillRect/>
          </a:stretch>
        </p:blipFill>
        <p:spPr>
          <a:xfrm>
            <a:off x="6897000" y="1632211"/>
            <a:ext cx="2206349" cy="1879075"/>
          </a:xfrm>
          <a:prstGeom prst="rect">
            <a:avLst/>
          </a:prstGeom>
          <a:noFill/>
          <a:ln>
            <a:noFill/>
          </a:ln>
        </p:spPr>
      </p:pic>
      <p:pic>
        <p:nvPicPr>
          <p:cNvPr id="90" name="Google Shape;90;p15"/>
          <p:cNvPicPr preferRelativeResize="0"/>
          <p:nvPr/>
        </p:nvPicPr>
        <p:blipFill rotWithShape="1">
          <a:blip r:embed="rId6">
            <a:alphaModFix/>
          </a:blip>
          <a:srcRect b="-8200" l="0" r="0" t="8200"/>
          <a:stretch/>
        </p:blipFill>
        <p:spPr>
          <a:xfrm>
            <a:off x="2765650" y="1801493"/>
            <a:ext cx="1794224" cy="1540495"/>
          </a:xfrm>
          <a:prstGeom prst="rect">
            <a:avLst/>
          </a:prstGeom>
          <a:noFill/>
          <a:ln>
            <a:noFill/>
          </a:ln>
        </p:spPr>
      </p:pic>
      <p:sp>
        <p:nvSpPr>
          <p:cNvPr id="91" name="Google Shape;91;p15"/>
          <p:cNvSpPr txBox="1"/>
          <p:nvPr>
            <p:ph idx="4294967295" type="title"/>
          </p:nvPr>
        </p:nvSpPr>
        <p:spPr>
          <a:xfrm>
            <a:off x="84575" y="1102350"/>
            <a:ext cx="2550300" cy="293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Org A:  </a:t>
            </a:r>
            <a:r>
              <a:rPr b="0" lang="en" sz="1400"/>
              <a:t>Sales Team in an Insurance Firm</a:t>
            </a:r>
            <a:endParaRPr b="0" sz="1400"/>
          </a:p>
          <a:p>
            <a:pPr indent="-317500" lvl="0" marL="457200" rtl="0" algn="l">
              <a:lnSpc>
                <a:spcPct val="115000"/>
              </a:lnSpc>
              <a:spcBef>
                <a:spcPts val="1600"/>
              </a:spcBef>
              <a:spcAft>
                <a:spcPts val="0"/>
              </a:spcAft>
              <a:buSzPts val="1400"/>
              <a:buChar char="●"/>
            </a:pPr>
            <a:r>
              <a:rPr b="0" lang="en" sz="1400"/>
              <a:t>Over 19k rows of data</a:t>
            </a:r>
            <a:endParaRPr b="0" sz="1400"/>
          </a:p>
          <a:p>
            <a:pPr indent="-317500" lvl="1" marL="914400" rtl="0" algn="l">
              <a:lnSpc>
                <a:spcPct val="115000"/>
              </a:lnSpc>
              <a:spcBef>
                <a:spcPts val="0"/>
              </a:spcBef>
              <a:spcAft>
                <a:spcPts val="0"/>
              </a:spcAft>
              <a:buSzPts val="1400"/>
              <a:buChar char="○"/>
            </a:pPr>
            <a:r>
              <a:rPr b="0" lang="en" sz="1400"/>
              <a:t>employee data noted at multiple timepoints</a:t>
            </a:r>
            <a:endParaRPr b="0" sz="1400"/>
          </a:p>
          <a:p>
            <a:pPr indent="-317500" lvl="0" marL="457200" rtl="0" algn="l">
              <a:lnSpc>
                <a:spcPct val="115000"/>
              </a:lnSpc>
              <a:spcBef>
                <a:spcPts val="0"/>
              </a:spcBef>
              <a:spcAft>
                <a:spcPts val="0"/>
              </a:spcAft>
              <a:buSzPts val="1400"/>
              <a:buChar char="●"/>
            </a:pPr>
            <a:r>
              <a:rPr b="0" lang="en" sz="1400"/>
              <a:t>2381 Unique Employees</a:t>
            </a:r>
            <a:endParaRPr b="0" sz="1400"/>
          </a:p>
          <a:p>
            <a:pPr indent="0" lvl="0" marL="0" rtl="0" algn="l">
              <a:lnSpc>
                <a:spcPct val="115000"/>
              </a:lnSpc>
              <a:spcBef>
                <a:spcPts val="1600"/>
              </a:spcBef>
              <a:spcAft>
                <a:spcPts val="0"/>
              </a:spcAft>
              <a:buNone/>
            </a:pPr>
            <a:r>
              <a:rPr lang="en" sz="1400"/>
              <a:t>Org B: </a:t>
            </a:r>
            <a:r>
              <a:rPr b="0" lang="en" sz="1400"/>
              <a:t>Organisation from an unspecified industry</a:t>
            </a:r>
            <a:endParaRPr b="0" sz="1400"/>
          </a:p>
          <a:p>
            <a:pPr indent="-317500" lvl="0" marL="457200" rtl="0" algn="l">
              <a:lnSpc>
                <a:spcPct val="115000"/>
              </a:lnSpc>
              <a:spcBef>
                <a:spcPts val="1600"/>
              </a:spcBef>
              <a:spcAft>
                <a:spcPts val="0"/>
              </a:spcAft>
              <a:buSzPts val="1400"/>
              <a:buChar char="●"/>
            </a:pPr>
            <a:r>
              <a:rPr b="0" lang="en" sz="1400"/>
              <a:t>Over 14k Unique Employees</a:t>
            </a:r>
            <a:endParaRPr b="0" sz="1400"/>
          </a:p>
          <a:p>
            <a:pPr indent="-317500" lvl="0" marL="457200" rtl="0" algn="l">
              <a:lnSpc>
                <a:spcPct val="115000"/>
              </a:lnSpc>
              <a:spcBef>
                <a:spcPts val="0"/>
              </a:spcBef>
              <a:spcAft>
                <a:spcPts val="1600"/>
              </a:spcAft>
              <a:buSzPts val="1400"/>
              <a:buChar char="●"/>
            </a:pPr>
            <a:r>
              <a:rPr b="0" lang="en" sz="1400"/>
              <a:t>Multiple </a:t>
            </a:r>
            <a:r>
              <a:rPr b="0" lang="en" sz="1400"/>
              <a:t>departments</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6"/>
          <p:cNvSpPr txBox="1"/>
          <p:nvPr/>
        </p:nvSpPr>
        <p:spPr>
          <a:xfrm>
            <a:off x="2855550" y="1929899"/>
            <a:ext cx="3432900" cy="49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Why did they</a:t>
            </a:r>
            <a:r>
              <a:rPr b="1" lang="en" sz="2000">
                <a:solidFill>
                  <a:schemeClr val="lt2"/>
                </a:solidFill>
                <a:latin typeface="Raleway"/>
                <a:ea typeface="Raleway"/>
                <a:cs typeface="Raleway"/>
                <a:sym typeface="Raleway"/>
              </a:rPr>
              <a:t> leave?</a:t>
            </a:r>
            <a:endParaRPr b="1" sz="2000">
              <a:solidFill>
                <a:schemeClr val="lt2"/>
              </a:solidFill>
              <a:latin typeface="Raleway"/>
              <a:ea typeface="Raleway"/>
              <a:cs typeface="Raleway"/>
              <a:sym typeface="Raleway"/>
            </a:endParaRPr>
          </a:p>
        </p:txBody>
      </p:sp>
      <p:sp>
        <p:nvSpPr>
          <p:cNvPr id="99" name="Google Shape;99;p16"/>
          <p:cNvSpPr txBox="1"/>
          <p:nvPr>
            <p:ph idx="4294967295" type="body"/>
          </p:nvPr>
        </p:nvSpPr>
        <p:spPr>
          <a:xfrm>
            <a:off x="2855550" y="2445975"/>
            <a:ext cx="3432900" cy="236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Working across the </a:t>
            </a:r>
            <a:r>
              <a:rPr b="1" lang="en" sz="1400">
                <a:solidFill>
                  <a:schemeClr val="dk1"/>
                </a:solidFill>
                <a:latin typeface="Raleway"/>
                <a:ea typeface="Raleway"/>
                <a:cs typeface="Raleway"/>
                <a:sym typeface="Raleway"/>
              </a:rPr>
              <a:t>lifespan?</a:t>
            </a:r>
            <a:br>
              <a:rPr lang="en" sz="1400">
                <a:latin typeface="Raleway"/>
                <a:ea typeface="Raleway"/>
                <a:cs typeface="Raleway"/>
                <a:sym typeface="Raleway"/>
              </a:rPr>
            </a:br>
            <a:r>
              <a:rPr lang="en" sz="1200">
                <a:latin typeface="Raleway"/>
                <a:ea typeface="Raleway"/>
                <a:cs typeface="Raleway"/>
                <a:sym typeface="Raleway"/>
              </a:rPr>
              <a:t>Demographic trends?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Performance Management?</a:t>
            </a:r>
            <a:br>
              <a:rPr lang="en" sz="1400">
                <a:latin typeface="Raleway"/>
                <a:ea typeface="Raleway"/>
                <a:cs typeface="Raleway"/>
                <a:sym typeface="Raleway"/>
              </a:rPr>
            </a:br>
            <a:r>
              <a:rPr lang="en" sz="1200">
                <a:latin typeface="Raleway"/>
                <a:ea typeface="Raleway"/>
                <a:cs typeface="Raleway"/>
                <a:sym typeface="Raleway"/>
              </a:rPr>
              <a:t>Were employees’ salary proportional to their efforts and role? Were promotions given to the best worker?</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Workload? Type of Work?</a:t>
            </a:r>
            <a:br>
              <a:rPr lang="en" sz="1400">
                <a:latin typeface="Raleway"/>
                <a:ea typeface="Raleway"/>
                <a:cs typeface="Raleway"/>
                <a:sym typeface="Raleway"/>
              </a:rPr>
            </a:br>
            <a:r>
              <a:rPr lang="en" sz="1200">
                <a:latin typeface="Raleway"/>
                <a:ea typeface="Raleway"/>
                <a:cs typeface="Raleway"/>
                <a:sym typeface="Raleway"/>
              </a:rPr>
              <a:t>Overworked employees? Long hours? </a:t>
            </a:r>
            <a:endParaRPr sz="1200">
              <a:latin typeface="Raleway"/>
              <a:ea typeface="Raleway"/>
              <a:cs typeface="Raleway"/>
              <a:sym typeface="Raleway"/>
            </a:endParaRPr>
          </a:p>
        </p:txBody>
      </p:sp>
      <p:sp>
        <p:nvSpPr>
          <p:cNvPr id="100" name="Google Shape;100;p16"/>
          <p:cNvSpPr txBox="1"/>
          <p:nvPr/>
        </p:nvSpPr>
        <p:spPr>
          <a:xfrm>
            <a:off x="2855550" y="1015462"/>
            <a:ext cx="3432900" cy="828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Who are leaving?</a:t>
            </a:r>
            <a:endParaRPr b="1" sz="2000">
              <a:solidFill>
                <a:schemeClr val="lt2"/>
              </a:solidFill>
              <a:latin typeface="Raleway"/>
              <a:ea typeface="Raleway"/>
              <a:cs typeface="Raleway"/>
              <a:sym typeface="Raleway"/>
            </a:endParaRPr>
          </a:p>
          <a:p>
            <a:pPr indent="0" lvl="0" marL="0" rtl="0" algn="l">
              <a:spcBef>
                <a:spcPts val="0"/>
              </a:spcBef>
              <a:spcAft>
                <a:spcPts val="0"/>
              </a:spcAft>
              <a:buNone/>
            </a:pPr>
            <a:r>
              <a:rPr b="1" lang="en">
                <a:solidFill>
                  <a:schemeClr val="dk1"/>
                </a:solidFill>
                <a:latin typeface="Raleway"/>
                <a:ea typeface="Raleway"/>
                <a:cs typeface="Raleway"/>
                <a:sym typeface="Raleway"/>
              </a:rPr>
              <a:t>The Best and the Brightest? ‘Bad’ workers? Certain Departments?</a:t>
            </a:r>
            <a:endParaRPr b="1">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90863" y="91550"/>
            <a:ext cx="86316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Who is leaving?</a:t>
            </a:r>
            <a:r>
              <a:rPr lang="en" sz="3500"/>
              <a:t> </a:t>
            </a:r>
            <a:r>
              <a:rPr lang="en" sz="3500">
                <a:solidFill>
                  <a:schemeClr val="dk1"/>
                </a:solidFill>
              </a:rPr>
              <a:t>Org A</a:t>
            </a:r>
            <a:endParaRPr sz="3500">
              <a:solidFill>
                <a:schemeClr val="dk1"/>
              </a:solidFill>
            </a:endParaRPr>
          </a:p>
        </p:txBody>
      </p:sp>
      <p:pic>
        <p:nvPicPr>
          <p:cNvPr id="106" name="Google Shape;106;p17"/>
          <p:cNvPicPr preferRelativeResize="0"/>
          <p:nvPr/>
        </p:nvPicPr>
        <p:blipFill>
          <a:blip r:embed="rId3">
            <a:alphaModFix/>
          </a:blip>
          <a:stretch>
            <a:fillRect/>
          </a:stretch>
        </p:blipFill>
        <p:spPr>
          <a:xfrm>
            <a:off x="196925" y="802550"/>
            <a:ext cx="8529310" cy="4340949"/>
          </a:xfrm>
          <a:prstGeom prst="rect">
            <a:avLst/>
          </a:prstGeom>
          <a:noFill/>
          <a:ln>
            <a:noFill/>
          </a:ln>
        </p:spPr>
      </p:pic>
      <p:sp>
        <p:nvSpPr>
          <p:cNvPr id="107" name="Google Shape;107;p17"/>
          <p:cNvSpPr txBox="1"/>
          <p:nvPr/>
        </p:nvSpPr>
        <p:spPr>
          <a:xfrm>
            <a:off x="468150" y="1242625"/>
            <a:ext cx="19938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1000"/>
              </a:spcAft>
              <a:buSzPts val="1600"/>
              <a:buFont typeface="Lato"/>
              <a:buChar char="●"/>
            </a:pPr>
            <a:r>
              <a:rPr b="1" lang="en" sz="1600">
                <a:latin typeface="Lato"/>
                <a:ea typeface="Lato"/>
                <a:cs typeface="Lato"/>
                <a:sym typeface="Lato"/>
              </a:rPr>
              <a:t>88% of employees leaving had a quarterly rating of 1</a:t>
            </a:r>
            <a:endParaRPr b="1" sz="1600">
              <a:latin typeface="Lato"/>
              <a:ea typeface="Lato"/>
              <a:cs typeface="Lato"/>
              <a:sym typeface="Lato"/>
            </a:endParaRPr>
          </a:p>
        </p:txBody>
      </p:sp>
      <p:pic>
        <p:nvPicPr>
          <p:cNvPr id="108" name="Google Shape;108;p17"/>
          <p:cNvPicPr preferRelativeResize="0"/>
          <p:nvPr/>
        </p:nvPicPr>
        <p:blipFill rotWithShape="1">
          <a:blip r:embed="rId4">
            <a:alphaModFix/>
          </a:blip>
          <a:srcRect b="9478" l="22867" r="12769" t="14202"/>
          <a:stretch/>
        </p:blipFill>
        <p:spPr>
          <a:xfrm>
            <a:off x="2608975" y="1117187"/>
            <a:ext cx="2282575" cy="1804350"/>
          </a:xfrm>
          <a:prstGeom prst="rect">
            <a:avLst/>
          </a:prstGeom>
          <a:noFill/>
          <a:ln>
            <a:noFill/>
          </a:ln>
        </p:spPr>
      </p:pic>
      <p:sp>
        <p:nvSpPr>
          <p:cNvPr id="109" name="Google Shape;109;p17"/>
          <p:cNvSpPr txBox="1"/>
          <p:nvPr>
            <p:ph type="title"/>
          </p:nvPr>
        </p:nvSpPr>
        <p:spPr>
          <a:xfrm>
            <a:off x="-9623850" y="2861363"/>
            <a:ext cx="2748300" cy="1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Lato"/>
                <a:ea typeface="Lato"/>
                <a:cs typeface="Lato"/>
                <a:sym typeface="Lato"/>
              </a:rPr>
              <a:t>In Org B</a:t>
            </a:r>
            <a:endParaRPr b="0" sz="1400">
              <a:latin typeface="Lato"/>
              <a:ea typeface="Lato"/>
              <a:cs typeface="Lato"/>
              <a:sym typeface="Lato"/>
            </a:endParaRPr>
          </a:p>
          <a:p>
            <a:pPr indent="0" lvl="0" marL="0" rtl="0" algn="l">
              <a:lnSpc>
                <a:spcPct val="115000"/>
              </a:lnSpc>
              <a:spcBef>
                <a:spcPts val="1600"/>
              </a:spcBef>
              <a:spcAft>
                <a:spcPts val="0"/>
              </a:spcAft>
              <a:buNone/>
            </a:pPr>
            <a:r>
              <a:rPr lang="en" sz="1100">
                <a:solidFill>
                  <a:srgbClr val="FF0000"/>
                </a:solidFill>
                <a:latin typeface="Lato"/>
                <a:ea typeface="Lato"/>
                <a:cs typeface="Lato"/>
                <a:sym typeface="Lato"/>
              </a:rPr>
              <a:t>99.47% </a:t>
            </a:r>
            <a:r>
              <a:rPr lang="en" sz="1100">
                <a:latin typeface="Lato"/>
                <a:ea typeface="Lato"/>
                <a:cs typeface="Lato"/>
                <a:sym typeface="Lato"/>
              </a:rPr>
              <a:t> </a:t>
            </a:r>
            <a:r>
              <a:rPr b="0" lang="en" sz="1100">
                <a:latin typeface="Lato"/>
                <a:ea typeface="Lato"/>
                <a:cs typeface="Lato"/>
                <a:sym typeface="Lato"/>
              </a:rPr>
              <a:t>of employees who left:</a:t>
            </a:r>
            <a:endParaRPr b="0" sz="1100">
              <a:latin typeface="Lato"/>
              <a:ea typeface="Lato"/>
              <a:cs typeface="Lato"/>
              <a:sym typeface="Lato"/>
            </a:endParaRPr>
          </a:p>
          <a:p>
            <a:pPr indent="-298450" lvl="0" marL="457200" rtl="0" algn="l">
              <a:lnSpc>
                <a:spcPct val="115000"/>
              </a:lnSpc>
              <a:spcBef>
                <a:spcPts val="1600"/>
              </a:spcBef>
              <a:spcAft>
                <a:spcPts val="0"/>
              </a:spcAft>
              <a:buSzPts val="1100"/>
              <a:buFont typeface="Lato"/>
              <a:buChar char="●"/>
            </a:pPr>
            <a:r>
              <a:rPr b="0" lang="en" sz="1100">
                <a:latin typeface="Lato"/>
                <a:ea typeface="Lato"/>
                <a:cs typeface="Lato"/>
                <a:sym typeface="Lato"/>
              </a:rPr>
              <a:t>NO promotion in the last 5 years</a:t>
            </a:r>
            <a:endParaRPr b="0"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b="0" lang="en" sz="1100">
                <a:latin typeface="Lato"/>
                <a:ea typeface="Lato"/>
                <a:cs typeface="Lato"/>
                <a:sym typeface="Lato"/>
              </a:rPr>
              <a:t>Despite having best evaluation, working more hours and taking on more projects on average</a:t>
            </a:r>
            <a:endParaRPr b="0" sz="1100">
              <a:latin typeface="Lato"/>
              <a:ea typeface="Lato"/>
              <a:cs typeface="Lato"/>
              <a:sym typeface="Lato"/>
            </a:endParaRPr>
          </a:p>
        </p:txBody>
      </p:sp>
      <p:sp>
        <p:nvSpPr>
          <p:cNvPr id="110" name="Google Shape;110;p17"/>
          <p:cNvSpPr txBox="1"/>
          <p:nvPr/>
        </p:nvSpPr>
        <p:spPr>
          <a:xfrm>
            <a:off x="1462250" y="3383125"/>
            <a:ext cx="2880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b="1" lang="en" sz="1600">
                <a:latin typeface="Lato"/>
                <a:ea typeface="Lato"/>
                <a:cs typeface="Lato"/>
                <a:sym typeface="Lato"/>
              </a:rPr>
              <a:t>Lower designations are over-represented in the leaving statistics </a:t>
            </a:r>
            <a:endParaRPr b="1" sz="1600">
              <a:latin typeface="Lato"/>
              <a:ea typeface="Lato"/>
              <a:cs typeface="Lato"/>
              <a:sym typeface="Lato"/>
            </a:endParaRPr>
          </a:p>
        </p:txBody>
      </p:sp>
      <p:pic>
        <p:nvPicPr>
          <p:cNvPr id="111" name="Google Shape;111;p17"/>
          <p:cNvPicPr preferRelativeResize="0"/>
          <p:nvPr/>
        </p:nvPicPr>
        <p:blipFill>
          <a:blip r:embed="rId5">
            <a:alphaModFix/>
          </a:blip>
          <a:stretch>
            <a:fillRect/>
          </a:stretch>
        </p:blipFill>
        <p:spPr>
          <a:xfrm>
            <a:off x="4654175" y="2221150"/>
            <a:ext cx="4212800" cy="2808550"/>
          </a:xfrm>
          <a:prstGeom prst="rect">
            <a:avLst/>
          </a:prstGeom>
          <a:noFill/>
          <a:ln cap="flat" cmpd="sng" w="38100">
            <a:solidFill>
              <a:schemeClr val="dk1"/>
            </a:solidFill>
            <a:prstDash val="solid"/>
            <a:round/>
            <a:headEnd len="sm" w="sm" type="none"/>
            <a:tailEnd len="sm" w="sm" type="none"/>
          </a:ln>
        </p:spPr>
      </p:pic>
      <p:sp>
        <p:nvSpPr>
          <p:cNvPr id="112" name="Google Shape;112;p17"/>
          <p:cNvSpPr txBox="1"/>
          <p:nvPr/>
        </p:nvSpPr>
        <p:spPr>
          <a:xfrm>
            <a:off x="4526125" y="935950"/>
            <a:ext cx="398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Poor performers &amp; lower designations</a:t>
            </a:r>
            <a:endParaRPr b="1"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214950" y="126725"/>
            <a:ext cx="8720700" cy="84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lt1"/>
                </a:solidFill>
              </a:rPr>
              <a:t>Who are leaving?</a:t>
            </a:r>
            <a:r>
              <a:rPr lang="en" sz="2500">
                <a:solidFill>
                  <a:schemeClr val="dk1"/>
                </a:solidFill>
              </a:rPr>
              <a:t> Org B</a:t>
            </a:r>
            <a:endParaRPr sz="1300"/>
          </a:p>
        </p:txBody>
      </p:sp>
      <p:sp>
        <p:nvSpPr>
          <p:cNvPr id="118" name="Google Shape;118;p18"/>
          <p:cNvSpPr txBox="1"/>
          <p:nvPr>
            <p:ph idx="4294967295" type="title"/>
          </p:nvPr>
        </p:nvSpPr>
        <p:spPr>
          <a:xfrm>
            <a:off x="732900" y="3497575"/>
            <a:ext cx="7684800" cy="1521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0000"/>
                </a:solidFill>
                <a:latin typeface="Lato"/>
                <a:ea typeface="Lato"/>
                <a:cs typeface="Lato"/>
                <a:sym typeface="Lato"/>
              </a:rPr>
              <a:t>99.47% </a:t>
            </a:r>
            <a:r>
              <a:rPr lang="en" sz="1400">
                <a:latin typeface="Lato"/>
                <a:ea typeface="Lato"/>
                <a:cs typeface="Lato"/>
                <a:sym typeface="Lato"/>
              </a:rPr>
              <a:t> of employees who left:</a:t>
            </a:r>
            <a:endParaRPr sz="1400">
              <a:latin typeface="Lato"/>
              <a:ea typeface="Lato"/>
              <a:cs typeface="Lato"/>
              <a:sym typeface="Lato"/>
            </a:endParaRPr>
          </a:p>
          <a:p>
            <a:pPr indent="-317500" lvl="0" marL="457200" rtl="0" algn="l">
              <a:lnSpc>
                <a:spcPct val="115000"/>
              </a:lnSpc>
              <a:spcBef>
                <a:spcPts val="1600"/>
              </a:spcBef>
              <a:spcAft>
                <a:spcPts val="0"/>
              </a:spcAft>
              <a:buSzPts val="1400"/>
              <a:buFont typeface="Lato"/>
              <a:buChar char="●"/>
            </a:pPr>
            <a:r>
              <a:rPr b="0" lang="en" sz="1400">
                <a:latin typeface="Lato"/>
                <a:ea typeface="Lato"/>
                <a:cs typeface="Lato"/>
                <a:sym typeface="Lato"/>
              </a:rPr>
              <a:t>NO </a:t>
            </a:r>
            <a:r>
              <a:rPr b="0" lang="en" sz="1400">
                <a:latin typeface="Lato"/>
                <a:ea typeface="Lato"/>
                <a:cs typeface="Lato"/>
                <a:sym typeface="Lato"/>
              </a:rPr>
              <a:t>promotion in the last 5 years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Despite having best recent  evaluation, working more hours, and taking on more projects as compared to other employees</a:t>
            </a:r>
            <a:endParaRPr b="0" sz="1400">
              <a:latin typeface="Lato"/>
              <a:ea typeface="Lato"/>
              <a:cs typeface="Lato"/>
              <a:sym typeface="Lato"/>
            </a:endParaRPr>
          </a:p>
        </p:txBody>
      </p:sp>
      <p:pic>
        <p:nvPicPr>
          <p:cNvPr id="119" name="Google Shape;119;p18"/>
          <p:cNvPicPr preferRelativeResize="0"/>
          <p:nvPr/>
        </p:nvPicPr>
        <p:blipFill>
          <a:blip r:embed="rId3">
            <a:alphaModFix/>
          </a:blip>
          <a:stretch>
            <a:fillRect/>
          </a:stretch>
        </p:blipFill>
        <p:spPr>
          <a:xfrm>
            <a:off x="423100" y="869525"/>
            <a:ext cx="8297800" cy="2554050"/>
          </a:xfrm>
          <a:prstGeom prst="rect">
            <a:avLst/>
          </a:prstGeom>
          <a:noFill/>
          <a:ln>
            <a:noFill/>
          </a:ln>
        </p:spPr>
      </p:pic>
      <p:sp>
        <p:nvSpPr>
          <p:cNvPr id="120" name="Google Shape;120;p18"/>
          <p:cNvSpPr/>
          <p:nvPr/>
        </p:nvSpPr>
        <p:spPr>
          <a:xfrm>
            <a:off x="2702050" y="2399550"/>
            <a:ext cx="630900" cy="19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4294967295" type="title"/>
          </p:nvPr>
        </p:nvSpPr>
        <p:spPr>
          <a:xfrm>
            <a:off x="346050" y="152675"/>
            <a:ext cx="8451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solidFill>
                  <a:schemeClr val="dk1"/>
                </a:solidFill>
              </a:rPr>
              <a:t>Who are leaving? Attrition Rate By Department </a:t>
            </a:r>
            <a:endParaRPr sz="1100"/>
          </a:p>
        </p:txBody>
      </p:sp>
      <p:sp>
        <p:nvSpPr>
          <p:cNvPr id="126" name="Google Shape;126;p19"/>
          <p:cNvSpPr txBox="1"/>
          <p:nvPr>
            <p:ph idx="4294967295" type="title"/>
          </p:nvPr>
        </p:nvSpPr>
        <p:spPr>
          <a:xfrm>
            <a:off x="2750425" y="4397500"/>
            <a:ext cx="6345000" cy="655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latin typeface="Lato"/>
                <a:ea typeface="Lato"/>
                <a:cs typeface="Lato"/>
                <a:sym typeface="Lato"/>
              </a:rPr>
              <a:t>Org B:</a:t>
            </a:r>
            <a:r>
              <a:rPr b="0" lang="en" sz="1300">
                <a:latin typeface="Lato"/>
                <a:ea typeface="Lato"/>
                <a:cs typeface="Lato"/>
                <a:sym typeface="Lato"/>
              </a:rPr>
              <a:t> HR, Accounting and Technical have highest rates (all above 25%).</a:t>
            </a:r>
            <a:endParaRPr b="0" sz="1300">
              <a:latin typeface="Lato"/>
              <a:ea typeface="Lato"/>
              <a:cs typeface="Lato"/>
              <a:sym typeface="Lato"/>
            </a:endParaRPr>
          </a:p>
          <a:p>
            <a:pPr indent="0" lvl="0" marL="0" rtl="0" algn="ctr">
              <a:lnSpc>
                <a:spcPct val="115000"/>
              </a:lnSpc>
              <a:spcBef>
                <a:spcPts val="1600"/>
              </a:spcBef>
              <a:spcAft>
                <a:spcPts val="1600"/>
              </a:spcAft>
              <a:buNone/>
            </a:pPr>
            <a:r>
              <a:rPr b="0" lang="en" sz="1300">
                <a:latin typeface="Lato"/>
                <a:ea typeface="Lato"/>
                <a:cs typeface="Lato"/>
                <a:sym typeface="Lato"/>
              </a:rPr>
              <a:t>Sales Team (24%) </a:t>
            </a:r>
            <a:endParaRPr b="0" sz="1200">
              <a:highlight>
                <a:srgbClr val="00FF00"/>
              </a:highlight>
              <a:latin typeface="Lato"/>
              <a:ea typeface="Lato"/>
              <a:cs typeface="Lato"/>
              <a:sym typeface="Lato"/>
            </a:endParaRPr>
          </a:p>
        </p:txBody>
      </p:sp>
      <p:pic>
        <p:nvPicPr>
          <p:cNvPr id="127" name="Google Shape;127;p19"/>
          <p:cNvPicPr preferRelativeResize="0"/>
          <p:nvPr/>
        </p:nvPicPr>
        <p:blipFill>
          <a:blip r:embed="rId3">
            <a:alphaModFix/>
          </a:blip>
          <a:stretch>
            <a:fillRect/>
          </a:stretch>
        </p:blipFill>
        <p:spPr>
          <a:xfrm>
            <a:off x="2750398" y="1269125"/>
            <a:ext cx="6345050" cy="3172525"/>
          </a:xfrm>
          <a:prstGeom prst="rect">
            <a:avLst/>
          </a:prstGeom>
          <a:noFill/>
          <a:ln>
            <a:noFill/>
          </a:ln>
        </p:spPr>
      </p:pic>
      <p:pic>
        <p:nvPicPr>
          <p:cNvPr id="128" name="Google Shape;128;p19" title="Points scored"/>
          <p:cNvPicPr preferRelativeResize="0"/>
          <p:nvPr/>
        </p:nvPicPr>
        <p:blipFill>
          <a:blip r:embed="rId4">
            <a:alphaModFix/>
          </a:blip>
          <a:stretch>
            <a:fillRect/>
          </a:stretch>
        </p:blipFill>
        <p:spPr>
          <a:xfrm>
            <a:off x="51550" y="1269125"/>
            <a:ext cx="2749575" cy="1700150"/>
          </a:xfrm>
          <a:prstGeom prst="rect">
            <a:avLst/>
          </a:prstGeom>
          <a:noFill/>
          <a:ln>
            <a:noFill/>
          </a:ln>
        </p:spPr>
      </p:pic>
      <p:sp>
        <p:nvSpPr>
          <p:cNvPr id="129" name="Google Shape;129;p19"/>
          <p:cNvSpPr txBox="1"/>
          <p:nvPr>
            <p:ph idx="4294967295" type="title"/>
          </p:nvPr>
        </p:nvSpPr>
        <p:spPr>
          <a:xfrm>
            <a:off x="117625" y="3062525"/>
            <a:ext cx="2683500" cy="991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0" lang="en" sz="1400">
                <a:latin typeface="Lato"/>
                <a:ea typeface="Lato"/>
                <a:cs typeface="Lato"/>
                <a:sym typeface="Lato"/>
              </a:rPr>
              <a:t>67.9% for Sales </a:t>
            </a:r>
            <a:endParaRPr b="0" sz="1300">
              <a:highlight>
                <a:srgbClr val="00FF00"/>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603725" y="1430950"/>
            <a:ext cx="6932100" cy="29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latin typeface="Lato"/>
                <a:ea typeface="Lato"/>
                <a:cs typeface="Lato"/>
                <a:sym typeface="Lato"/>
              </a:rPr>
              <a:t>Were employees’ salary proportional to their efforts and role? </a:t>
            </a:r>
            <a:endParaRPr sz="2800">
              <a:latin typeface="Lato"/>
              <a:ea typeface="Lato"/>
              <a:cs typeface="Lato"/>
              <a:sym typeface="Lato"/>
            </a:endParaRPr>
          </a:p>
          <a:p>
            <a:pPr indent="0" lvl="0" marL="0" rtl="0" algn="l">
              <a:lnSpc>
                <a:spcPct val="115000"/>
              </a:lnSpc>
              <a:spcBef>
                <a:spcPts val="1600"/>
              </a:spcBef>
              <a:spcAft>
                <a:spcPts val="1600"/>
              </a:spcAft>
              <a:buNone/>
            </a:pPr>
            <a:r>
              <a:rPr lang="en" sz="2800">
                <a:latin typeface="Lato"/>
                <a:ea typeface="Lato"/>
                <a:cs typeface="Lato"/>
                <a:sym typeface="Lato"/>
              </a:rPr>
              <a:t>Were promotions given to the best worker?</a:t>
            </a:r>
            <a:endParaRPr sz="5800">
              <a:latin typeface="Lato"/>
              <a:ea typeface="Lato"/>
              <a:cs typeface="Lato"/>
              <a:sym typeface="Lato"/>
            </a:endParaRPr>
          </a:p>
        </p:txBody>
      </p:sp>
      <p:sp>
        <p:nvSpPr>
          <p:cNvPr id="135" name="Google Shape;135;p20"/>
          <p:cNvSpPr txBox="1"/>
          <p:nvPr/>
        </p:nvSpPr>
        <p:spPr>
          <a:xfrm>
            <a:off x="515250" y="383075"/>
            <a:ext cx="8047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accent5"/>
                </a:solidFill>
                <a:latin typeface="Raleway"/>
                <a:ea typeface="Raleway"/>
                <a:cs typeface="Raleway"/>
                <a:sym typeface="Raleway"/>
              </a:rPr>
              <a:t>Performance Management</a:t>
            </a:r>
            <a:endParaRPr b="1" sz="3700">
              <a:solidFill>
                <a:schemeClr val="accent5"/>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title"/>
          </p:nvPr>
        </p:nvSpPr>
        <p:spPr>
          <a:xfrm>
            <a:off x="535775" y="317450"/>
            <a:ext cx="7931400" cy="5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Performance Management: </a:t>
            </a:r>
            <a:r>
              <a:rPr lang="en" sz="3100">
                <a:solidFill>
                  <a:schemeClr val="accent1"/>
                </a:solidFill>
              </a:rPr>
              <a:t>Salary</a:t>
            </a:r>
            <a:endParaRPr sz="3100">
              <a:solidFill>
                <a:schemeClr val="accent1"/>
              </a:solidFill>
            </a:endParaRPr>
          </a:p>
        </p:txBody>
      </p:sp>
      <p:sp>
        <p:nvSpPr>
          <p:cNvPr id="141" name="Google Shape;141;p21"/>
          <p:cNvSpPr txBox="1"/>
          <p:nvPr>
            <p:ph idx="4294967295" type="title"/>
          </p:nvPr>
        </p:nvSpPr>
        <p:spPr>
          <a:xfrm>
            <a:off x="359975" y="1360950"/>
            <a:ext cx="1880400" cy="3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Salary  per designation has huge range, </a:t>
            </a:r>
            <a:r>
              <a:rPr b="0" lang="en" sz="1800">
                <a:latin typeface="Lato"/>
                <a:ea typeface="Lato"/>
                <a:cs typeface="Lato"/>
                <a:sym typeface="Lato"/>
              </a:rPr>
              <a:t>with</a:t>
            </a:r>
            <a:r>
              <a:rPr b="0" lang="en" sz="1800">
                <a:latin typeface="Lato"/>
                <a:ea typeface="Lato"/>
                <a:cs typeface="Lato"/>
                <a:sym typeface="Lato"/>
              </a:rPr>
              <a:t> </a:t>
            </a:r>
            <a:r>
              <a:rPr lang="en" sz="1800">
                <a:latin typeface="Lato"/>
                <a:ea typeface="Lato"/>
                <a:cs typeface="Lato"/>
                <a:sym typeface="Lato"/>
              </a:rPr>
              <a:t>some level 1 employees being paid more than level 4 and 5 employees.</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b="0" i="1" sz="1800">
              <a:latin typeface="Lato"/>
              <a:ea typeface="Lato"/>
              <a:cs typeface="Lato"/>
              <a:sym typeface="Lato"/>
            </a:endParaRPr>
          </a:p>
        </p:txBody>
      </p:sp>
      <p:pic>
        <p:nvPicPr>
          <p:cNvPr id="142" name="Google Shape;142;p21"/>
          <p:cNvPicPr preferRelativeResize="0"/>
          <p:nvPr/>
        </p:nvPicPr>
        <p:blipFill>
          <a:blip r:embed="rId3">
            <a:alphaModFix/>
          </a:blip>
          <a:stretch>
            <a:fillRect/>
          </a:stretch>
        </p:blipFill>
        <p:spPr>
          <a:xfrm>
            <a:off x="2522651" y="917100"/>
            <a:ext cx="6339625" cy="422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