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85"/>
    <a:srgbClr val="04B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10" y="54"/>
      </p:cViewPr>
      <p:guideLst>
        <p:guide orient="horz" pos="2160"/>
        <p:guide pos="3840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C8BAC-825F-404C-A5A1-1A2B8EF56FD5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D730D-E099-46C1-B773-9E7951E1B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3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D730D-E099-46C1-B773-9E7951E1BB9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18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05993-CC3B-4A01-9BE5-58F8309D2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FD45E8-1991-49FB-B4B5-808A064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D46614-16F2-4B65-AA67-3CCE24C2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56CD-6CDD-4C1B-ADD7-85BFCBDEEE9C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C7148-B135-4D3E-B0AB-2F640AE2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805E21-2AB0-45E8-AB5B-BFA1B436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21EF-116B-4BF1-86F1-483D29F95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23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1B540-3EB2-44CE-B8DB-0617BFD1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19B200-CF1E-4839-AE57-238CDD48E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70B48-8273-4E27-A9D6-E6F6B97B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56CD-6CDD-4C1B-ADD7-85BFCBDEEE9C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4D255-7191-4993-AD44-B50ADE7C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A19B7-2ADC-4D4C-9CE4-5A280B5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21EF-116B-4BF1-86F1-483D29F95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6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C868E9-2D33-4273-9D6B-6D9B6A9AA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E64A4-B4EE-46D1-8905-2C99854CD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172B42-5103-436B-B284-EB0D54CB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56CD-6CDD-4C1B-ADD7-85BFCBDEEE9C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0138C-8681-425C-A130-357D7FCA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BE31F2-7CA9-415A-82A7-4A73D80E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21EF-116B-4BF1-86F1-483D29F95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29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A9817-7388-4AA2-9926-9EE4383D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E4837-34DA-4F1B-9016-0C4FD8BA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8B792-6A32-4D9C-8B1D-FD2FCB24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56CD-6CDD-4C1B-ADD7-85BFCBDEEE9C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5FFA5-846B-43DB-9BCA-399956AC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243D58-4AB6-4770-99A3-429FAC65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21EF-116B-4BF1-86F1-483D29F95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08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C992D-6F40-4D94-B67B-A217E0A0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5865D2-41B2-4064-8029-758FD53C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CEC27-F6BF-4A55-81F7-A3A40600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56CD-6CDD-4C1B-ADD7-85BFCBDEEE9C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D49934-F99C-4BF7-8375-2785DA1B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B5B178-B297-4AAD-ADE0-EF670A04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21EF-116B-4BF1-86F1-483D29F95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06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3BCCA-E342-4D9A-87D7-FB8BFDBC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3787B-3430-49AA-BE72-9C2CEC113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6567C6-3771-428D-BF5B-C57BD707F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6992B6-2C02-4227-BB37-2A408896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56CD-6CDD-4C1B-ADD7-85BFCBDEEE9C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5B5642-6E04-4F39-A627-71623605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B9F953-D16B-4F94-B80E-9ED85AB5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21EF-116B-4BF1-86F1-483D29F95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37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6F8CB-DE23-4197-B91E-E10C1A50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A4A74B-A444-492C-B58A-DA083652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E6AB57-F0E2-49C8-B803-A0A208C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33BAC9-0C32-4A0A-A675-B05053DD1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C8E4C9-C9EB-4CA5-BF34-2A5CA8057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BCA00C-EA93-438B-A4D8-369C58E1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56CD-6CDD-4C1B-ADD7-85BFCBDEEE9C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FC1576-5418-4B10-A334-F4F6171B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11A8FE-F7D6-4402-A742-4566B149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21EF-116B-4BF1-86F1-483D29F95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28D14-1F71-4AC5-A702-3D59D50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C2ABDC-6B1E-425C-B4E4-04EA7DA2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56CD-6CDD-4C1B-ADD7-85BFCBDEEE9C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9A1987-B35F-4921-847C-1DAF1494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0A2142-1ACF-4BDF-819E-8B57B1DA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21EF-116B-4BF1-86F1-483D29F95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3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3BC0F7-2736-4CDF-8D7B-34EBC64E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56CD-6CDD-4C1B-ADD7-85BFCBDEEE9C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095D2D-9BF8-465E-A624-4F07CF4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ADB63C-8A8B-4133-9CA2-97FDBC96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21EF-116B-4BF1-86F1-483D29F95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1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E1B28-C5E1-4505-A1E8-2D3C1B03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BF9DE-2380-40DD-93B6-E2F4552C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D5412E-C1E1-4B19-A355-FEC3D661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AC545-9384-4103-B7FA-631E7089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56CD-6CDD-4C1B-ADD7-85BFCBDEEE9C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32B02D-98DE-4F7D-8545-5B07E12A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FA3C1A-237C-42BC-9EE6-4737D761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21EF-116B-4BF1-86F1-483D29F95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AE583-2E2D-4709-8D57-B019C7DC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196990-A3D2-4FC2-8A87-940A86EC7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199593-C469-42D9-B7F0-1C764CB5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2B8E8A-ECC5-443E-9F5A-0E3E0627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56CD-6CDD-4C1B-ADD7-85BFCBDEEE9C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6E9A54-F078-4EF1-A8F4-9E50CDA0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B817A-6675-44B1-BF89-344E1452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21EF-116B-4BF1-86F1-483D29F95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3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2FACE-E443-44D9-92F7-CB40BA32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3F456F-F9B4-4261-ACB5-4790B1133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BC3A2-25EF-487A-B293-DA310D5C7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56CD-6CDD-4C1B-ADD7-85BFCBDEEE9C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633A80-E51B-4946-8F3C-C60AE1527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A22E35-C12C-4297-ABC1-673334E3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21EF-116B-4BF1-86F1-483D29F95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3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6ED9C406-86FB-493A-863E-EA8734365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1195110" y="2380790"/>
            <a:ext cx="8406089" cy="5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7283B8-85B0-4001-AEE2-62A1DBAC0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29206"/>
          <a:stretch/>
        </p:blipFill>
        <p:spPr bwMode="auto">
          <a:xfrm>
            <a:off x="783630" y="698738"/>
            <a:ext cx="2726783" cy="6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75F5B-140B-464A-BED4-357CE3EB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609793"/>
            <a:ext cx="9144000" cy="1155463"/>
          </a:xfrm>
        </p:spPr>
        <p:txBody>
          <a:bodyPr anchor="ctr">
            <a:normAutofit/>
          </a:bodyPr>
          <a:lstStyle/>
          <a:p>
            <a:pPr algn="l"/>
            <a:r>
              <a:rPr lang="ru-RU" sz="400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Росодежда</a:t>
            </a:r>
            <a:endParaRPr lang="ru-RU" sz="4000" dirty="0">
              <a:solidFill>
                <a:schemeClr val="bg1">
                  <a:lumMod val="9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B677F6-1068-4B13-9359-4D6249FA3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426202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Фамилия Имя Отчество</a:t>
            </a:r>
          </a:p>
          <a:p>
            <a:pPr algn="l"/>
            <a:r>
              <a:rPr lang="ru-RU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обучающийся ГБУДО «ЦРТ», Санкт-Петербург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Ануфриенко Евгений Константинович</a:t>
            </a:r>
          </a:p>
          <a:p>
            <a:pPr algn="l"/>
            <a:r>
              <a:rPr lang="ru-RU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педагог дополнительного образования ГБУДО «ЦРТ», Санкт-Петербург</a:t>
            </a:r>
          </a:p>
          <a:p>
            <a:pPr algn="l"/>
            <a:r>
              <a:rPr lang="ru-RU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руководитель образовательного проекта «Окно в </a:t>
            </a:r>
            <a:r>
              <a:rPr lang="en-US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AR/VR</a:t>
            </a:r>
            <a:r>
              <a:rPr lang="ru-RU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»</a:t>
            </a:r>
          </a:p>
          <a:p>
            <a:pPr algn="l"/>
            <a:endParaRPr lang="ru-RU" sz="1100" dirty="0">
              <a:solidFill>
                <a:schemeClr val="accent6">
                  <a:lumMod val="20000"/>
                  <a:lumOff val="8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2DBC25-4D57-43EF-A36D-3FA973B5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12" y="5917787"/>
            <a:ext cx="873986" cy="8739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1229D7-A2A9-42CF-8623-F8A5C650D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87" y="1428273"/>
            <a:ext cx="3579432" cy="3598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643262-791D-42C9-A4C8-5881CD3D603F}"/>
              </a:ext>
            </a:extLst>
          </p:cNvPr>
          <p:cNvSpPr txBox="1"/>
          <p:nvPr/>
        </p:nvSpPr>
        <p:spPr>
          <a:xfrm>
            <a:off x="3510413" y="782327"/>
            <a:ext cx="8210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Большие данные, искусственный интеллект, </a:t>
            </a:r>
          </a:p>
          <a:p>
            <a:pPr algn="l"/>
            <a:r>
              <a:rPr lang="ru-RU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финансовые технологии и машинное 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17615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D67EEA5-D412-4E7F-B923-B09F832FB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3892128" y="2805663"/>
            <a:ext cx="8406089" cy="5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C43C7D-8C94-468B-AA0D-747AEEBB1B50}"/>
              </a:ext>
            </a:extLst>
          </p:cNvPr>
          <p:cNvSpPr/>
          <p:nvPr/>
        </p:nvSpPr>
        <p:spPr>
          <a:xfrm>
            <a:off x="1055688" y="1457337"/>
            <a:ext cx="10352681" cy="4838083"/>
          </a:xfrm>
          <a:prstGeom prst="roundRect">
            <a:avLst>
              <a:gd name="adj" fmla="val 12329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283B8-85B0-4001-AEE2-62A1DBAC0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783631" y="698738"/>
            <a:ext cx="976590" cy="6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B677F6-1068-4B13-9359-4D6249FA3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1564" y="6439241"/>
            <a:ext cx="4948872" cy="308392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Рис. 1 – Реализация проекта</a:t>
            </a:r>
          </a:p>
          <a:p>
            <a:pPr algn="l"/>
            <a:endParaRPr lang="ru-RU" sz="1100" dirty="0">
              <a:solidFill>
                <a:schemeClr val="accent6">
                  <a:lumMod val="20000"/>
                  <a:lumOff val="8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43262-791D-42C9-A4C8-5881CD3D603F}"/>
              </a:ext>
            </a:extLst>
          </p:cNvPr>
          <p:cNvSpPr txBox="1"/>
          <p:nvPr/>
        </p:nvSpPr>
        <p:spPr>
          <a:xfrm>
            <a:off x="1760221" y="828494"/>
            <a:ext cx="821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Название проекта. 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Реализация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60043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7283B8-85B0-4001-AEE2-62A1DBAC0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29206"/>
          <a:stretch/>
        </p:blipFill>
        <p:spPr bwMode="auto">
          <a:xfrm>
            <a:off x="783630" y="698738"/>
            <a:ext cx="2726783" cy="6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75F5B-140B-464A-BED4-357CE3EB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609793"/>
            <a:ext cx="9144000" cy="115546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Название 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B677F6-1068-4B13-9359-4D6249FA3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426202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Фамилия Имя Отчество</a:t>
            </a:r>
          </a:p>
          <a:p>
            <a:pPr algn="l"/>
            <a:r>
              <a:rPr lang="ru-RU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обучающийся ГБУДО «ЦРТ», Санкт-Петербург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Ануфриенко Евгений Константинович</a:t>
            </a:r>
          </a:p>
          <a:p>
            <a:pPr algn="l"/>
            <a:r>
              <a:rPr lang="ru-RU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педагог дополнительного образования ГБУДО «ЦРТ», Санкт-Петербург</a:t>
            </a:r>
          </a:p>
          <a:p>
            <a:pPr algn="l"/>
            <a:r>
              <a:rPr lang="ru-RU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руководитель образовательного проекта «Окно в </a:t>
            </a:r>
            <a:r>
              <a:rPr lang="en-US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AR/VR</a:t>
            </a:r>
            <a:r>
              <a:rPr lang="ru-RU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»</a:t>
            </a:r>
          </a:p>
          <a:p>
            <a:pPr algn="l"/>
            <a:endParaRPr lang="ru-RU" sz="1100" dirty="0">
              <a:solidFill>
                <a:schemeClr val="accent6">
                  <a:lumMod val="20000"/>
                  <a:lumOff val="8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43262-791D-42C9-A4C8-5881CD3D603F}"/>
              </a:ext>
            </a:extLst>
          </p:cNvPr>
          <p:cNvSpPr txBox="1"/>
          <p:nvPr/>
        </p:nvSpPr>
        <p:spPr>
          <a:xfrm>
            <a:off x="3510413" y="782327"/>
            <a:ext cx="8210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Большие данные, искусственный интеллект, </a:t>
            </a:r>
          </a:p>
          <a:p>
            <a:pPr algn="l"/>
            <a:r>
              <a:rPr lang="ru-RU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финансовые технологии и машинное обучение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9F3A04-6581-4627-9B97-B7C608755BA5}"/>
              </a:ext>
            </a:extLst>
          </p:cNvPr>
          <p:cNvSpPr/>
          <p:nvPr/>
        </p:nvSpPr>
        <p:spPr>
          <a:xfrm>
            <a:off x="8414327" y="2274454"/>
            <a:ext cx="2309091" cy="230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Контакты для связи </a:t>
            </a:r>
            <a:r>
              <a:rPr lang="en-US" dirty="0"/>
              <a:t>QR</a:t>
            </a:r>
            <a:r>
              <a:rPr lang="ru-RU" dirty="0"/>
              <a:t>-код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D38BBE5-D370-4FBE-A17B-D7D59595C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1195110" y="2380790"/>
            <a:ext cx="8406089" cy="5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87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D67EEA5-D412-4E7F-B923-B09F832FB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1195110" y="2380790"/>
            <a:ext cx="8406089" cy="5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7283B8-85B0-4001-AEE2-62A1DBAC0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783631" y="698738"/>
            <a:ext cx="976590" cy="6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75F5B-140B-464A-BED4-357CE3EB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1704218"/>
            <a:ext cx="9144000" cy="1155463"/>
          </a:xfrm>
        </p:spPr>
        <p:txBody>
          <a:bodyPr anchor="ctr">
            <a:normAutofit/>
          </a:bodyPr>
          <a:lstStyle/>
          <a:p>
            <a:pPr algn="l"/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Текст </a:t>
            </a:r>
            <a:r>
              <a:rPr lang="ru-RU" sz="4000" dirty="0" err="1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текст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 </a:t>
            </a:r>
            <a:r>
              <a:rPr lang="ru-RU" sz="4000" dirty="0" err="1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текст</a:t>
            </a:r>
            <a:endParaRPr lang="ru-RU" sz="4000" dirty="0">
              <a:solidFill>
                <a:schemeClr val="bg1">
                  <a:lumMod val="9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B677F6-1068-4B13-9359-4D6249FA3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2859681"/>
            <a:ext cx="4948872" cy="1655762"/>
          </a:xfrm>
        </p:spPr>
        <p:txBody>
          <a:bodyPr>
            <a:normAutofit/>
          </a:bodyPr>
          <a:lstStyle/>
          <a:p>
            <a:pPr algn="l"/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</a:p>
          <a:p>
            <a:pPr algn="l"/>
            <a:endParaRPr lang="ru-RU" sz="1100" dirty="0">
              <a:solidFill>
                <a:schemeClr val="accent6">
                  <a:lumMod val="20000"/>
                  <a:lumOff val="8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43262-791D-42C9-A4C8-5881CD3D603F}"/>
              </a:ext>
            </a:extLst>
          </p:cNvPr>
          <p:cNvSpPr txBox="1"/>
          <p:nvPr/>
        </p:nvSpPr>
        <p:spPr>
          <a:xfrm>
            <a:off x="1760221" y="828494"/>
            <a:ext cx="821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Название проекта. 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Актуальность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C43C7D-8C94-468B-AA0D-747AEEBB1B50}"/>
              </a:ext>
            </a:extLst>
          </p:cNvPr>
          <p:cNvSpPr/>
          <p:nvPr/>
        </p:nvSpPr>
        <p:spPr>
          <a:xfrm>
            <a:off x="7368540" y="828494"/>
            <a:ext cx="4039829" cy="5201012"/>
          </a:xfrm>
          <a:prstGeom prst="roundRect">
            <a:avLst>
              <a:gd name="adj" fmla="val 12329"/>
            </a:avLst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86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635776B-2BA6-4CE3-88D6-B106BDEEE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4738410" y="2388410"/>
            <a:ext cx="8406089" cy="5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7283B8-85B0-4001-AEE2-62A1DBAC0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783631" y="698738"/>
            <a:ext cx="976590" cy="6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75F5B-140B-464A-BED4-357CE3EB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1704218"/>
            <a:ext cx="10214292" cy="3934582"/>
          </a:xfrm>
        </p:spPr>
        <p:txBody>
          <a:bodyPr anchor="ctr">
            <a:normAutofit/>
          </a:bodyPr>
          <a:lstStyle/>
          <a:p>
            <a:pPr algn="l"/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Разработать  сайт с возможностью создания уникальных и персонализированных дизайнов на одежде, основанных на искусственном интеллекте к 20.05.2024.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43262-791D-42C9-A4C8-5881CD3D603F}"/>
              </a:ext>
            </a:extLst>
          </p:cNvPr>
          <p:cNvSpPr txBox="1"/>
          <p:nvPr/>
        </p:nvSpPr>
        <p:spPr>
          <a:xfrm>
            <a:off x="1760221" y="828494"/>
            <a:ext cx="821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Название проекта. 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01340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635776B-2BA6-4CE3-88D6-B106BDEEE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4738410" y="2388410"/>
            <a:ext cx="8406089" cy="5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7283B8-85B0-4001-AEE2-62A1DBAC0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783631" y="698738"/>
            <a:ext cx="976590" cy="6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75F5B-140B-464A-BED4-357CE3EB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9" y="1704218"/>
            <a:ext cx="5040311" cy="4455044"/>
          </a:xfrm>
        </p:spPr>
        <p:txBody>
          <a:bodyPr anchor="t">
            <a:normAutofit/>
          </a:bodyPr>
          <a:lstStyle/>
          <a:p>
            <a:pPr algn="l"/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Задача №1. Реализовать взаимодействие с API OpenAI GPT-4 для получения текстовых описаний и предложений, которые будут использоваться для генерации уникальных дизайнов</a:t>
            </a: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Планируемый результат: в результате ….</a:t>
            </a: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Срок выполнения:</a:t>
            </a: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Статус на момент подачи заявки:</a:t>
            </a: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endParaRPr lang="ru-RU" sz="4000" dirty="0">
              <a:solidFill>
                <a:schemeClr val="bg1">
                  <a:lumMod val="9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43262-791D-42C9-A4C8-5881CD3D603F}"/>
              </a:ext>
            </a:extLst>
          </p:cNvPr>
          <p:cNvSpPr txBox="1"/>
          <p:nvPr/>
        </p:nvSpPr>
        <p:spPr>
          <a:xfrm>
            <a:off x="1760221" y="828494"/>
            <a:ext cx="821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Название проекта. 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Задачи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8393983-DDD8-48C2-8A49-0BBBACEA2E1B}"/>
              </a:ext>
            </a:extLst>
          </p:cNvPr>
          <p:cNvSpPr/>
          <p:nvPr/>
        </p:nvSpPr>
        <p:spPr>
          <a:xfrm>
            <a:off x="7368540" y="828494"/>
            <a:ext cx="4039829" cy="5201012"/>
          </a:xfrm>
          <a:prstGeom prst="roundRect">
            <a:avLst>
              <a:gd name="adj" fmla="val 12329"/>
            </a:avLst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2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635776B-2BA6-4CE3-88D6-B106BDEEE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4738410" y="2388410"/>
            <a:ext cx="8406089" cy="5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7283B8-85B0-4001-AEE2-62A1DBAC0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783631" y="698738"/>
            <a:ext cx="976590" cy="6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75F5B-140B-464A-BED4-357CE3EB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9" y="1704218"/>
            <a:ext cx="5040311" cy="4455044"/>
          </a:xfrm>
        </p:spPr>
        <p:txBody>
          <a:bodyPr anchor="t">
            <a:normAutofit/>
          </a:bodyPr>
          <a:lstStyle/>
          <a:p>
            <a:pPr algn="l"/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Задача №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2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. Реализовать взаимодействие с API OpenAI GPT-4 для получения текстовых описаний и предложений, которые будут использоваться для генерации уникальных дизайнов</a:t>
            </a: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Планируемый результат: в результате ….</a:t>
            </a: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Срок выполнения:</a:t>
            </a: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Статус на момент подачи заявки:</a:t>
            </a: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endParaRPr lang="ru-RU" sz="4000" dirty="0">
              <a:solidFill>
                <a:schemeClr val="bg1">
                  <a:lumMod val="9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43262-791D-42C9-A4C8-5881CD3D603F}"/>
              </a:ext>
            </a:extLst>
          </p:cNvPr>
          <p:cNvSpPr txBox="1"/>
          <p:nvPr/>
        </p:nvSpPr>
        <p:spPr>
          <a:xfrm>
            <a:off x="1760221" y="828494"/>
            <a:ext cx="821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Название проекта. 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Задачи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8393983-DDD8-48C2-8A49-0BBBACEA2E1B}"/>
              </a:ext>
            </a:extLst>
          </p:cNvPr>
          <p:cNvSpPr/>
          <p:nvPr/>
        </p:nvSpPr>
        <p:spPr>
          <a:xfrm>
            <a:off x="7368540" y="828494"/>
            <a:ext cx="4039829" cy="5201012"/>
          </a:xfrm>
          <a:prstGeom prst="roundRect">
            <a:avLst>
              <a:gd name="adj" fmla="val 12329"/>
            </a:avLst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5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635776B-2BA6-4CE3-88D6-B106BDEEE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4738410" y="2388410"/>
            <a:ext cx="8406089" cy="5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7283B8-85B0-4001-AEE2-62A1DBAC0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783631" y="698738"/>
            <a:ext cx="976590" cy="6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75F5B-140B-464A-BED4-357CE3EB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9" y="1704218"/>
            <a:ext cx="5040311" cy="4455044"/>
          </a:xfrm>
        </p:spPr>
        <p:txBody>
          <a:bodyPr anchor="t">
            <a:normAutofit/>
          </a:bodyPr>
          <a:lstStyle/>
          <a:p>
            <a:pPr algn="l"/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Задача №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3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. Реализовать взаимодействие с API OpenAI GPT-4 для получения текстовых описаний и предложений, которые будут использоваться для генерации уникальных дизайнов</a:t>
            </a: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Планируемый результат: в результате ….</a:t>
            </a: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Срок выполнения:</a:t>
            </a: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Статус на момент подачи заявки:</a:t>
            </a:r>
            <a:br>
              <a:rPr lang="ru-RU" sz="12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endParaRPr lang="ru-RU" sz="4000" dirty="0">
              <a:solidFill>
                <a:schemeClr val="bg1">
                  <a:lumMod val="9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43262-791D-42C9-A4C8-5881CD3D603F}"/>
              </a:ext>
            </a:extLst>
          </p:cNvPr>
          <p:cNvSpPr txBox="1"/>
          <p:nvPr/>
        </p:nvSpPr>
        <p:spPr>
          <a:xfrm>
            <a:off x="1760221" y="828494"/>
            <a:ext cx="821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Название проекта. 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Задачи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8393983-DDD8-48C2-8A49-0BBBACEA2E1B}"/>
              </a:ext>
            </a:extLst>
          </p:cNvPr>
          <p:cNvSpPr/>
          <p:nvPr/>
        </p:nvSpPr>
        <p:spPr>
          <a:xfrm>
            <a:off x="7368540" y="828494"/>
            <a:ext cx="4039829" cy="5201012"/>
          </a:xfrm>
          <a:prstGeom prst="roundRect">
            <a:avLst>
              <a:gd name="adj" fmla="val 12329"/>
            </a:avLst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25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635776B-2BA6-4CE3-88D6-B106BDEEE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4738410" y="2388410"/>
            <a:ext cx="8406089" cy="5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7283B8-85B0-4001-AEE2-62A1DBAC0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783631" y="698738"/>
            <a:ext cx="976590" cy="6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75F5B-140B-464A-BED4-357CE3EB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4730"/>
            <a:ext cx="6388821" cy="1341282"/>
          </a:xfrm>
        </p:spPr>
        <p:txBody>
          <a:bodyPr anchor="t">
            <a:normAutofit fontScale="90000"/>
          </a:bodyPr>
          <a:lstStyle/>
          <a:p>
            <a:pPr algn="l"/>
            <a:r>
              <a:rPr lang="ru-RU" sz="49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15-35 лет</a:t>
            </a:r>
            <a:br>
              <a:rPr lang="ru-RU" sz="49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r>
              <a:rPr lang="ru-RU" sz="2200" dirty="0">
                <a:solidFill>
                  <a:schemeClr val="bg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заинтересованные в создании </a:t>
            </a:r>
            <a:br>
              <a:rPr lang="ru-RU" sz="2200" dirty="0">
                <a:solidFill>
                  <a:schemeClr val="bg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bg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или ношении уникальной одежды. </a:t>
            </a:r>
            <a:br>
              <a:rPr lang="ru-RU" sz="4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endParaRPr lang="ru-RU" sz="4000" dirty="0">
              <a:solidFill>
                <a:schemeClr val="bg1">
                  <a:lumMod val="9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43262-791D-42C9-A4C8-5881CD3D603F}"/>
              </a:ext>
            </a:extLst>
          </p:cNvPr>
          <p:cNvSpPr txBox="1"/>
          <p:nvPr/>
        </p:nvSpPr>
        <p:spPr>
          <a:xfrm>
            <a:off x="1760221" y="828494"/>
            <a:ext cx="821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Название проекта. 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Целевая аудитория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DF25BE-2D9E-460A-8784-B5AF0C029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95" y="1530589"/>
            <a:ext cx="3772817" cy="3772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C07489-405D-498A-B818-90C308303831}"/>
              </a:ext>
            </a:extLst>
          </p:cNvPr>
          <p:cNvSpPr txBox="1"/>
          <p:nvPr/>
        </p:nvSpPr>
        <p:spPr>
          <a:xfrm>
            <a:off x="1055688" y="1704218"/>
            <a:ext cx="6571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Потребители:</a:t>
            </a:r>
            <a:br>
              <a:rPr lang="ru-RU" sz="32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F5866B8-1295-4562-AF95-BB1CEE7B1938}"/>
              </a:ext>
            </a:extLst>
          </p:cNvPr>
          <p:cNvSpPr txBox="1">
            <a:spLocks/>
          </p:cNvSpPr>
          <p:nvPr/>
        </p:nvSpPr>
        <p:spPr>
          <a:xfrm>
            <a:off x="1090522" y="3889512"/>
            <a:ext cx="6388821" cy="134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ru-RU" sz="4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endParaRPr lang="ru-RU" sz="4000" dirty="0">
              <a:solidFill>
                <a:schemeClr val="bg1">
                  <a:lumMod val="9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B3F05-266B-4F1D-948C-A1DBCFF6ED3A}"/>
              </a:ext>
            </a:extLst>
          </p:cNvPr>
          <p:cNvSpPr txBox="1"/>
          <p:nvPr/>
        </p:nvSpPr>
        <p:spPr>
          <a:xfrm>
            <a:off x="1018743" y="3910539"/>
            <a:ext cx="6571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Потенциальные заказчики и партнеры:</a:t>
            </a:r>
            <a:br>
              <a:rPr lang="ru-RU" sz="32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0A242A7-E7A8-42FB-9B27-5E573F423949}"/>
              </a:ext>
            </a:extLst>
          </p:cNvPr>
          <p:cNvGrpSpPr/>
          <p:nvPr/>
        </p:nvGrpSpPr>
        <p:grpSpPr>
          <a:xfrm>
            <a:off x="1018743" y="4493558"/>
            <a:ext cx="2317931" cy="896951"/>
            <a:chOff x="1055688" y="3898991"/>
            <a:chExt cx="2317931" cy="896951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B296AB0C-4ACE-4C66-BDDF-D69DFD2B7CFD}"/>
                </a:ext>
              </a:extLst>
            </p:cNvPr>
            <p:cNvSpPr/>
            <p:nvPr/>
          </p:nvSpPr>
          <p:spPr>
            <a:xfrm>
              <a:off x="1055688" y="3898991"/>
              <a:ext cx="2317931" cy="896951"/>
            </a:xfrm>
            <a:prstGeom prst="roundRect">
              <a:avLst>
                <a:gd name="adj" fmla="val 43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5B942D5E-E966-4BB1-AD11-1EB02A3ED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978" y="3905369"/>
              <a:ext cx="1995076" cy="877195"/>
            </a:xfrm>
            <a:prstGeom prst="rect">
              <a:avLst/>
            </a:prstGeom>
          </p:spPr>
        </p:pic>
      </p:grp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5EC9407-3878-4434-A7B3-9B883EB35F5F}"/>
              </a:ext>
            </a:extLst>
          </p:cNvPr>
          <p:cNvSpPr/>
          <p:nvPr/>
        </p:nvSpPr>
        <p:spPr>
          <a:xfrm>
            <a:off x="3510461" y="4480180"/>
            <a:ext cx="2317931" cy="896951"/>
          </a:xfrm>
          <a:prstGeom prst="roundRect">
            <a:avLst>
              <a:gd name="adj" fmla="val 434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635776B-2BA6-4CE3-88D6-B106BDEEE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1441028" y="2071795"/>
            <a:ext cx="8406089" cy="5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7283B8-85B0-4001-AEE2-62A1DBAC0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783631" y="698738"/>
            <a:ext cx="976590" cy="6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643262-791D-42C9-A4C8-5881CD3D603F}"/>
              </a:ext>
            </a:extLst>
          </p:cNvPr>
          <p:cNvSpPr txBox="1"/>
          <p:nvPr/>
        </p:nvSpPr>
        <p:spPr>
          <a:xfrm>
            <a:off x="1760221" y="828494"/>
            <a:ext cx="821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Название проекта. 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Обзор аналогов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F5866B8-1295-4562-AF95-BB1CEE7B1938}"/>
              </a:ext>
            </a:extLst>
          </p:cNvPr>
          <p:cNvSpPr txBox="1">
            <a:spLocks/>
          </p:cNvSpPr>
          <p:nvPr/>
        </p:nvSpPr>
        <p:spPr>
          <a:xfrm>
            <a:off x="1090522" y="3889512"/>
            <a:ext cx="6388821" cy="134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ru-RU" sz="4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</a:br>
            <a:endParaRPr lang="ru-RU" sz="4000" dirty="0">
              <a:solidFill>
                <a:schemeClr val="bg1">
                  <a:lumMod val="9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1CA71393-A372-4635-977B-7E38ADE8F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3289"/>
              </p:ext>
            </p:extLst>
          </p:nvPr>
        </p:nvGraphicFramePr>
        <p:xfrm>
          <a:off x="1055687" y="1670549"/>
          <a:ext cx="10397405" cy="487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481">
                  <a:extLst>
                    <a:ext uri="{9D8B030D-6E8A-4147-A177-3AD203B41FA5}">
                      <a16:colId xmlns:a16="http://schemas.microsoft.com/office/drawing/2014/main" val="1263773770"/>
                    </a:ext>
                  </a:extLst>
                </a:gridCol>
                <a:gridCol w="2079481">
                  <a:extLst>
                    <a:ext uri="{9D8B030D-6E8A-4147-A177-3AD203B41FA5}">
                      <a16:colId xmlns:a16="http://schemas.microsoft.com/office/drawing/2014/main" val="1773382890"/>
                    </a:ext>
                  </a:extLst>
                </a:gridCol>
                <a:gridCol w="2079481">
                  <a:extLst>
                    <a:ext uri="{9D8B030D-6E8A-4147-A177-3AD203B41FA5}">
                      <a16:colId xmlns:a16="http://schemas.microsoft.com/office/drawing/2014/main" val="3914889837"/>
                    </a:ext>
                  </a:extLst>
                </a:gridCol>
                <a:gridCol w="2079481">
                  <a:extLst>
                    <a:ext uri="{9D8B030D-6E8A-4147-A177-3AD203B41FA5}">
                      <a16:colId xmlns:a16="http://schemas.microsoft.com/office/drawing/2014/main" val="1942800813"/>
                    </a:ext>
                  </a:extLst>
                </a:gridCol>
                <a:gridCol w="2079481">
                  <a:extLst>
                    <a:ext uri="{9D8B030D-6E8A-4147-A177-3AD203B41FA5}">
                      <a16:colId xmlns:a16="http://schemas.microsoft.com/office/drawing/2014/main" val="1092786134"/>
                    </a:ext>
                  </a:extLst>
                </a:gridCol>
              </a:tblGrid>
              <a:tr h="696862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Название платформы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4B8AC">
                            <a:shade val="30000"/>
                            <a:satMod val="115000"/>
                          </a:srgbClr>
                        </a:gs>
                        <a:gs pos="50000">
                          <a:srgbClr val="04B8AC">
                            <a:shade val="67500"/>
                            <a:satMod val="115000"/>
                          </a:srgbClr>
                        </a:gs>
                        <a:gs pos="100000">
                          <a:srgbClr val="04B8AC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Платформа №1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4B8AC">
                            <a:shade val="30000"/>
                            <a:satMod val="115000"/>
                          </a:srgbClr>
                        </a:gs>
                        <a:gs pos="50000">
                          <a:srgbClr val="04B8AC">
                            <a:shade val="67500"/>
                            <a:satMod val="115000"/>
                          </a:srgbClr>
                        </a:gs>
                        <a:gs pos="100000">
                          <a:srgbClr val="04B8AC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Платформа №2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4B8AC">
                            <a:shade val="30000"/>
                            <a:satMod val="115000"/>
                          </a:srgbClr>
                        </a:gs>
                        <a:gs pos="50000">
                          <a:srgbClr val="04B8AC">
                            <a:shade val="67500"/>
                            <a:satMod val="115000"/>
                          </a:srgbClr>
                        </a:gs>
                        <a:gs pos="100000">
                          <a:srgbClr val="04B8AC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Платформа №3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4B8AC">
                            <a:shade val="30000"/>
                            <a:satMod val="115000"/>
                          </a:srgbClr>
                        </a:gs>
                        <a:gs pos="50000">
                          <a:srgbClr val="04B8AC">
                            <a:shade val="67500"/>
                            <a:satMod val="115000"/>
                          </a:srgbClr>
                        </a:gs>
                        <a:gs pos="100000">
                          <a:srgbClr val="04B8AC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Наша платформа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4B8AC">
                            <a:shade val="30000"/>
                            <a:satMod val="115000"/>
                          </a:srgbClr>
                        </a:gs>
                        <a:gs pos="50000">
                          <a:srgbClr val="04B8AC">
                            <a:shade val="67500"/>
                            <a:satMod val="115000"/>
                          </a:srgbClr>
                        </a:gs>
                        <a:gs pos="100000">
                          <a:srgbClr val="04B8AC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8285801"/>
                  </a:ext>
                </a:extLst>
              </a:tr>
              <a:tr h="696862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Критерий для </a:t>
                      </a:r>
                    </a:p>
                    <a:p>
                      <a:r>
                        <a:rPr lang="ru-RU" sz="1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сравнения №1</a:t>
                      </a: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8244"/>
                  </a:ext>
                </a:extLst>
              </a:tr>
              <a:tr h="696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Критерий для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сравнения №1</a:t>
                      </a: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51456"/>
                  </a:ext>
                </a:extLst>
              </a:tr>
              <a:tr h="696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Критерий для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сравнения №1</a:t>
                      </a: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72651"/>
                  </a:ext>
                </a:extLst>
              </a:tr>
              <a:tr h="696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Критерий для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сравнения №1</a:t>
                      </a: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92525"/>
                  </a:ext>
                </a:extLst>
              </a:tr>
              <a:tr h="696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Критерий для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сравнения №1</a:t>
                      </a: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43208"/>
                  </a:ext>
                </a:extLst>
              </a:tr>
              <a:tr h="696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Критерий для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сравнения №1</a:t>
                      </a: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>
                    <a:solidFill>
                      <a:srgbClr val="008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28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9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D67EEA5-D412-4E7F-B923-B09F832FB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1195110" y="2380790"/>
            <a:ext cx="8406089" cy="5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7283B8-85B0-4001-AEE2-62A1DBAC0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r="64185" b="29206"/>
          <a:stretch/>
        </p:blipFill>
        <p:spPr bwMode="auto">
          <a:xfrm>
            <a:off x="783631" y="698738"/>
            <a:ext cx="976590" cy="6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75F5B-140B-464A-BED4-357CE3EB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1704218"/>
            <a:ext cx="9144000" cy="1155463"/>
          </a:xfrm>
        </p:spPr>
        <p:txBody>
          <a:bodyPr anchor="ctr">
            <a:normAutofit/>
          </a:bodyPr>
          <a:lstStyle/>
          <a:p>
            <a:pPr algn="l"/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Текст </a:t>
            </a:r>
            <a:r>
              <a:rPr lang="ru-RU" sz="4000" dirty="0" err="1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текст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 </a:t>
            </a:r>
            <a:r>
              <a:rPr lang="ru-RU" sz="4000" dirty="0" err="1">
                <a:solidFill>
                  <a:schemeClr val="bg1">
                    <a:lumMod val="9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текст</a:t>
            </a:r>
            <a:endParaRPr lang="ru-RU" sz="4000" dirty="0">
              <a:solidFill>
                <a:schemeClr val="bg1">
                  <a:lumMod val="9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B677F6-1068-4B13-9359-4D6249FA3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2859681"/>
            <a:ext cx="4948872" cy="1655762"/>
          </a:xfrm>
        </p:spPr>
        <p:txBody>
          <a:bodyPr>
            <a:normAutofit/>
          </a:bodyPr>
          <a:lstStyle/>
          <a:p>
            <a:pPr algn="l"/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текст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</a:p>
          <a:p>
            <a:pPr algn="l"/>
            <a:endParaRPr lang="ru-RU" sz="1100" dirty="0">
              <a:solidFill>
                <a:schemeClr val="accent6">
                  <a:lumMod val="20000"/>
                  <a:lumOff val="8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43262-791D-42C9-A4C8-5881CD3D603F}"/>
              </a:ext>
            </a:extLst>
          </p:cNvPr>
          <p:cNvSpPr txBox="1"/>
          <p:nvPr/>
        </p:nvSpPr>
        <p:spPr>
          <a:xfrm>
            <a:off x="1760221" y="828494"/>
            <a:ext cx="821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Название проекта. 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Реализация проекта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C43C7D-8C94-468B-AA0D-747AEEBB1B50}"/>
              </a:ext>
            </a:extLst>
          </p:cNvPr>
          <p:cNvSpPr/>
          <p:nvPr/>
        </p:nvSpPr>
        <p:spPr>
          <a:xfrm>
            <a:off x="7368540" y="828494"/>
            <a:ext cx="4039829" cy="5201012"/>
          </a:xfrm>
          <a:prstGeom prst="roundRect">
            <a:avLst>
              <a:gd name="adj" fmla="val 12329"/>
            </a:avLst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91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489</Words>
  <Application>Microsoft Office PowerPoint</Application>
  <PresentationFormat>Широкоэкранный</PresentationFormat>
  <Paragraphs>58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Inter Light</vt:lpstr>
      <vt:lpstr>Inter Medium</vt:lpstr>
      <vt:lpstr>Inter SemiBold</vt:lpstr>
      <vt:lpstr>Тема Office</vt:lpstr>
      <vt:lpstr>Росодежда</vt:lpstr>
      <vt:lpstr>Текст текст текст</vt:lpstr>
      <vt:lpstr>Разработать  сайт с возможностью создания уникальных и персонализированных дизайнов на одежде, основанных на искусственном интеллекте к 20.05.2024.</vt:lpstr>
      <vt:lpstr>Задача №1. Реализовать взаимодействие с API OpenAI GPT-4 для получения текстовых описаний и предложений, которые будут использоваться для генерации уникальных дизайнов  Планируемый результат: в результате ….   Срок выполнения:  Статус на момент подачи заявки:  </vt:lpstr>
      <vt:lpstr>Задача №2. Реализовать взаимодействие с API OpenAI GPT-4 для получения текстовых описаний и предложений, которые будут использоваться для генерации уникальных дизайнов  Планируемый результат: в результате ….   Срок выполнения:  Статус на момент подачи заявки:  </vt:lpstr>
      <vt:lpstr>Задача №3. Реализовать взаимодействие с API OpenAI GPT-4 для получения текстовых описаний и предложений, которые будут использоваться для генерации уникальных дизайнов  Планируемый результат: в результате ….   Срок выполнения:  Статус на момент подачи заявки:  </vt:lpstr>
      <vt:lpstr>15-35 лет заинтересованные в создании  или ношении уникальной одежды.  </vt:lpstr>
      <vt:lpstr>Презентация PowerPoint</vt:lpstr>
      <vt:lpstr>Текст текст текст</vt:lpstr>
      <vt:lpstr>Презентация PowerPoint</vt:lpstr>
      <vt:lpstr>Название 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Евгений Ануфриенко</dc:creator>
  <cp:lastModifiedBy>uludi</cp:lastModifiedBy>
  <cp:revision>9</cp:revision>
  <dcterms:created xsi:type="dcterms:W3CDTF">2024-01-25T13:30:47Z</dcterms:created>
  <dcterms:modified xsi:type="dcterms:W3CDTF">2024-01-27T11:13:36Z</dcterms:modified>
</cp:coreProperties>
</file>