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eec0a0e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ec0a0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e41229f32_8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e41229f32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f1ea7861377edd4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f1ea7861377edd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9741ac9d_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9741ac9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c3e5e0b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c3e5e0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e41229f32_8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e41229f32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2eec0a0e1c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ec0a0e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eec0a0e1c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ec0a0e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2eec0a0e1c_0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ec0a0e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2eec0a0e1c_0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ec0a0e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ec0a0e1c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ec0a0e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2eec0a0e1c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ec0a0e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2eec0a0e1c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ec0a0e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2eec0a0e1c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ec0a0e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eec0a0e1c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ec0a0e1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2eec0a0e1c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ec0a0e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d513203e6_0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d513203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2eec0a0e1c_0_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eec0a0e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2eec0a0e1c_0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ec0a0e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2eec0a0e1c_0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ec0a0e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066e3e1f2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66e3e1f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2e101c7609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e101c76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2eec0a0e1c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ec0a0e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www.youtube.com/watch?v=BIjj3Qcmbf4" TargetMode="External"/><Relationship Id="rId5" Type="http://schemas.openxmlformats.org/officeDocument/2006/relationships/image" Target="../media/image5.jpg"/><Relationship Id="rId6" Type="http://schemas.openxmlformats.org/officeDocument/2006/relationships/hyperlink" Target="http://www.youtube.com/watch?v=pp1NWRDl0pI" TargetMode="External"/><Relationship Id="rId7"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mailto:hug@cs.berkeley.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www.youtube.com/watch?v=OVtnnIifaU8" TargetMode="External"/><Relationship Id="rId4" Type="http://schemas.openxmlformats.org/officeDocument/2006/relationships/image" Target="../media/image12.jpg"/><Relationship Id="rId5" Type="http://schemas.openxmlformats.org/officeDocument/2006/relationships/hyperlink" Target="http://www.youtube.com/watch?v=12lSScKSx20" TargetMode="External"/><Relationship Id="rId6"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s://joshhug.gitbooks.io/obscurantism-in-java-first-edi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piazza.com/class/jqr7hfmf4v74e?cid=7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atastructur.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p19.datastructur.es/about.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datastructur.e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p18.datastructur.es/abou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2" name="Google Shape;52;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8" name="Google Shape;118;p24"/>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19" name="Google Shape;119;p24"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5" name="Google Shape;125;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a:t>
            </a:r>
            <a:endParaRPr/>
          </a:p>
          <a:p>
            <a:pPr indent="0" lvl="0" marL="0" rtl="0" algn="l">
              <a:spcBef>
                <a:spcPts val="600"/>
              </a:spcBef>
              <a:spcAft>
                <a:spcPts val="0"/>
              </a:spcAft>
              <a:buNone/>
            </a:pPr>
            <a:r>
              <a:rPr lang="en"/>
              <a:t>create</a:t>
            </a:r>
            <a:endParaRPr/>
          </a:p>
          <a:p>
            <a:pPr indent="0" lvl="0" marL="0" rtl="0" algn="l">
              <a:spcBef>
                <a:spcPts val="600"/>
              </a:spcBef>
              <a:spcAft>
                <a:spcPts val="0"/>
              </a:spcAft>
              <a:buNone/>
            </a:pPr>
            <a:r>
              <a:rPr lang="en"/>
              <a:t>beautiful</a:t>
            </a:r>
            <a:endParaRPr/>
          </a:p>
          <a:p>
            <a:pPr indent="0" lvl="0" marL="0" rtl="0" algn="l">
              <a:spcBef>
                <a:spcPts val="600"/>
              </a:spcBef>
              <a:spcAft>
                <a:spcPts val="0"/>
              </a:spcAft>
              <a:buNone/>
            </a:pPr>
            <a:r>
              <a:rPr lang="en"/>
              <a:t>things</a:t>
            </a:r>
            <a:endParaRPr/>
          </a:p>
        </p:txBody>
      </p:sp>
      <p:pic>
        <p:nvPicPr>
          <p:cNvPr id="126" name="Google Shape;126;p25"/>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27" name="Google Shape;127;p25"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pic>
        <p:nvPicPr>
          <p:cNvPr descr="ᴱᵈᵍʸ vᵃᵖᵒᵘʳʷᵃᵛᵉ ᴹᶦˣ, ʲᵘˢᵗ ʸᵒᵘ ʸᵒᵘ⋅&#10;&#10;Edit; Thank you all very much for 1.3 Million views ❤️&#10;&#10;Soundcloud: https://soundcloud.com/eviqz&#10;&#10;Instagram: https://www.instagram.com/shancarti/ &#10;- (WILL FOLLOW BACK)&#10;&#10;&#10;1. /00:00/ https://goo.gl/1rzhBY MACINTOSH PLUS - リサフランク420 / 現代のコンピュー&#10;&#10;2. /07:17/ https://goo.gl/vVhdEI Luxury Elite - Cold&#10;&#10;3. /09:57/ https://goo.gl/EwFr0s ✪ JAM '87 ✧･ﾟ:*★&#10;&#10;4./11:59/ https://goo.gl/b9HVzN ESPRIT 空想 - summer night&#10;&#10;5. /14:33/ https://goo.gl/oDRPDm cyberlust - s h a d e&#10;&#10;6. /16:20/ https://goo.gl/ilsC5i ESPRIT 空想 - gameover.wav&#10;&#10;7. /17:12/ https://goo.gl/dYyvgc CHILDHOOD: WE BAD&#10;&#10;8. /20:53/ https://goo.gl/lwJUOR Herr Doktor - Aftermath&#10;&#10;9. /24:09/ https://goo.gl/aRxlgl Phoenix #2772 - Virtual Break-Up&#10;&#10;10. /25:35/ https://goo.gl/kxej7k Kodak Cameo - Mirage&#10;&#10;11. /26:52/ https://goo.gl/P6HqD5 luxury elite - casual sax&#10;&#10;12. /29:21/ https://goo.gl/3OhpuI VECTOR GRAPHICS - DESTINE&#10;&#10;13. /35:30/ https://goo.gl/En36Yx CYBEREALITYライフ_-_夜のテレビ見る&#10;&#10;14. /39:21/ https://goo.gl/lZUaRw MAITRO - SNAKE WAY 蛇の道&#10;&#10;15. /42:28/ https://goo.gl/cWHrto SAINT PEPSI - tell me&#10;&#10;16. /44:45/ https://goo.gl/FTJ4Lf luxury elite - bronze&#10;&#10;17. /46:33/ https://goo.gl/jirzCM ｍ aｉ t ｒ o - INDIGO PLATEAU!&#10;&#10;18. /50:09/ https://goo.gl/C88WqG Vanilla - Summer &#10;&#10;19. /54:04/ https://goo.gl/c8TjPh Flamingosis - Football Head&#10;&#10;20. /57:37/ https://goo.gl/N06970 「fibre」- My Lady!&#10;&#10;21. /59:47/ https://goo.gl/gsSghc ❀ Harrison ❀ - Sunshine The Streetcat&#10;&#10;22. /01:03:56/ https://goo.gl/XOeZPG aquaCola - nightdriving // 四&#10;&#10;23. /01:06:49/ https://goo.gl/w0Szwl SUPERSEX420 - 私は性交のような高いPa r ty おっぱい&#10;&#10;24. /01:10:12/ https://goo.gl/nkkj1r 18 CARAT AFFAIR: CYBERNETIC&#10;&#10;25. /01:11:39/ https://goo.gl/lV3U99 18 Carat Affair - High Emotion&#10;&#10;26. /01:14:06/ https://goo.gl/0nqOic 18 Carat Affair - C://boot Jungle&#10;&#10;27. /01:15:27/ https://goo.gl/0iF8YL Laserdisc Visions - Ewing / Hits (MV)&#10;&#10;28. /01:16:52/ https://goo.gl/AOnyM5 INTERNET CLUB - HOMEPAGE&#10;&#10;29. /01:19:10/ https://goo.gl/V6NyO0 Amun Dragoon - Intercosmic causeway&#10;&#10;30. /01:23:44/ https://goo.gl/a8rr2G 18 CARAT AFFAIR: FALL CATALOG" id="128" name="Google Shape;128;p25" title="Ａｅｓｔｈｅｔｉｃ Ｍｅｍｅｓ | 1½ Hour Vaporwave Mix">
            <a:hlinkClick r:id="rId6"/>
          </p:cNvPr>
          <p:cNvPicPr preferRelativeResize="0"/>
          <p:nvPr/>
        </p:nvPicPr>
        <p:blipFill>
          <a:blip r:embed="rId7">
            <a:alphaModFix/>
          </a:blip>
          <a:stretch>
            <a:fillRect/>
          </a:stretch>
        </p:blipFill>
        <p:spPr>
          <a:xfrm>
            <a:off x="298900" y="2564100"/>
            <a:ext cx="2497200" cy="187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34" name="Google Shape;134;p26"/>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35" name="Google Shape;135;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As an end unto itself.</a:t>
            </a:r>
            <a:endParaRPr sz="2000"/>
          </a:p>
        </p:txBody>
      </p:sp>
      <p:pic>
        <p:nvPicPr>
          <p:cNvPr id="136" name="Google Shape;136;p26"/>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37" name="Google Shape;137;p26"/>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38" name="Google Shape;138;p26"/>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39" name="Google Shape;139;p26"/>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40" name="Google Shape;140;p26"/>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for You</a:t>
            </a:r>
            <a:endParaRPr/>
          </a:p>
        </p:txBody>
      </p:sp>
      <p:sp>
        <p:nvSpPr>
          <p:cNvPr id="146" name="Google Shape;146;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Google/Tesla interview questions.</a:t>
            </a:r>
            <a:endParaRPr/>
          </a:p>
          <a:p>
            <a:pPr indent="-355600" lvl="0" marL="457200" rtl="0" algn="l">
              <a:spcBef>
                <a:spcPts val="0"/>
              </a:spcBef>
              <a:spcAft>
                <a:spcPts val="0"/>
              </a:spcAft>
              <a:buSzPts val="2000"/>
              <a:buChar char="●"/>
            </a:pPr>
            <a:r>
              <a:rPr lang="en"/>
              <a:t>Getting better at programming.</a:t>
            </a:r>
            <a:endParaRPr/>
          </a:p>
          <a:p>
            <a:pPr indent="-355600" lvl="0" marL="457200" rtl="0" algn="l">
              <a:spcBef>
                <a:spcPts val="0"/>
              </a:spcBef>
              <a:spcAft>
                <a:spcPts val="0"/>
              </a:spcAft>
              <a:buSzPts val="2000"/>
              <a:buChar char="●"/>
            </a:pPr>
            <a:r>
              <a:rPr lang="en"/>
              <a:t>What is “computer science”? Comptology. </a:t>
            </a:r>
            <a:endParaRPr/>
          </a:p>
          <a:p>
            <a:pPr indent="-355600" lvl="0" marL="457200" rtl="0" algn="l">
              <a:spcBef>
                <a:spcPts val="0"/>
              </a:spcBef>
              <a:spcAft>
                <a:spcPts val="0"/>
              </a:spcAft>
              <a:buSzPts val="2000"/>
              <a:buChar char="●"/>
            </a:pPr>
            <a:r>
              <a:rPr lang="en"/>
              <a:t>I have to - to declare my major: Data Science.</a:t>
            </a:r>
            <a:endParaRPr/>
          </a:p>
          <a:p>
            <a:pPr indent="-355600" lvl="0" marL="457200" rtl="0" algn="l">
              <a:spcBef>
                <a:spcPts val="0"/>
              </a:spcBef>
              <a:spcAft>
                <a:spcPts val="0"/>
              </a:spcAft>
              <a:buSzPts val="2000"/>
              <a:buChar char="●"/>
            </a:pPr>
            <a:r>
              <a:rPr lang="en"/>
              <a:t>Understand the memes on the meme page.</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52" name="Google Shape;152;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58" name="Google Shape;158;p29"/>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lgn="l">
              <a:spcBef>
                <a:spcPts val="600"/>
              </a:spcBef>
              <a:spcAft>
                <a:spcPts val="0"/>
              </a:spcAft>
              <a:buNone/>
            </a:pPr>
            <a:r>
              <a:rPr lang="en"/>
              <a:t>GSIs: </a:t>
            </a:r>
            <a:endParaRPr/>
          </a:p>
          <a:p>
            <a:pPr indent="-342900" lvl="0" marL="457200" rtl="0" algn="l">
              <a:spcBef>
                <a:spcPts val="600"/>
              </a:spcBef>
              <a:spcAft>
                <a:spcPts val="0"/>
              </a:spcAft>
              <a:buSzPts val="1800"/>
              <a:buChar char="●"/>
            </a:pPr>
            <a:r>
              <a:rPr lang="en" sz="1800"/>
              <a:t>Part time: </a:t>
            </a:r>
            <a:r>
              <a:rPr lang="en" sz="1800">
                <a:solidFill>
                  <a:srgbClr val="000000"/>
                </a:solidFill>
              </a:rPr>
              <a:t>Angela Kwon, Annie Huang, Brandon Fong, Carlo Cruz-Albrecht, Catherine Cang, Charles Hager, Ellin Zhao, Erica Kong, Itai Smith, Jennifer Liu, Jeremy Dong, Jihan Yin, Julian Kung, Julianna White, Kartik Kapur, Kelly Lin, Kevin Chang, </a:t>
            </a:r>
            <a:r>
              <a:rPr lang="en" sz="1800">
                <a:solidFill>
                  <a:srgbClr val="000000"/>
                </a:solidFill>
              </a:rPr>
              <a:t>Lauren Hong, </a:t>
            </a:r>
            <a:r>
              <a:rPr lang="en" sz="1800">
                <a:solidFill>
                  <a:srgbClr val="000000"/>
                </a:solidFill>
              </a:rPr>
              <a:t>Lucas Pan, Michael Lum, Michael Meng, Neil Kulkarni, Nicholas Titterton, Omar Khan, Riley Woo, Shreya Sahoo, Shubham Gupta, Tina Zhao, Vibha Seshadri</a:t>
            </a:r>
            <a:endParaRPr sz="1800"/>
          </a:p>
          <a:p>
            <a:pPr indent="-342900" lvl="0" marL="457200" rtl="0" algn="l">
              <a:spcBef>
                <a:spcPts val="0"/>
              </a:spcBef>
              <a:spcAft>
                <a:spcPts val="0"/>
              </a:spcAft>
              <a:buSzPts val="1800"/>
              <a:buChar char="●"/>
            </a:pPr>
            <a:r>
              <a:rPr lang="en" sz="1800"/>
              <a:t>Full time: </a:t>
            </a:r>
            <a:r>
              <a:rPr lang="en" sz="1800">
                <a:solidFill>
                  <a:srgbClr val="000000"/>
                </a:solidFill>
              </a:rPr>
              <a:t>Albert Hu, Brandon Lee, Catherine Han, </a:t>
            </a:r>
            <a:r>
              <a:rPr b="1" lang="en" sz="1800">
                <a:solidFill>
                  <a:srgbClr val="000000"/>
                </a:solidFill>
              </a:rPr>
              <a:t>Christine Zhou</a:t>
            </a:r>
            <a:r>
              <a:rPr lang="en" sz="1800">
                <a:solidFill>
                  <a:srgbClr val="000000"/>
                </a:solidFill>
              </a:rPr>
              <a:t>, Danny Chu, </a:t>
            </a:r>
            <a:r>
              <a:rPr b="1" lang="en" sz="1800">
                <a:solidFill>
                  <a:srgbClr val="000000"/>
                </a:solidFill>
              </a:rPr>
              <a:t>Eli Lipsitz</a:t>
            </a:r>
            <a:r>
              <a:rPr lang="en" sz="1800">
                <a:solidFill>
                  <a:srgbClr val="000000"/>
                </a:solidFill>
              </a:rPr>
              <a:t>, Gigi Lu, </a:t>
            </a:r>
            <a:r>
              <a:rPr b="1" lang="en" sz="1800">
                <a:solidFill>
                  <a:srgbClr val="000000"/>
                </a:solidFill>
              </a:rPr>
              <a:t>Jackson Leisure</a:t>
            </a:r>
            <a:r>
              <a:rPr lang="en" sz="1800">
                <a:solidFill>
                  <a:srgbClr val="000000"/>
                </a:solidFill>
              </a:rPr>
              <a:t>, Jenny Huang, Joe Deatrick, Josh Zeitsoff, </a:t>
            </a:r>
            <a:r>
              <a:rPr b="1" lang="en" sz="1800">
                <a:solidFill>
                  <a:srgbClr val="000000"/>
                </a:solidFill>
              </a:rPr>
              <a:t>Matt Owen</a:t>
            </a:r>
            <a:r>
              <a:rPr lang="en" sz="1800">
                <a:solidFill>
                  <a:srgbClr val="000000"/>
                </a:solidFill>
              </a:rPr>
              <a:t>, Matthew Sit, </a:t>
            </a:r>
            <a:r>
              <a:rPr b="1" lang="en" sz="1800">
                <a:solidFill>
                  <a:srgbClr val="000000"/>
                </a:solidFill>
              </a:rPr>
              <a:t>Michelle Hwang</a:t>
            </a:r>
            <a:r>
              <a:rPr lang="en" sz="1800">
                <a:solidFill>
                  <a:srgbClr val="000000"/>
                </a:solidFill>
              </a:rPr>
              <a:t>, </a:t>
            </a:r>
            <a:r>
              <a:rPr b="1" lang="en" sz="1800">
                <a:solidFill>
                  <a:srgbClr val="000000"/>
                </a:solidFill>
              </a:rPr>
              <a:t>Mudit Gupta</a:t>
            </a:r>
            <a:r>
              <a:rPr lang="en" sz="1800">
                <a:solidFill>
                  <a:srgbClr val="000000"/>
                </a:solidFill>
              </a:rPr>
              <a:t>, Rahul Nangia, Sam Zhou, Sandra Hui, Sandy Zhang, Ting Ding</a:t>
            </a:r>
            <a:endParaRPr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64" name="Google Shape;164;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Tutors: Aakash Shukla, Ajuney Hora, Akshit Annadi, Alan Ton, Alex Kassil, Anirvin Sikha, Anson Tsai, Arjun Sahai, Darren Huang, Emily Zhong, George Zhou, Hannah Yan, Joshua Yang, Mahesh Murag, Megan Kawakami, Mounica Putrevu, Nathan Miller, Noah Kuo, Oscar Ortega, Ramsey Mardini, Rene Lee, Ryan Nuqui, Ryan Tran, Ryan Tseng, Shriya Vohra, Shubha Jagannatha, Uma Krishnan, Yiling Kao</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70" name="Google Shape;170;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Academic interns: </a:t>
            </a:r>
            <a:r>
              <a:rPr lang="en" sz="1300"/>
              <a:t>Kevin Ko, Jeffrey Hong, Andrew Wang, Amol Pant, Ju Sheen Kim, Amanuel Yitbarek, Dylan Tran, Richard Huang, Apoorva Prakash, Ethan Yeh, Ziqi Jin, Ikram Magzoub, Mher Torjyan, Ruhi Pudipeddi, Kelvin Ngo, Edmund Wang, John Siano, Alejandro A. Stefan Zavala, Prom Putthisri, Cliff Liu, Prateek Kher, Vlad Korsunenko, Stefano Colmignoli, Youqi Chen, Adya Putra Indera, Jie Chen, Ryan Lee, Emily Wang, John Markham, Alex Schedel, Arjun R Bharat, Harim Lee, Harry Song, Jun Jeon, Frederick Fan, Sean Lam, Jacqueline Chu, Connor Lafferty, Howard Ho, Sanchit Kapoor, Kunal Agarwal, Alice Lyu, Michael Chang, Haiwei Zhen, Monica Tang, Cindy Liu, Jiekun Liang, Yuanzhe Ying (Cody), Kevin Li, Ahir Datta, Salman Ahmad, Shivani Prabala, Caleb Kahookele, Amy Wang, Edward Sun, Emanuel Rew, Tarsus Lam, Ashwin Shanker, Soumya Avva, Tammy Truong, Eric Chen, Vatsal Bajaj, Jenny Song , Daniel Fan, Jason Kim, Benson Yuan, Jenna Dorse, Manula Dombagahawatta, Cheenar Gupte, Richard Padilla, David Ruan, Yash Vanvari, Winnie Zhang, Alfredo Andere V., Henry Leou, Asad Abbasi, Tianhao Chen, Yibin Li, Guoxin Yu, Karan Shah, Fei Cong, Brian Fu, Vikram Chandran, Juan Ramon Cai, Eric Ortiz, Eric Gan, Aleksander Petuskey, Yuan Xie, Devesh Rai, Felix Li, Alan Zhou, Theo Luan, Alex Cui, Kathleen Chang, Amitav Baruah, Kevin Nguyen, Yifan Zhang, Jesse Chen, Amy Hung, Akash Singhal, Nikhil Jain, Catherine Chi, Jonathan Pan, Yafei Liang, Carolyn Wang, Claire Ko, Octavian Sima, Xu Huang, Joshua Chen, Borhan Rafiq, Khoa Hoang, Joshua Samuel, Jerry Gong, Timothy Lee, Dilan Bhalla, Ryan Van, James Li, Jerome Wei, Willis Wang, Nicholas Li, Christine Luo, Calvin Chen, Shein Lin Phyo, Jaslyn Avila, John Lichtenberg, Won Ryu, Samarth Venkatasubramaniam, Kathy Li, Erica Grunfeld, Jacky Chow, Charlie Tian, Renhua Liu, George Wu, Raguvir Kunani, Fatema Yasini, Sreyas Narayanan, Evan Mei, Olivia Lee, Alexia Colmenero, Jimmy Xu, Dustin Chen, Yongming Ge, Auni Bagchi, Daniel Lujan, Woojin Ko, Devesh Agarwal, Ahmad Maarouf, Soung Bae Kim, Calvin Kwon, Zijin Cui, Lam Pham, Shahzar Rizvi, Ann Yoo Abbott, Vidhi Chander, Yiming Yang, Dylan Buer, Annie Wong, Shahroze Ranjha, Katniss Lee, Dave Kwon, William Tong, Eugene Lee, Beatriz Israde</a:t>
            </a:r>
            <a:endParaRPr sz="13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grpSp>
        <p:nvGrpSpPr>
          <p:cNvPr id="171" name="Google Shape;171;p31"/>
          <p:cNvGrpSpPr/>
          <p:nvPr/>
        </p:nvGrpSpPr>
        <p:grpSpPr>
          <a:xfrm>
            <a:off x="1790225" y="2889924"/>
            <a:ext cx="5759305" cy="1289126"/>
            <a:chOff x="1804175" y="2219074"/>
            <a:chExt cx="5759305" cy="1289126"/>
          </a:xfrm>
        </p:grpSpPr>
        <p:pic>
          <p:nvPicPr>
            <p:cNvPr id="172" name="Google Shape;172;p31"/>
            <p:cNvPicPr preferRelativeResize="0"/>
            <p:nvPr/>
          </p:nvPicPr>
          <p:blipFill>
            <a:blip r:embed="rId3">
              <a:alphaModFix/>
            </a:blip>
            <a:stretch>
              <a:fillRect/>
            </a:stretch>
          </p:blipFill>
          <p:spPr>
            <a:xfrm>
              <a:off x="1804175" y="2241050"/>
              <a:ext cx="5759301" cy="1267150"/>
            </a:xfrm>
            <a:prstGeom prst="rect">
              <a:avLst/>
            </a:prstGeom>
            <a:noFill/>
            <a:ln>
              <a:noFill/>
            </a:ln>
          </p:spPr>
        </p:pic>
        <p:sp>
          <p:nvSpPr>
            <p:cNvPr id="173" name="Google Shape;173;p31"/>
            <p:cNvSpPr txBox="1"/>
            <p:nvPr/>
          </p:nvSpPr>
          <p:spPr>
            <a:xfrm>
              <a:off x="3911880" y="2219074"/>
              <a:ext cx="3651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Lab assistant letter distributions as generated by:</a:t>
              </a:r>
              <a:endParaRPr sz="800"/>
            </a:p>
            <a:p>
              <a:pPr indent="0" lvl="0" marL="0" rtl="0" algn="l">
                <a:spcBef>
                  <a:spcPts val="0"/>
                </a:spcBef>
                <a:spcAft>
                  <a:spcPts val="0"/>
                </a:spcAft>
                <a:buNone/>
              </a:pPr>
              <a:r>
                <a:rPr lang="en" sz="800"/>
                <a:t>https://www.mtholyoke.edu/courses/quenell/s2003/ma139/js/count.html</a:t>
              </a:r>
              <a:endParaRPr sz="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84" name="Google Shape;184;p33"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85" name="Google Shape;185;p33"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a:t>
            </a:r>
            <a:endParaRPr/>
          </a:p>
        </p:txBody>
      </p:sp>
      <p:sp>
        <p:nvSpPr>
          <p:cNvPr id="58" name="Google Shape;58;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you want to chat after lecture, meet me in the lobby, don’t climb on the stage, they will be mad. Also the Kronos Quartet’s stuff could get destroyed and they have lawyers and deep seething anger for youth (I made that last part 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A Small Minority</a:t>
            </a:r>
            <a:endParaRPr/>
          </a:p>
        </p:txBody>
      </p:sp>
      <p:sp>
        <p:nvSpPr>
          <p:cNvPr id="191" name="Google Shape;191;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Lectures</a:t>
            </a:r>
            <a:endParaRPr/>
          </a:p>
          <a:p>
            <a:pPr indent="-355600" lvl="0" marL="457200" rtl="0" algn="l">
              <a:spcBef>
                <a:spcPts val="600"/>
              </a:spcBef>
              <a:spcAft>
                <a:spcPts val="0"/>
              </a:spcAft>
              <a:buSzPts val="2000"/>
              <a:buChar char="●"/>
            </a:pPr>
            <a:r>
              <a:rPr lang="en"/>
              <a:t>Introduction to new material.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Reading</a:t>
            </a:r>
            <a:endParaRPr/>
          </a:p>
          <a:p>
            <a:pPr indent="-355600" lvl="0" marL="457200" rtl="0" algn="l">
              <a:spcBef>
                <a:spcPts val="600"/>
              </a:spcBef>
              <a:spcAft>
                <a:spcPts val="0"/>
              </a:spcAft>
              <a:buSzPts val="2000"/>
              <a:buChar char="●"/>
            </a:pPr>
            <a:r>
              <a:rPr lang="en"/>
              <a:t>More thorough introduction.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The Vast Majority</a:t>
            </a:r>
            <a:endParaRPr/>
          </a:p>
        </p:txBody>
      </p:sp>
      <p:sp>
        <p:nvSpPr>
          <p:cNvPr id="197" name="Google Shape;197;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Discussion Section and Study Guides:</a:t>
            </a:r>
            <a:endParaRPr/>
          </a:p>
          <a:p>
            <a:pPr indent="-355600" lvl="0" marL="457200" rtl="0" algn="l">
              <a:spcBef>
                <a:spcPts val="600"/>
              </a:spcBef>
              <a:spcAft>
                <a:spcPts val="0"/>
              </a:spcAft>
              <a:buSzPts val="2000"/>
              <a:buChar char="●"/>
            </a:pPr>
            <a:r>
              <a:rPr lang="en"/>
              <a:t>Practice with concepts. Often more theoretical.</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Labs, Homework, and Your Own Experimentation</a:t>
            </a:r>
            <a:endParaRPr/>
          </a:p>
          <a:p>
            <a:pPr indent="-355600" lvl="0" marL="457200" rtl="0" algn="l">
              <a:spcBef>
                <a:spcPts val="600"/>
              </a:spcBef>
              <a:spcAft>
                <a:spcPts val="0"/>
              </a:spcAft>
              <a:buSzPts val="2000"/>
              <a:buChar char="●"/>
            </a:pPr>
            <a:r>
              <a:rPr lang="en"/>
              <a:t>Practice with tools, programming techniques, Java syntax, and algorithms and data 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Similar to labs and HW, but larger and include a design component.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01" name="Shape 201"/>
        <p:cNvGrpSpPr/>
        <p:nvPr/>
      </p:nvGrpSpPr>
      <p:grpSpPr>
        <a:xfrm>
          <a:off x="0" y="0"/>
          <a:ext cx="0" cy="0"/>
          <a:chOff x="0" y="0"/>
          <a:chExt cx="0" cy="0"/>
        </a:xfrm>
      </p:grpSpPr>
      <p:sp>
        <p:nvSpPr>
          <p:cNvPr id="202" name="Google Shape;202;p36"/>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208" name="Google Shape;20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 Discussion. Lab. Office Hours (starting next week, times and locations TBA).</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Mini-Textbook: Obscurantism in Java</a:t>
            </a:r>
            <a:r>
              <a:rPr lang="en"/>
              <a:t> </a:t>
            </a:r>
            <a:r>
              <a:rPr lang="en" u="sng">
                <a:solidFill>
                  <a:schemeClr val="hlink"/>
                </a:solidFill>
                <a:hlinkClick r:id="rId5"/>
              </a:rPr>
              <a:t>https://joshhug.gitbooks.io/obscurantism-in-java-first-edition</a:t>
            </a:r>
            <a:endParaRPr/>
          </a:p>
          <a:p>
            <a:pPr indent="-355600" lvl="0" marL="457200" rtl="0" algn="l">
              <a:spcBef>
                <a:spcPts val="0"/>
              </a:spcBef>
              <a:spcAft>
                <a:spcPts val="0"/>
              </a:spcAft>
              <a:buSzPts val="2000"/>
              <a:buChar char="●"/>
            </a:pPr>
            <a:r>
              <a:rPr lang="en"/>
              <a:t>5 student Group Tutoring Sections (starting week 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214" name="Google Shape;214;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 but no guarantees.</a:t>
            </a:r>
            <a:endParaRPr/>
          </a:p>
          <a:p>
            <a:pPr indent="-355600" lvl="1" marL="914400" rtl="0" algn="l">
              <a:spcBef>
                <a:spcPts val="0"/>
              </a:spcBef>
              <a:spcAft>
                <a:spcPts val="0"/>
              </a:spcAft>
              <a:buSzPts val="2000"/>
              <a:buChar char="○"/>
            </a:pPr>
            <a:r>
              <a:rPr lang="en"/>
              <a:t>Unlike past semesters, there is a chance we might not be able to accommodate everyone! Demand is much higher than expected.</a:t>
            </a:r>
            <a:endParaRPr/>
          </a:p>
          <a:p>
            <a:pPr indent="-355600" lvl="1" marL="914400" rtl="0" algn="l">
              <a:spcBef>
                <a:spcPts val="0"/>
              </a:spcBef>
              <a:spcAft>
                <a:spcPts val="0"/>
              </a:spcAft>
              <a:buSzPts val="2000"/>
              <a:buChar char="○"/>
            </a:pPr>
            <a:r>
              <a:rPr lang="en"/>
              <a:t>Sp17: 1379 students, Sp18: 1420, Sp19: 1646</a:t>
            </a:r>
            <a:endParaRPr/>
          </a:p>
          <a:p>
            <a:pPr indent="-342900" lvl="0" marL="457200" marR="0" rtl="0" algn="l">
              <a:lnSpc>
                <a:spcPct val="100000"/>
              </a:lnSpc>
              <a:spcBef>
                <a:spcPts val="0"/>
              </a:spcBef>
              <a:spcAft>
                <a:spcPts val="0"/>
              </a:spcAft>
              <a:buClr>
                <a:schemeClr val="dk1"/>
              </a:buClr>
              <a:buSzPts val="1800"/>
              <a:buFont typeface="Calibri"/>
              <a:buChar char="●"/>
            </a:pPr>
            <a:r>
              <a:rPr lang="en"/>
              <a:t>Week 1 sections and labs are first-come, first-served. See piazza post here:  </a:t>
            </a:r>
            <a:r>
              <a:rPr lang="en" u="sng">
                <a:solidFill>
                  <a:schemeClr val="hlink"/>
                </a:solidFill>
                <a:hlinkClick r:id="rId3"/>
              </a:rPr>
              <a:t>https://piazza.com/class/jqr7hfmf4v74e?cid=73</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with such issues directly (sorry!). </a:t>
            </a:r>
            <a:endParaRPr/>
          </a:p>
          <a:p>
            <a:pPr indent="-355600" lvl="1" marL="914400" rtl="0" algn="l">
              <a:spcBef>
                <a:spcPts val="0"/>
              </a:spcBef>
              <a:spcAft>
                <a:spcPts val="0"/>
              </a:spcAft>
              <a:buSzPts val="2000"/>
              <a:buChar char="○"/>
            </a:pPr>
            <a:r>
              <a:rPr lang="en"/>
              <a:t>1650 students * 1 minute/student = 27.5 hours.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 name="Shape 218"/>
        <p:cNvGrpSpPr/>
        <p:nvPr/>
      </p:nvGrpSpPr>
      <p:grpSpPr>
        <a:xfrm>
          <a:off x="0" y="0"/>
          <a:ext cx="0" cy="0"/>
          <a:chOff x="0" y="0"/>
          <a:chExt cx="0" cy="0"/>
        </a:xfrm>
      </p:grpSpPr>
      <p:sp>
        <p:nvSpPr>
          <p:cNvPr id="219" name="Google Shape;219;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20" name="Google Shape;220;p3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355600" lvl="0" marL="457200" rtl="0" algn="l">
              <a:spcBef>
                <a:spcPts val="0"/>
              </a:spcBef>
              <a:spcAft>
                <a:spcPts val="0"/>
              </a:spcAft>
              <a:buSzPts val="2000"/>
              <a:buChar char="●"/>
            </a:pPr>
            <a:r>
              <a:rPr lang="en"/>
              <a:t>Midterm 2/20 at 8:00 PM.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26" name="Google Shape;226;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2: Data Structures.</a:t>
            </a:r>
            <a:endParaRPr/>
          </a:p>
          <a:p>
            <a:pPr indent="-355600" lvl="0" marL="457200" rtl="0" algn="l">
              <a:spcBef>
                <a:spcPts val="600"/>
              </a:spcBef>
              <a:spcAft>
                <a:spcPts val="0"/>
              </a:spcAft>
              <a:buSzPts val="2000"/>
              <a:buChar char="●"/>
            </a:pPr>
            <a:r>
              <a:rPr lang="en"/>
              <a:t>Weeks 5-10.</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Two medium sized HWs (HW1, HW2) and one small HW (HW3).</a:t>
            </a:r>
            <a:endParaRPr/>
          </a:p>
          <a:p>
            <a:pPr indent="-355600" lvl="1" marL="914400" rtl="0" algn="l">
              <a:spcBef>
                <a:spcPts val="0"/>
              </a:spcBef>
              <a:spcAft>
                <a:spcPts val="0"/>
              </a:spcAft>
              <a:buSzPts val="2000"/>
              <a:buChar char="○"/>
            </a:pPr>
            <a:r>
              <a:rPr lang="en"/>
              <a:t>Applications and deeper insight into data structures.</a:t>
            </a:r>
            <a:endParaRPr/>
          </a:p>
          <a:p>
            <a:pPr indent="-355600" lvl="0" marL="457200" rtl="0" algn="l">
              <a:spcBef>
                <a:spcPts val="0"/>
              </a:spcBef>
              <a:spcAft>
                <a:spcPts val="0"/>
              </a:spcAft>
              <a:buSzPts val="2000"/>
              <a:buChar char="●"/>
            </a:pPr>
            <a:r>
              <a:rPr lang="en"/>
              <a:t>One large project (Proj2A/2B), due ~3/18 and ~3/22.</a:t>
            </a:r>
            <a:endParaRPr/>
          </a:p>
          <a:p>
            <a:pPr indent="-355600" lvl="1" marL="914400" rtl="0" algn="l">
              <a:spcBef>
                <a:spcPts val="0"/>
              </a:spcBef>
              <a:spcAft>
                <a:spcPts val="0"/>
              </a:spcAft>
              <a:buSzPts val="2000"/>
              <a:buChar char="○"/>
            </a:pPr>
            <a:r>
              <a:rPr lang="en"/>
              <a:t>No autograder. You’re responsible for your code’s correctness.</a:t>
            </a:r>
            <a:endParaRPr/>
          </a:p>
          <a:p>
            <a:pPr indent="-355600" lvl="0" marL="457200" rtl="0" algn="l">
              <a:spcBef>
                <a:spcPts val="0"/>
              </a:spcBef>
              <a:spcAft>
                <a:spcPts val="0"/>
              </a:spcAft>
              <a:buSzPts val="2000"/>
              <a:buChar char="●"/>
            </a:pPr>
            <a:r>
              <a:rPr lang="en"/>
              <a:t>Standard labs implement data structures (e.g. hash table).</a:t>
            </a:r>
            <a:endParaRPr/>
          </a:p>
          <a:p>
            <a:pPr indent="-355600" lvl="1" marL="914400" rtl="0" algn="l">
              <a:spcBef>
                <a:spcPts val="0"/>
              </a:spcBef>
              <a:spcAft>
                <a:spcPts val="0"/>
              </a:spcAft>
              <a:buSzPts val="2000"/>
              <a:buChar char="○"/>
            </a:pPr>
            <a:r>
              <a:rPr lang="en"/>
              <a:t>Challenge labs are more like hard puzzles using data structures.</a:t>
            </a:r>
            <a:endParaRPr/>
          </a:p>
          <a:p>
            <a:pPr indent="-355600" lvl="0" marL="457200" rtl="0" algn="l">
              <a:spcBef>
                <a:spcPts val="0"/>
              </a:spcBef>
              <a:spcAft>
                <a:spcPts val="0"/>
              </a:spcAft>
              <a:buSzPts val="2000"/>
              <a:buChar char="●"/>
            </a:pPr>
            <a:r>
              <a:rPr lang="en"/>
              <a:t>Midterm 4/5 at 8:00 PM.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3.0 - Course Structure</a:t>
            </a:r>
            <a:endParaRPr/>
          </a:p>
        </p:txBody>
      </p:sp>
      <p:sp>
        <p:nvSpPr>
          <p:cNvPr id="232" name="Google Shape;232;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Algorithms and Software Engineering</a:t>
            </a:r>
            <a:endParaRPr/>
          </a:p>
          <a:p>
            <a:pPr indent="-355600" lvl="0" marL="457200" rtl="0" algn="l">
              <a:spcBef>
                <a:spcPts val="600"/>
              </a:spcBef>
              <a:spcAft>
                <a:spcPts val="0"/>
              </a:spcAft>
              <a:buSzPts val="2000"/>
              <a:buChar char="●"/>
            </a:pPr>
            <a:r>
              <a:rPr lang="en"/>
              <a:t>Weeks 10-14</a:t>
            </a:r>
            <a:endParaRPr/>
          </a:p>
          <a:p>
            <a:pPr indent="-355600" lvl="0" marL="457200" rtl="0" algn="l">
              <a:spcBef>
                <a:spcPts val="0"/>
              </a:spcBef>
              <a:spcAft>
                <a:spcPts val="0"/>
              </a:spcAft>
              <a:buSzPts val="2000"/>
              <a:buChar char="●"/>
            </a:pPr>
            <a:r>
              <a:rPr lang="en"/>
              <a:t>Labs: Implement a basic algorithm (e.g. quicksort).</a:t>
            </a:r>
            <a:endParaRPr/>
          </a:p>
          <a:p>
            <a:pPr indent="-355600" lvl="1" marL="914400" rtl="0" algn="l">
              <a:spcBef>
                <a:spcPts val="0"/>
              </a:spcBef>
              <a:spcAft>
                <a:spcPts val="0"/>
              </a:spcAft>
              <a:buSzPts val="2000"/>
              <a:buChar char="○"/>
            </a:pPr>
            <a:r>
              <a:rPr lang="en"/>
              <a:t>Challenge labs: Hard data structures / algorithmic puzzles.</a:t>
            </a:r>
            <a:endParaRPr/>
          </a:p>
          <a:p>
            <a:pPr indent="-355600" lvl="0" marL="457200" rtl="0" algn="l">
              <a:spcBef>
                <a:spcPts val="0"/>
              </a:spcBef>
              <a:spcAft>
                <a:spcPts val="0"/>
              </a:spcAft>
              <a:buSzPts val="2000"/>
              <a:buChar char="●"/>
            </a:pPr>
            <a:r>
              <a:rPr lang="en"/>
              <a:t>One medium sized HW: Implement an AI that solves problems using A* algorithm.</a:t>
            </a:r>
            <a:endParaRPr/>
          </a:p>
          <a:p>
            <a:pPr indent="-355600" lvl="0" marL="457200" marR="0" rtl="0" algn="l">
              <a:lnSpc>
                <a:spcPct val="100000"/>
              </a:lnSpc>
              <a:spcBef>
                <a:spcPts val="0"/>
              </a:spcBef>
              <a:spcAft>
                <a:spcPts val="0"/>
              </a:spcAft>
              <a:buClr>
                <a:schemeClr val="dk1"/>
              </a:buClr>
              <a:buSzPts val="2000"/>
              <a:buFont typeface="Calibri"/>
              <a:buChar char="●"/>
            </a:pPr>
            <a:r>
              <a:rPr lang="en"/>
              <a:t>Two projects:</a:t>
            </a:r>
            <a:endParaRPr/>
          </a:p>
          <a:p>
            <a:pPr indent="-355600" lvl="1" marL="914400" marR="0" rtl="0" algn="l">
              <a:lnSpc>
                <a:spcPct val="100000"/>
              </a:lnSpc>
              <a:spcBef>
                <a:spcPts val="0"/>
              </a:spcBef>
              <a:spcAft>
                <a:spcPts val="0"/>
              </a:spcAft>
              <a:buClr>
                <a:schemeClr val="dk1"/>
              </a:buClr>
              <a:buSzPts val="2000"/>
              <a:buFont typeface="Calibri"/>
              <a:buChar char="○"/>
            </a:pPr>
            <a:r>
              <a:rPr lang="en"/>
              <a:t>Proj2C: BearMaps. Uses data structures from Proj2A/2B and algorithm from HW4 to implement a browser-based mapping application.</a:t>
            </a:r>
            <a:endParaRPr/>
          </a:p>
          <a:p>
            <a:pPr indent="-355600" lvl="1" marL="914400" rtl="0" algn="l">
              <a:spcBef>
                <a:spcPts val="0"/>
              </a:spcBef>
              <a:spcAft>
                <a:spcPts val="0"/>
              </a:spcAft>
              <a:buSzPts val="2000"/>
              <a:buChar char="○"/>
            </a:pPr>
            <a:r>
              <a:rPr lang="en"/>
              <a:t>Proj 3: Build Your Own World: An open ended project where you build a 2D world with physics according to your own design.</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6" name="Shape 236"/>
        <p:cNvGrpSpPr/>
        <p:nvPr/>
      </p:nvGrpSpPr>
      <p:grpSpPr>
        <a:xfrm>
          <a:off x="0" y="0"/>
          <a:ext cx="0" cy="0"/>
          <a:chOff x="0" y="0"/>
          <a:chExt cx="0" cy="0"/>
        </a:xfrm>
      </p:grpSpPr>
      <p:sp>
        <p:nvSpPr>
          <p:cNvPr id="237" name="Google Shape;237;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38" name="Google Shape;238;p42"/>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 but can earn “pacing points” by attending discussion or lab.</a:t>
            </a:r>
            <a:endParaRPr/>
          </a:p>
          <a:p>
            <a:pPr indent="-355600" lvl="0" marL="457200" rtl="0" algn="l">
              <a:spcBef>
                <a:spcPts val="600"/>
              </a:spcBef>
              <a:spcAft>
                <a:spcPts val="0"/>
              </a:spcAft>
              <a:buSzPts val="2000"/>
              <a:buChar char="●"/>
            </a:pPr>
            <a:r>
              <a:rPr lang="en"/>
              <a:t>See course website for details on pacing points. </a:t>
            </a:r>
            <a:endParaRPr/>
          </a:p>
          <a:p>
            <a:pPr indent="-355600" lvl="1" marL="914400" rtl="0" algn="l">
              <a:spcBef>
                <a:spcPts val="0"/>
              </a:spcBef>
              <a:spcAft>
                <a:spcPts val="0"/>
              </a:spcAft>
              <a:buSzPts val="2000"/>
              <a:buChar char="○"/>
            </a:pPr>
            <a:r>
              <a:rPr lang="en"/>
              <a:t>tl;dr is that they can help you get up to a B-, but don’t help beyond that.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Full credit for ‘reasonable effort’.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2" name="Shape 242"/>
        <p:cNvGrpSpPr/>
        <p:nvPr/>
      </p:nvGrpSpPr>
      <p:grpSpPr>
        <a:xfrm>
          <a:off x="0" y="0"/>
          <a:ext cx="0" cy="0"/>
          <a:chOff x="0" y="0"/>
          <a:chExt cx="0" cy="0"/>
        </a:xfrm>
      </p:grpSpPr>
      <p:sp>
        <p:nvSpPr>
          <p:cNvPr id="243" name="Google Shape;243;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 and Projects</a:t>
            </a:r>
            <a:endParaRPr/>
          </a:p>
        </p:txBody>
      </p:sp>
      <p:sp>
        <p:nvSpPr>
          <p:cNvPr id="244" name="Google Shape;244;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4 homeworks.</a:t>
            </a:r>
            <a:endParaRPr/>
          </a:p>
          <a:p>
            <a:pPr indent="-355600" lvl="0" marL="457200" rtl="0" algn="l">
              <a:spcBef>
                <a:spcPts val="600"/>
              </a:spcBef>
              <a:spcAft>
                <a:spcPts val="0"/>
              </a:spcAft>
              <a:buSzPts val="2000"/>
              <a:buChar char="●"/>
            </a:pPr>
            <a:r>
              <a:rPr lang="en"/>
              <a:t>Due dates vary widely, see calendar.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Projects 1 and 2 must be done solo. 0 and 3 can be done as a pair.</a:t>
            </a:r>
            <a:endParaRPr/>
          </a:p>
          <a:p>
            <a:pPr indent="-355600" lvl="0" marL="457200" rtl="0" algn="l">
              <a:spcBef>
                <a:spcPts val="0"/>
              </a:spcBef>
              <a:spcAft>
                <a:spcPts val="0"/>
              </a:spcAft>
              <a:buSzPts val="2000"/>
              <a:buChar char="●"/>
            </a:pPr>
            <a:r>
              <a:rPr lang="en"/>
              <a:t>Projects 2 and 3 will be really time consuming and difficult.</a:t>
            </a:r>
            <a:endParaRPr/>
          </a:p>
          <a:p>
            <a:pPr indent="-355600" lvl="0" marL="457200" rtl="0" algn="l">
              <a:spcBef>
                <a:spcPts val="0"/>
              </a:spcBef>
              <a:spcAft>
                <a:spcPts val="0"/>
              </a:spcAft>
              <a:buSzPts val="2000"/>
              <a:buChar char="●"/>
            </a:pPr>
            <a:r>
              <a:rPr b="1" lang="en"/>
              <a:t>All code on solo projects must be your own work.</a:t>
            </a:r>
            <a:endParaRPr b="1"/>
          </a:p>
          <a:p>
            <a:pPr indent="-355600" lvl="0" marL="457200" rtl="0" algn="l">
              <a:spcBef>
                <a:spcPts val="0"/>
              </a:spcBef>
              <a:spcAft>
                <a:spcPts val="0"/>
              </a:spcAft>
              <a:buSzPts val="2000"/>
              <a:buChar char="●"/>
            </a:pPr>
            <a:r>
              <a:rPr lang="en"/>
              <a:t>Ok to discuss with others and help debug.</a:t>
            </a:r>
            <a:endParaRPr/>
          </a:p>
          <a:p>
            <a:pPr indent="-355600" lvl="0" marL="457200" rtl="0" algn="l">
              <a:spcBef>
                <a:spcPts val="0"/>
              </a:spcBef>
              <a:spcAft>
                <a:spcPts val="0"/>
              </a:spcAft>
              <a:buSzPts val="2000"/>
              <a:buChar char="●"/>
            </a:pPr>
            <a:r>
              <a:rPr lang="en"/>
              <a:t>Extra credit opportunities on projec</a:t>
            </a:r>
            <a:r>
              <a:rPr lang="en"/>
              <a:t>t</a:t>
            </a:r>
            <a:r>
              <a:rPr lang="en"/>
              <a:t>s 2 and 3 for finishing early.</a:t>
            </a:r>
            <a:endParaRPr/>
          </a:p>
          <a:p>
            <a:pPr indent="-355600" lvl="0" marL="457200" rtl="0" algn="l">
              <a:spcBef>
                <a:spcPts val="0"/>
              </a:spcBef>
              <a:spcAft>
                <a:spcPts val="0"/>
              </a:spcAft>
              <a:buSzPts val="2000"/>
              <a:buChar char="●"/>
            </a:pPr>
            <a:r>
              <a:rPr lang="en"/>
              <a:t>Can earn gold points on projects for going above and beyond. </a:t>
            </a:r>
            <a:endParaRPr/>
          </a:p>
          <a:p>
            <a:pPr indent="-355600" lvl="1" marL="914400" rtl="0" algn="l">
              <a:spcBef>
                <a:spcPts val="0"/>
              </a:spcBef>
              <a:spcAft>
                <a:spcPts val="0"/>
              </a:spcAft>
              <a:buSzPts val="2000"/>
              <a:buChar char="○"/>
            </a:pPr>
            <a:r>
              <a:rPr lang="en"/>
              <a:t>Gold points are special points whose value is worth more if your exam scores are lower. See course website for full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7"/>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2019</a:t>
            </a:r>
            <a:endParaRPr/>
          </a:p>
        </p:txBody>
      </p:sp>
      <p:sp>
        <p:nvSpPr>
          <p:cNvPr id="64" name="Google Shape;64;p17"/>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65" name="Google Shape;65;p17"/>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8" name="Shape 248"/>
        <p:cNvGrpSpPr/>
        <p:nvPr/>
      </p:nvGrpSpPr>
      <p:grpSpPr>
        <a:xfrm>
          <a:off x="0" y="0"/>
          <a:ext cx="0" cy="0"/>
          <a:chOff x="0" y="0"/>
          <a:chExt cx="0" cy="0"/>
        </a:xfrm>
      </p:grpSpPr>
      <p:sp>
        <p:nvSpPr>
          <p:cNvPr id="249" name="Google Shape;249;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Weekly survey due every Sunday.</a:t>
            </a:r>
            <a:endParaRPr/>
          </a:p>
          <a:p>
            <a:pPr indent="-355600" lvl="0" marL="457200" rtl="0" algn="l">
              <a:spcBef>
                <a:spcPts val="600"/>
              </a:spcBef>
              <a:spcAft>
                <a:spcPts val="0"/>
              </a:spcAft>
              <a:buSzPts val="2000"/>
              <a:buChar char="●"/>
            </a:pPr>
            <a:r>
              <a:rPr lang="en"/>
              <a:t>Check in on your progress and report attendance.</a:t>
            </a:r>
            <a:endParaRPr/>
          </a:p>
          <a:p>
            <a:pPr indent="-355600" lvl="0" marL="457200" rtl="0" algn="l">
              <a:spcBef>
                <a:spcPts val="0"/>
              </a:spcBef>
              <a:spcAft>
                <a:spcPts val="0"/>
              </a:spcAft>
              <a:buSzPts val="2000"/>
              <a:buChar char="●"/>
            </a:pPr>
            <a:r>
              <a:rPr lang="en"/>
              <a:t>Free points, but no late submissions allowed!</a:t>
            </a:r>
            <a:endParaRPr/>
          </a:p>
          <a:p>
            <a:pPr indent="-355600" lvl="0" marL="457200" rtl="0" algn="l">
              <a:spcBef>
                <a:spcPts val="0"/>
              </a:spcBef>
              <a:spcAft>
                <a:spcPts val="0"/>
              </a:spcAft>
              <a:buSzPts val="2000"/>
              <a:buChar char="●"/>
            </a:pPr>
            <a:r>
              <a:rPr lang="en"/>
              <a:t>Lowest four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HWs will not prepare you directly for many types of exam problems.</a:t>
            </a:r>
            <a:endParaRPr/>
          </a:p>
          <a:p>
            <a:pPr indent="-355600" lvl="1" marL="914400" rtl="0" algn="l">
              <a:spcBef>
                <a:spcPts val="0"/>
              </a:spcBef>
              <a:spcAft>
                <a:spcPts val="0"/>
              </a:spcAft>
              <a:buSzPts val="2000"/>
              <a:buChar char="○"/>
            </a:pPr>
            <a:r>
              <a:rPr lang="en"/>
              <a:t>Use these </a:t>
            </a:r>
            <a:r>
              <a:rPr b="1" lang="en" u="sng"/>
              <a:t>study guides</a:t>
            </a:r>
            <a:r>
              <a:rPr lang="en"/>
              <a:t> instead!</a:t>
            </a:r>
            <a:endParaRPr/>
          </a:p>
          <a:p>
            <a:pPr indent="-355600" lvl="0" marL="457200" rtl="0" algn="l">
              <a:spcBef>
                <a:spcPts val="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cxnSp>
        <p:nvCxnSpPr>
          <p:cNvPr id="250" name="Google Shape;250;p44"/>
          <p:cNvCxnSpPr/>
          <p:nvPr/>
        </p:nvCxnSpPr>
        <p:spPr>
          <a:xfrm rot="10800000">
            <a:off x="8461750" y="1674175"/>
            <a:ext cx="0" cy="986100"/>
          </a:xfrm>
          <a:prstGeom prst="straightConnector1">
            <a:avLst/>
          </a:prstGeom>
          <a:noFill/>
          <a:ln cap="flat" cmpd="sng" w="19050">
            <a:solidFill>
              <a:srgbClr val="BE0712"/>
            </a:solidFill>
            <a:prstDash val="solid"/>
            <a:round/>
            <a:headEnd len="med" w="med" type="none"/>
            <a:tailEnd len="med" w="med" type="triangle"/>
          </a:ln>
        </p:spPr>
      </p:cxnSp>
      <p:cxnSp>
        <p:nvCxnSpPr>
          <p:cNvPr id="251" name="Google Shape;251;p44"/>
          <p:cNvCxnSpPr/>
          <p:nvPr/>
        </p:nvCxnSpPr>
        <p:spPr>
          <a:xfrm rot="10800000">
            <a:off x="3637150" y="2656825"/>
            <a:ext cx="4828200" cy="0"/>
          </a:xfrm>
          <a:prstGeom prst="straightConnector1">
            <a:avLst/>
          </a:prstGeom>
          <a:noFill/>
          <a:ln cap="flat" cmpd="sng" w="19050">
            <a:solidFill>
              <a:srgbClr val="BE0712"/>
            </a:solidFill>
            <a:prstDash val="solid"/>
            <a:round/>
            <a:headEnd len="med" w="med" type="none"/>
            <a:tailEnd len="med" w="med" type="none"/>
          </a:ln>
        </p:spPr>
      </p:cxnSp>
      <p:sp>
        <p:nvSpPr>
          <p:cNvPr id="252" name="Google Shape;252;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Surveys and Study Guides</a:t>
            </a:r>
            <a:endParaRPr/>
          </a:p>
        </p:txBody>
      </p:sp>
      <p:pic>
        <p:nvPicPr>
          <p:cNvPr id="253" name="Google Shape;253;p44"/>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7" name="Shape 257"/>
        <p:cNvGrpSpPr/>
        <p:nvPr/>
      </p:nvGrpSpPr>
      <p:grpSpPr>
        <a:xfrm>
          <a:off x="0" y="0"/>
          <a:ext cx="0" cy="0"/>
          <a:chOff x="0" y="0"/>
          <a:chExt cx="0" cy="0"/>
        </a:xfrm>
      </p:grpSpPr>
      <p:sp>
        <p:nvSpPr>
          <p:cNvPr id="258" name="Google Shape;258;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59" name="Google Shape;259;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(60% medians).</a:t>
            </a:r>
            <a:endParaRPr/>
          </a:p>
          <a:p>
            <a:pPr indent="-355600" lvl="0" marL="457200" rtl="0" algn="l">
              <a:spcBef>
                <a:spcPts val="0"/>
              </a:spcBef>
              <a:spcAft>
                <a:spcPts val="0"/>
              </a:spcAft>
              <a:buSzPts val="2000"/>
              <a:buChar char="●"/>
            </a:pPr>
            <a:r>
              <a:rPr lang="en"/>
              <a:t>Showing improvement on final can boost overall exam score.</a:t>
            </a:r>
            <a:endParaRPr/>
          </a:p>
          <a:p>
            <a:pPr indent="-355600" lvl="1" marL="914400" rtl="0" algn="l">
              <a:spcBef>
                <a:spcPts val="0"/>
              </a:spcBef>
              <a:spcAft>
                <a:spcPts val="0"/>
              </a:spcAft>
              <a:buSzPts val="2000"/>
              <a:buChar char="○"/>
            </a:pPr>
            <a:r>
              <a:rPr lang="en"/>
              <a:t>If your final is statistically better, it can replace one of your two midterms. See “supersession” under course website for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a:t>
            </a:r>
            <a:endParaRPr/>
          </a:p>
          <a:p>
            <a:pPr indent="-355600" lvl="0" marL="457200" rtl="0" algn="l">
              <a:spcBef>
                <a:spcPts val="600"/>
              </a:spcBef>
              <a:spcAft>
                <a:spcPts val="0"/>
              </a:spcAft>
              <a:buSzPts val="2000"/>
              <a:buChar char="●"/>
            </a:pPr>
            <a:r>
              <a:rPr lang="en"/>
              <a:t>Midterm 1: </a:t>
            </a:r>
            <a:r>
              <a:rPr b="1" lang="en"/>
              <a:t>February 20th</a:t>
            </a:r>
            <a:r>
              <a:rPr lang="en"/>
              <a:t>, 8:00 -10:00 PM.</a:t>
            </a:r>
            <a:endParaRPr/>
          </a:p>
          <a:p>
            <a:pPr indent="-355600" lvl="0" marL="457200" rtl="0" algn="l">
              <a:spcBef>
                <a:spcPts val="0"/>
              </a:spcBef>
              <a:spcAft>
                <a:spcPts val="0"/>
              </a:spcAft>
              <a:buSzPts val="2000"/>
              <a:buChar char="●"/>
            </a:pPr>
            <a:r>
              <a:rPr lang="en"/>
              <a:t>Midterm 2: </a:t>
            </a:r>
            <a:r>
              <a:rPr b="1" lang="en"/>
              <a:t>April</a:t>
            </a:r>
            <a:r>
              <a:rPr b="1" lang="en"/>
              <a:t> 5th</a:t>
            </a:r>
            <a:r>
              <a:rPr lang="en"/>
              <a:t>, 8:00 - 10:00 PM</a:t>
            </a:r>
            <a:r>
              <a:rPr lang="en"/>
              <a:t>.</a:t>
            </a:r>
            <a:endParaRPr/>
          </a:p>
          <a:p>
            <a:pPr indent="-355600" lvl="0" marL="457200" rtl="0" algn="l">
              <a:spcBef>
                <a:spcPts val="0"/>
              </a:spcBef>
              <a:spcAft>
                <a:spcPts val="0"/>
              </a:spcAft>
              <a:buSzPts val="2000"/>
              <a:buChar char="●"/>
            </a:pPr>
            <a:r>
              <a:rPr lang="en"/>
              <a:t>Final Exam:</a:t>
            </a:r>
            <a:r>
              <a:rPr b="1" lang="en"/>
              <a:t> </a:t>
            </a:r>
            <a:r>
              <a:rPr b="1" lang="en"/>
              <a:t>May 15th</a:t>
            </a:r>
            <a:r>
              <a:rPr lang="en"/>
              <a:t>,</a:t>
            </a:r>
            <a:r>
              <a:rPr lang="en"/>
              <a:t> 7:00 - 10:00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a:p>
            <a:pPr indent="-355600" lvl="1" marL="914400" rtl="0" algn="l">
              <a:spcBef>
                <a:spcPts val="0"/>
              </a:spcBef>
              <a:spcAft>
                <a:spcPts val="0"/>
              </a:spcAft>
              <a:buSzPts val="2000"/>
              <a:buChar char="○"/>
            </a:pPr>
            <a:r>
              <a:rPr lang="en"/>
              <a:t>One exception: Direct conflict with a final from another class.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3" name="Shape 263"/>
        <p:cNvGrpSpPr/>
        <p:nvPr/>
      </p:nvGrpSpPr>
      <p:grpSpPr>
        <a:xfrm>
          <a:off x="0" y="0"/>
          <a:ext cx="0" cy="0"/>
          <a:chOff x="0" y="0"/>
          <a:chExt cx="0" cy="0"/>
        </a:xfrm>
      </p:grpSpPr>
      <p:sp>
        <p:nvSpPr>
          <p:cNvPr id="264" name="Google Shape;264;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65" name="Google Shape;265;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3,152 points total. Letter grade will be determined by your total.</a:t>
            </a:r>
            <a:endParaRPr/>
          </a:p>
          <a:p>
            <a:pPr indent="-355600" lvl="0" marL="457200" rtl="0" algn="l">
              <a:spcBef>
                <a:spcPts val="600"/>
              </a:spcBef>
              <a:spcAft>
                <a:spcPts val="0"/>
              </a:spcAft>
              <a:buSzPts val="2000"/>
              <a:buChar char="●"/>
            </a:pPr>
            <a:r>
              <a:rPr lang="en"/>
              <a:t>Midterms: 800 points total. </a:t>
            </a:r>
            <a:endParaRPr/>
          </a:p>
          <a:p>
            <a:pPr indent="-355600" lvl="0" marL="457200" rtl="0" algn="l">
              <a:spcBef>
                <a:spcPts val="0"/>
              </a:spcBef>
              <a:spcAft>
                <a:spcPts val="0"/>
              </a:spcAft>
              <a:buSzPts val="2000"/>
              <a:buChar char="●"/>
            </a:pPr>
            <a:r>
              <a:rPr lang="en"/>
              <a:t>Final: 800 points.</a:t>
            </a:r>
            <a:endParaRPr/>
          </a:p>
          <a:p>
            <a:pPr indent="-355600" lvl="0" marL="457200" rtl="0" algn="l">
              <a:spcBef>
                <a:spcPts val="0"/>
              </a:spcBef>
              <a:spcAft>
                <a:spcPts val="0"/>
              </a:spcAft>
              <a:buSzPts val="2000"/>
              <a:buChar char="●"/>
            </a:pPr>
            <a:r>
              <a:rPr lang="en"/>
              <a:t>Projects: 960 regular points.</a:t>
            </a:r>
            <a:endParaRPr/>
          </a:p>
          <a:p>
            <a:pPr indent="-355600" lvl="0" marL="457200" rtl="0" algn="l">
              <a:spcBef>
                <a:spcPts val="0"/>
              </a:spcBef>
              <a:spcAft>
                <a:spcPts val="0"/>
              </a:spcAft>
              <a:buSzPts val="2000"/>
              <a:buChar char="●"/>
            </a:pPr>
            <a:r>
              <a:rPr lang="en"/>
              <a:t>HW: 320 points (80 points each)</a:t>
            </a:r>
            <a:endParaRPr/>
          </a:p>
          <a:p>
            <a:pPr indent="-355600" lvl="0" marL="457200" rtl="0" algn="l">
              <a:spcBef>
                <a:spcPts val="0"/>
              </a:spcBef>
              <a:spcAft>
                <a:spcPts val="0"/>
              </a:spcAft>
              <a:buSzPts val="2000"/>
              <a:buChar char="●"/>
            </a:pPr>
            <a:r>
              <a:rPr lang="en"/>
              <a:t>Lab: 192 points (16 points each)</a:t>
            </a:r>
            <a:endParaRPr/>
          </a:p>
          <a:p>
            <a:pPr indent="-355600" lvl="0" marL="457200" rtl="0" algn="l">
              <a:spcBef>
                <a:spcPts val="0"/>
              </a:spcBef>
              <a:spcAft>
                <a:spcPts val="0"/>
              </a:spcAft>
              <a:buSzPts val="2000"/>
              <a:buChar char="●"/>
            </a:pPr>
            <a:r>
              <a:rPr lang="en"/>
              <a:t>Weekly Surveys: 80 points (8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my grade bin cutoffs have not moved much at all.</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http://sp19.datastructur.es/about.html</a:t>
            </a:r>
            <a:r>
              <a:rPr lang="en"/>
              <a:t> </a:t>
            </a:r>
            <a:r>
              <a:rPr lang="en"/>
              <a:t>for full details including grading bin cutoffs.</a:t>
            </a:r>
            <a:endParaRPr/>
          </a:p>
        </p:txBody>
      </p:sp>
      <p:sp>
        <p:nvSpPr>
          <p:cNvPr id="266" name="Google Shape;266;p46"/>
          <p:cNvSpPr txBox="1"/>
          <p:nvPr/>
        </p:nvSpPr>
        <p:spPr>
          <a:xfrm>
            <a:off x="6015625" y="1151800"/>
            <a:ext cx="26262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extra credit for filling out pre-, mid-, and post- semester course surveys, also for turning in projects 2 and 3 early.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gold points for going above and beyond on projects.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Google Shape;271;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Lateness and Mentor GSIs</a:t>
            </a:r>
            <a:endParaRPr/>
          </a:p>
        </p:txBody>
      </p:sp>
      <p:sp>
        <p:nvSpPr>
          <p:cNvPr id="272" name="Google Shape;272;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No late work will be accepted in the course. No hws/labs/projects are dropped.</a:t>
            </a:r>
            <a:endParaRPr/>
          </a:p>
          <a:p>
            <a:pPr indent="-355600" lvl="0" marL="457200" rtl="0" algn="l">
              <a:spcBef>
                <a:spcPts val="600"/>
              </a:spcBef>
              <a:spcAft>
                <a:spcPts val="0"/>
              </a:spcAft>
              <a:buSzPts val="2000"/>
              <a:buChar char="●"/>
            </a:pPr>
            <a:r>
              <a:rPr lang="en"/>
              <a:t>You should treat the deadlines seriously!</a:t>
            </a:r>
            <a:endParaRPr/>
          </a:p>
          <a:p>
            <a:pPr indent="-355600" lvl="0" marL="457200" marR="0" rtl="0" algn="l">
              <a:lnSpc>
                <a:spcPct val="100000"/>
              </a:lnSpc>
              <a:spcBef>
                <a:spcPts val="0"/>
              </a:spcBef>
              <a:spcAft>
                <a:spcPts val="0"/>
              </a:spcAft>
              <a:buSzPts val="2000"/>
              <a:buChar char="●"/>
            </a:pPr>
            <a:r>
              <a:rPr lang="en"/>
              <a:t>Use a</a:t>
            </a:r>
            <a:r>
              <a:rPr lang="en"/>
              <a:t>utomated extension system to request extensions </a:t>
            </a:r>
            <a:r>
              <a:rPr b="1" lang="en"/>
              <a:t>in advance</a:t>
            </a:r>
            <a:r>
              <a:rPr lang="en"/>
              <a:t>.</a:t>
            </a:r>
            <a:endParaRPr/>
          </a:p>
          <a:p>
            <a:pPr indent="-355600" lvl="1" marL="914400" marR="0" rtl="0" algn="l">
              <a:lnSpc>
                <a:spcPct val="100000"/>
              </a:lnSpc>
              <a:spcBef>
                <a:spcPts val="0"/>
              </a:spcBef>
              <a:spcAft>
                <a:spcPts val="0"/>
              </a:spcAft>
              <a:buSzPts val="2000"/>
              <a:buChar char="○"/>
            </a:pPr>
            <a:r>
              <a:rPr lang="en"/>
              <a:t>It will give a small number of extensions (details will not be divulged). </a:t>
            </a:r>
            <a:endParaRPr/>
          </a:p>
          <a:p>
            <a:pPr indent="-355600" lvl="1" marL="914400" marR="0" rtl="0" algn="l">
              <a:lnSpc>
                <a:spcPct val="100000"/>
              </a:lnSpc>
              <a:spcBef>
                <a:spcPts val="0"/>
              </a:spcBef>
              <a:spcAft>
                <a:spcPts val="0"/>
              </a:spcAft>
              <a:buSzPts val="2000"/>
              <a:buChar char="○"/>
            </a:pPr>
            <a:r>
              <a:rPr lang="en"/>
              <a:t>Once you exceed these, you’ll need to talk to your Mentor GSI.</a:t>
            </a:r>
            <a:endParaRPr/>
          </a:p>
          <a:p>
            <a:pPr indent="-355600" lvl="1" marL="914400" marR="0" rtl="0" algn="l">
              <a:lnSpc>
                <a:spcPct val="100000"/>
              </a:lnSpc>
              <a:spcBef>
                <a:spcPts val="0"/>
              </a:spcBef>
              <a:spcAft>
                <a:spcPts val="0"/>
              </a:spcAft>
              <a:buSzPts val="2000"/>
              <a:buChar char="○"/>
            </a:pPr>
            <a:r>
              <a:rPr lang="en"/>
              <a:t>“In advance” means any time before deadline.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During week 2, you will be pick a </a:t>
            </a:r>
            <a:r>
              <a:rPr b="1" lang="en"/>
              <a:t>mentor GSI</a:t>
            </a:r>
            <a:r>
              <a:rPr lang="en"/>
              <a:t>.</a:t>
            </a:r>
            <a:endParaRPr/>
          </a:p>
          <a:p>
            <a:pPr indent="-355600" lvl="0" marL="457200" marR="0" rtl="0" algn="l">
              <a:lnSpc>
                <a:spcPct val="100000"/>
              </a:lnSpc>
              <a:spcBef>
                <a:spcPts val="600"/>
              </a:spcBef>
              <a:spcAft>
                <a:spcPts val="0"/>
              </a:spcAft>
              <a:buSzPts val="2000"/>
              <a:buChar char="●"/>
            </a:pPr>
            <a:r>
              <a:rPr lang="en"/>
              <a:t>If you do not pick one, one will be assigned for you.</a:t>
            </a:r>
            <a:endParaRPr/>
          </a:p>
          <a:p>
            <a:pPr indent="-355600" lvl="0" marL="457200" marR="0" rtl="0" algn="l">
              <a:lnSpc>
                <a:spcPct val="100000"/>
              </a:lnSpc>
              <a:spcBef>
                <a:spcPts val="0"/>
              </a:spcBef>
              <a:spcAft>
                <a:spcPts val="0"/>
              </a:spcAft>
              <a:buSzPts val="2000"/>
              <a:buChar char="●"/>
            </a:pPr>
            <a:r>
              <a:rPr lang="en"/>
              <a:t>Mentor GSI will keep track of your progress and reach out (or have someone else reach out) if they feel like there are potential issues.</a:t>
            </a:r>
            <a:endParaRPr/>
          </a:p>
          <a:p>
            <a:pPr indent="-355600" lvl="0" marL="457200" marR="0" rtl="0" algn="l">
              <a:lnSpc>
                <a:spcPct val="100000"/>
              </a:lnSpc>
              <a:spcBef>
                <a:spcPts val="0"/>
              </a:spcBef>
              <a:spcAft>
                <a:spcPts val="0"/>
              </a:spcAft>
              <a:buSzPts val="2000"/>
              <a:buChar char="●"/>
            </a:pPr>
            <a:r>
              <a:rPr lang="en"/>
              <a:t>If automated system rejects extensions, you must ask your mentor GSI.</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6" name="Shape 276"/>
        <p:cNvGrpSpPr/>
        <p:nvPr/>
      </p:nvGrpSpPr>
      <p:grpSpPr>
        <a:xfrm>
          <a:off x="0" y="0"/>
          <a:ext cx="0" cy="0"/>
          <a:chOff x="0" y="0"/>
          <a:chExt cx="0" cy="0"/>
        </a:xfrm>
      </p:grpSpPr>
      <p:sp>
        <p:nvSpPr>
          <p:cNvPr id="277" name="Google Shape;277;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78" name="Google Shape;278;p48"/>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1/23. Due Friday Feb 1st (10 days from start of semester).</a:t>
            </a:r>
            <a:endParaRPr/>
          </a:p>
          <a:p>
            <a:pPr indent="-355600" lvl="1" marL="914400" rtl="0" algn="l">
              <a:spcBef>
                <a:spcPts val="0"/>
              </a:spcBef>
              <a:spcAft>
                <a:spcPts val="0"/>
              </a:spcAft>
              <a:buSzPts val="2000"/>
              <a:buChar char="○"/>
            </a:pPr>
            <a:r>
              <a:rPr lang="en"/>
              <a:t>Start by Saturday if possible, especially if you’re new to Java.</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in lecture next time or see proj0 spec).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2" name="Shape 282"/>
        <p:cNvGrpSpPr/>
        <p:nvPr/>
      </p:nvGrpSpPr>
      <p:grpSpPr>
        <a:xfrm>
          <a:off x="0" y="0"/>
          <a:ext cx="0" cy="0"/>
          <a:chOff x="0" y="0"/>
          <a:chExt cx="0" cy="0"/>
        </a:xfrm>
      </p:grpSpPr>
      <p:sp>
        <p:nvSpPr>
          <p:cNvPr id="283" name="Google Shape;283;p4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84" name="Google Shape;284;p49"/>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85" name="Google Shape;285;p49"/>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91" name="Google Shape;291;p5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97" name="Google Shape;297;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 Reflections on Static Typing</a:t>
            </a:r>
            <a:endParaRPr/>
          </a:p>
        </p:txBody>
      </p:sp>
      <p:sp>
        <p:nvSpPr>
          <p:cNvPr id="303" name="Google Shape;303;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Easier to follow what the code does!!</a:t>
            </a:r>
            <a:endParaRPr/>
          </a:p>
          <a:p>
            <a:pPr indent="-355600" lvl="0" marL="457200" marR="0" rtl="0" algn="l">
              <a:lnSpc>
                <a:spcPct val="100000"/>
              </a:lnSpc>
              <a:spcBef>
                <a:spcPts val="0"/>
              </a:spcBef>
              <a:spcAft>
                <a:spcPts val="0"/>
              </a:spcAft>
              <a:buSzPts val="2000"/>
              <a:buChar char="●"/>
            </a:pPr>
            <a:r>
              <a:rPr lang="en"/>
              <a:t>It lets you catch one type of mistake beforehand.</a:t>
            </a:r>
            <a:endParaRPr/>
          </a:p>
          <a:p>
            <a:pPr indent="-355600" lvl="1" marL="914400" marR="0" rtl="0" algn="l">
              <a:lnSpc>
                <a:spcPct val="100000"/>
              </a:lnSpc>
              <a:spcBef>
                <a:spcPts val="0"/>
              </a:spcBef>
              <a:spcAft>
                <a:spcPts val="0"/>
              </a:spcAft>
              <a:buSzPts val="2000"/>
              <a:buChar char="○"/>
            </a:pPr>
            <a:r>
              <a:rPr lang="en"/>
              <a:t>Customers never see type erorrs.</a:t>
            </a:r>
            <a:endParaRPr/>
          </a:p>
          <a:p>
            <a:pPr indent="-355600" lvl="1" marL="914400" marR="0" rtl="0" algn="l">
              <a:lnSpc>
                <a:spcPct val="100000"/>
              </a:lnSpc>
              <a:spcBef>
                <a:spcPts val="0"/>
              </a:spcBef>
              <a:spcAft>
                <a:spcPts val="0"/>
              </a:spcAft>
              <a:buSzPts val="2000"/>
              <a:buChar char="○"/>
            </a:pPr>
            <a:r>
              <a:rPr lang="en"/>
              <a:t>You the programmer immediately catch one type of error.</a:t>
            </a:r>
            <a:endParaRPr/>
          </a:p>
          <a:p>
            <a:pPr indent="-355600" lvl="0" marL="457200" marR="0" rtl="0" algn="l">
              <a:lnSpc>
                <a:spcPct val="100000"/>
              </a:lnSpc>
              <a:spcBef>
                <a:spcPts val="0"/>
              </a:spcBef>
              <a:spcAft>
                <a:spcPts val="0"/>
              </a:spcAft>
              <a:buSzPts val="2000"/>
              <a:buChar char="●"/>
            </a:pPr>
            <a:r>
              <a:rPr lang="en"/>
              <a:t>More efficient under the hood.</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Tedious!</a:t>
            </a:r>
            <a:endParaRPr/>
          </a:p>
          <a:p>
            <a:pPr indent="-355600" lvl="1" marL="914400" marR="0" rtl="0" algn="l">
              <a:lnSpc>
                <a:spcPct val="100000"/>
              </a:lnSpc>
              <a:spcBef>
                <a:spcPts val="0"/>
              </a:spcBef>
              <a:spcAft>
                <a:spcPts val="0"/>
              </a:spcAft>
              <a:buSzPts val="2000"/>
              <a:buChar char="○"/>
            </a:pPr>
            <a:r>
              <a:rPr lang="en"/>
              <a:t>tHE CODE IS MOST verbose</a:t>
            </a:r>
            <a:endParaRPr/>
          </a:p>
          <a:p>
            <a:pPr indent="-355600" lvl="1" marL="914400" marR="0" rtl="0" algn="l">
              <a:lnSpc>
                <a:spcPct val="100000"/>
              </a:lnSpc>
              <a:spcBef>
                <a:spcPts val="0"/>
              </a:spcBef>
              <a:spcAft>
                <a:spcPts val="0"/>
              </a:spcAft>
              <a:buSzPts val="2000"/>
              <a:buChar char="○"/>
            </a:pPr>
            <a:r>
              <a:rPr lang="en"/>
              <a:t>Code is less general and making it general takes lots more code.</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309" name="Google Shape;309;p53"/>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lgn="l">
              <a:spcBef>
                <a:spcPts val="0"/>
              </a:spcBef>
              <a:spcAft>
                <a:spcPts val="0"/>
              </a:spcAft>
              <a:buSzPts val="2000"/>
              <a:buChar char="●"/>
            </a:pPr>
            <a:r>
              <a:rPr lang="en"/>
              <a:t>Lab1 Setup (optional): How to compile and run code on your own machine.</a:t>
            </a:r>
            <a:endParaRPr/>
          </a:p>
          <a:p>
            <a:pPr indent="-355600" lvl="0" marL="457200" rtl="0" algn="l">
              <a:spcBef>
                <a:spcPts val="0"/>
              </a:spcBef>
              <a:spcAft>
                <a:spcPts val="0"/>
              </a:spcAft>
              <a:buSzPts val="2000"/>
              <a:buChar char="●"/>
            </a:pPr>
            <a:r>
              <a:rPr lang="en"/>
              <a:t>Project 0 (just released). Only two types of partnerships allowed:</a:t>
            </a:r>
            <a:endParaRPr/>
          </a:p>
          <a:p>
            <a:pPr indent="-355600" lvl="1" marL="914400" rtl="0" algn="l">
              <a:spcBef>
                <a:spcPts val="0"/>
              </a:spcBef>
              <a:spcAft>
                <a:spcPts val="0"/>
              </a:spcAft>
              <a:buSzPts val="2000"/>
              <a:buChar char="○"/>
            </a:pPr>
            <a:r>
              <a:rPr lang="en"/>
              <a:t>Both partners have taken a Java class.</a:t>
            </a:r>
            <a:endParaRPr/>
          </a:p>
          <a:p>
            <a:pPr indent="-355600" lvl="1" marL="914400" rtl="0" algn="l">
              <a:spcBef>
                <a:spcPts val="0"/>
              </a:spcBef>
              <a:spcAft>
                <a:spcPts val="0"/>
              </a:spcAft>
              <a:buSzPts val="2000"/>
              <a:buChar char="○"/>
            </a:pPr>
            <a:r>
              <a:rPr lang="en"/>
              <a:t>Neither partner has taken a Java class.</a:t>
            </a:r>
            <a:endParaRPr/>
          </a:p>
          <a:p>
            <a:pPr indent="-355600" lvl="1" marL="914400" rtl="0" algn="l">
              <a:spcBef>
                <a:spcPts val="0"/>
              </a:spcBef>
              <a:spcAft>
                <a:spcPts val="0"/>
              </a:spcAft>
              <a:buSzPts val="2000"/>
              <a:buChar char="○"/>
            </a:pPr>
            <a:r>
              <a:rPr lang="en"/>
              <a:t>No mixed groups. </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71" name="Google Shape;71;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D9EAD3"/>
        </a:solidFill>
      </p:bgPr>
    </p:bg>
    <p:spTree>
      <p:nvGrpSpPr>
        <p:cNvPr id="313" name="Shape 313"/>
        <p:cNvGrpSpPr/>
        <p:nvPr/>
      </p:nvGrpSpPr>
      <p:grpSpPr>
        <a:xfrm>
          <a:off x="0" y="0"/>
          <a:ext cx="0" cy="0"/>
          <a:chOff x="0" y="0"/>
          <a:chExt cx="0" cy="0"/>
        </a:xfrm>
      </p:grpSpPr>
      <p:sp>
        <p:nvSpPr>
          <p:cNvPr id="314" name="Google Shape;314;p54"/>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(Full Version)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18" name="Shape 318"/>
        <p:cNvGrpSpPr/>
        <p:nvPr/>
      </p:nvGrpSpPr>
      <p:grpSpPr>
        <a:xfrm>
          <a:off x="0" y="0"/>
          <a:ext cx="0" cy="0"/>
          <a:chOff x="0" y="0"/>
          <a:chExt cx="0" cy="0"/>
        </a:xfrm>
      </p:grpSpPr>
      <p:sp>
        <p:nvSpPr>
          <p:cNvPr id="319" name="Google Shape;319;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320" name="Google Shape;320;p5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24" name="Shape 324"/>
        <p:cNvGrpSpPr/>
        <p:nvPr/>
      </p:nvGrpSpPr>
      <p:grpSpPr>
        <a:xfrm>
          <a:off x="0" y="0"/>
          <a:ext cx="0" cy="0"/>
          <a:chOff x="0" y="0"/>
          <a:chExt cx="0" cy="0"/>
        </a:xfrm>
      </p:grpSpPr>
      <p:sp>
        <p:nvSpPr>
          <p:cNvPr id="325" name="Google Shape;325;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326" name="Google Shape;326;p5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30" name="Shape 330"/>
        <p:cNvGrpSpPr/>
        <p:nvPr/>
      </p:nvGrpSpPr>
      <p:grpSpPr>
        <a:xfrm>
          <a:off x="0" y="0"/>
          <a:ext cx="0" cy="0"/>
          <a:chOff x="0" y="0"/>
          <a:chExt cx="0" cy="0"/>
        </a:xfrm>
      </p:grpSpPr>
      <p:sp>
        <p:nvSpPr>
          <p:cNvPr id="331" name="Google Shape;331;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32" name="Google Shape;332;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36" name="Shape 336"/>
        <p:cNvGrpSpPr/>
        <p:nvPr/>
      </p:nvGrpSpPr>
      <p:grpSpPr>
        <a:xfrm>
          <a:off x="0" y="0"/>
          <a:ext cx="0" cy="0"/>
          <a:chOff x="0" y="0"/>
          <a:chExt cx="0" cy="0"/>
        </a:xfrm>
      </p:grpSpPr>
      <p:sp>
        <p:nvSpPr>
          <p:cNvPr id="337" name="Google Shape;337;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38" name="Google Shape;338;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42" name="Shape 342"/>
        <p:cNvGrpSpPr/>
        <p:nvPr/>
      </p:nvGrpSpPr>
      <p:grpSpPr>
        <a:xfrm>
          <a:off x="0" y="0"/>
          <a:ext cx="0" cy="0"/>
          <a:chOff x="0" y="0"/>
          <a:chExt cx="0" cy="0"/>
        </a:xfrm>
      </p:grpSpPr>
      <p:sp>
        <p:nvSpPr>
          <p:cNvPr id="343" name="Google Shape;343;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Logistics</a:t>
            </a:r>
            <a:endParaRPr/>
          </a:p>
        </p:txBody>
      </p:sp>
      <p:sp>
        <p:nvSpPr>
          <p:cNvPr id="344" name="Google Shape;344;p5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OK to work on labs ahead of time.</a:t>
            </a:r>
            <a:endParaRPr/>
          </a:p>
          <a:p>
            <a:pPr indent="-355600" lvl="0" marL="457200" rtl="0" algn="l">
              <a:spcBef>
                <a:spcPts val="0"/>
              </a:spcBef>
              <a:spcAft>
                <a:spcPts val="0"/>
              </a:spcAft>
              <a:buSzPts val="2000"/>
              <a:buChar char="●"/>
            </a:pPr>
            <a:r>
              <a:rPr lang="en"/>
              <a:t>Attendance not required, except for special project labs (more later).</a:t>
            </a:r>
            <a:endParaRPr/>
          </a:p>
          <a:p>
            <a:pPr indent="-355600" lvl="0" marL="457200" rtl="0" algn="l">
              <a:spcBef>
                <a:spcPts val="0"/>
              </a:spcBef>
              <a:spcAft>
                <a:spcPts val="0"/>
              </a:spcAft>
              <a:buSzPts val="2000"/>
              <a:buChar char="●"/>
            </a:pPr>
            <a:r>
              <a:rPr lang="en"/>
              <a:t>Lab always due by Friday at 11:59 PM.</a:t>
            </a:r>
            <a:endParaRPr/>
          </a:p>
          <a:p>
            <a:pPr indent="-355600" lvl="0" marL="457200" rtl="0" algn="l">
              <a:spcBef>
                <a:spcPts val="0"/>
              </a:spcBef>
              <a:spcAft>
                <a:spcPts val="0"/>
              </a:spcAft>
              <a:buSzPts val="2000"/>
              <a:buChar char="●"/>
            </a:pPr>
            <a:r>
              <a:rPr lang="en"/>
              <a:t>Full credit for ‘reasonable effort’. </a:t>
            </a:r>
            <a:endParaRPr/>
          </a:p>
          <a:p>
            <a:pPr indent="-355600" lvl="1" marL="914400" rtl="0" algn="l">
              <a:spcBef>
                <a:spcPts val="0"/>
              </a:spcBef>
              <a:spcAft>
                <a:spcPts val="0"/>
              </a:spcAft>
              <a:buSzPts val="2000"/>
              <a:buChar char="○"/>
            </a:pPr>
            <a:r>
              <a:rPr lang="en"/>
              <a:t>Some labs are freebies (automatic credit, even if you don’t show up).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14 total labs, worth 8 points each [96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48" name="Shape 348"/>
        <p:cNvGrpSpPr/>
        <p:nvPr/>
      </p:nvGrpSpPr>
      <p:grpSpPr>
        <a:xfrm>
          <a:off x="0" y="0"/>
          <a:ext cx="0" cy="0"/>
          <a:chOff x="0" y="0"/>
          <a:chExt cx="0" cy="0"/>
        </a:xfrm>
      </p:grpSpPr>
      <p:sp>
        <p:nvSpPr>
          <p:cNvPr id="349" name="Google Shape;349;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Logistics</a:t>
            </a:r>
            <a:endParaRPr/>
          </a:p>
        </p:txBody>
      </p:sp>
      <p:sp>
        <p:nvSpPr>
          <p:cNvPr id="350" name="Google Shape;350;p60"/>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Attendance not required, but 2 gold points per discussion you attend (up to a maximum of 20 gold points).</a:t>
            </a:r>
            <a:endParaRPr/>
          </a:p>
          <a:p>
            <a:pPr indent="-355600" lvl="0" marL="457200" rtl="0" algn="l">
              <a:spcBef>
                <a:spcPts val="0"/>
              </a:spcBef>
              <a:spcAft>
                <a:spcPts val="0"/>
              </a:spcAft>
              <a:buSzPts val="2000"/>
              <a:buChar char="●"/>
            </a:pPr>
            <a:r>
              <a:rPr lang="en"/>
              <a:t>Attendance not officially taken the first two weeks.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What’s a gold point?</a:t>
            </a:r>
            <a:endParaRPr/>
          </a:p>
          <a:p>
            <a:pPr indent="-355600" lvl="0" marL="457200" rtl="0" algn="l">
              <a:spcBef>
                <a:spcPts val="600"/>
              </a:spcBef>
              <a:spcAft>
                <a:spcPts val="0"/>
              </a:spcAft>
              <a:buSzPts val="2000"/>
              <a:buChar char="●"/>
            </a:pPr>
            <a:r>
              <a:rPr lang="en"/>
              <a:t>Helps boost your score if you don’t do as well as on exams.</a:t>
            </a:r>
            <a:endParaRPr/>
          </a:p>
          <a:p>
            <a:pPr indent="-355600" lvl="0" marL="457200" rtl="0" algn="l">
              <a:spcBef>
                <a:spcPts val="0"/>
              </a:spcBef>
              <a:spcAft>
                <a:spcPts val="0"/>
              </a:spcAft>
              <a:buSzPts val="2000"/>
              <a:buChar char="●"/>
            </a:pPr>
            <a:r>
              <a:rPr lang="en"/>
              <a:t>The lower your exam score, the more gold points help.</a:t>
            </a:r>
            <a:endParaRPr/>
          </a:p>
          <a:p>
            <a:pPr indent="-355600" lvl="1" marL="914400" rtl="0" algn="l">
              <a:spcBef>
                <a:spcPts val="0"/>
              </a:spcBef>
              <a:spcAft>
                <a:spcPts val="0"/>
              </a:spcAft>
              <a:buSzPts val="2000"/>
              <a:buChar char="○"/>
            </a:pPr>
            <a:r>
              <a:rPr lang="en"/>
              <a:t>Up to a maximum of counting double if you get a zero on all exams.</a:t>
            </a:r>
            <a:endParaRPr/>
          </a:p>
          <a:p>
            <a:pPr indent="-355600" lvl="1" marL="914400" rtl="0" algn="l">
              <a:spcBef>
                <a:spcPts val="0"/>
              </a:spcBef>
              <a:spcAft>
                <a:spcPts val="0"/>
              </a:spcAft>
              <a:buSzPts val="2000"/>
              <a:buChar char="○"/>
            </a:pPr>
            <a:r>
              <a:rPr lang="en"/>
              <a:t>Not a good strategy to intentionally get zero points on all exams.</a:t>
            </a:r>
            <a:endParaRPr/>
          </a:p>
          <a:p>
            <a:pPr indent="-355600" lvl="0" marL="457200" rtl="0" algn="l">
              <a:spcBef>
                <a:spcPts val="0"/>
              </a:spcBef>
              <a:spcAft>
                <a:spcPts val="0"/>
              </a:spcAft>
              <a:buSzPts val="2000"/>
              <a:buChar char="●"/>
            </a:pPr>
            <a:r>
              <a:rPr lang="en"/>
              <a:t>See course info for the full details.</a:t>
            </a:r>
            <a:endParaRPr/>
          </a:p>
          <a:p>
            <a:pPr indent="0" lvl="0" marL="0" rtl="0" algn="l">
              <a:spcBef>
                <a:spcPts val="6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54" name="Shape 354"/>
        <p:cNvGrpSpPr/>
        <p:nvPr/>
      </p:nvGrpSpPr>
      <p:grpSpPr>
        <a:xfrm>
          <a:off x="0" y="0"/>
          <a:ext cx="0" cy="0"/>
          <a:chOff x="0" y="0"/>
          <a:chExt cx="0" cy="0"/>
        </a:xfrm>
      </p:grpSpPr>
      <p:sp>
        <p:nvSpPr>
          <p:cNvPr id="355" name="Google Shape;355;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a:t>
            </a:r>
            <a:endParaRPr/>
          </a:p>
        </p:txBody>
      </p:sp>
      <p:sp>
        <p:nvSpPr>
          <p:cNvPr id="356" name="Google Shape;356;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rPr lang="en"/>
              <a:t>7 total required homeworks, worth 32 points each [160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60" name="Shape 360"/>
        <p:cNvGrpSpPr/>
        <p:nvPr/>
      </p:nvGrpSpPr>
      <p:grpSpPr>
        <a:xfrm>
          <a:off x="0" y="0"/>
          <a:ext cx="0" cy="0"/>
          <a:chOff x="0" y="0"/>
          <a:chExt cx="0" cy="0"/>
        </a:xfrm>
      </p:grpSpPr>
      <p:sp>
        <p:nvSpPr>
          <p:cNvPr id="361" name="Google Shape;361;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362" name="Google Shape;362;p6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week, there will be a series of exercises (vitamins) for that week’s lectures.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Relatively short.</a:t>
            </a:r>
            <a:endParaRPr/>
          </a:p>
          <a:p>
            <a:pPr indent="-355600" lvl="0" marL="457200" rtl="0" algn="l">
              <a:spcBef>
                <a:spcPts val="0"/>
              </a:spcBef>
              <a:spcAft>
                <a:spcPts val="0"/>
              </a:spcAft>
              <a:buSzPts val="2000"/>
              <a:buChar char="●"/>
            </a:pPr>
            <a:r>
              <a:rPr lang="en"/>
              <a:t>Primarily intended to keep you on track with lectures.</a:t>
            </a:r>
            <a:endParaRPr/>
          </a:p>
          <a:p>
            <a:pPr indent="-355600" lvl="0" marL="457200" rtl="0" algn="l">
              <a:spcBef>
                <a:spcPts val="0"/>
              </a:spcBef>
              <a:spcAft>
                <a:spcPts val="0"/>
              </a:spcAft>
              <a:buSzPts val="2000"/>
              <a:buChar char="●"/>
            </a:pPr>
            <a:r>
              <a:rPr lang="en"/>
              <a:t>4 points each for 48 points (lowest two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each lecture, there is also a “study guide”.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66" name="Shape 366"/>
        <p:cNvGrpSpPr/>
        <p:nvPr/>
      </p:nvGrpSpPr>
      <p:grpSpPr>
        <a:xfrm>
          <a:off x="0" y="0"/>
          <a:ext cx="0" cy="0"/>
          <a:chOff x="0" y="0"/>
          <a:chExt cx="0" cy="0"/>
        </a:xfrm>
      </p:grpSpPr>
      <p:sp>
        <p:nvSpPr>
          <p:cNvPr id="367" name="Google Shape;367;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368" name="Google Shape;368;p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Four projects</a:t>
            </a:r>
            <a:endParaRPr/>
          </a:p>
          <a:p>
            <a:pPr indent="-355600" lvl="0" marL="457200" rtl="0" algn="l">
              <a:spcBef>
                <a:spcPts val="600"/>
              </a:spcBef>
              <a:spcAft>
                <a:spcPts val="0"/>
              </a:spcAft>
              <a:buSzPts val="2000"/>
              <a:buChar char="●"/>
            </a:pPr>
            <a:r>
              <a:rPr lang="en"/>
              <a:t>One lightweight project, two medium projects, one large project.</a:t>
            </a:r>
            <a:endParaRPr/>
          </a:p>
          <a:p>
            <a:pPr indent="-355600" lvl="1" marL="914400" rtl="0" algn="l">
              <a:spcBef>
                <a:spcPts val="0"/>
              </a:spcBef>
              <a:spcAft>
                <a:spcPts val="0"/>
              </a:spcAft>
              <a:buSzPts val="2000"/>
              <a:buChar char="○"/>
            </a:pPr>
            <a:r>
              <a:rPr lang="en"/>
              <a:t>Project 0 (solo or pair): 50 points</a:t>
            </a:r>
            <a:endParaRPr/>
          </a:p>
          <a:p>
            <a:pPr indent="-355600" lvl="1" marL="914400" rtl="0" algn="l">
              <a:spcBef>
                <a:spcPts val="0"/>
              </a:spcBef>
              <a:spcAft>
                <a:spcPts val="0"/>
              </a:spcAft>
              <a:buSzPts val="2000"/>
              <a:buChar char="○"/>
            </a:pPr>
            <a:r>
              <a:rPr lang="en"/>
              <a:t>Project 1 (solo): 80 points</a:t>
            </a:r>
            <a:endParaRPr/>
          </a:p>
          <a:p>
            <a:pPr indent="-355600" lvl="1" marL="914400" rtl="0" algn="l">
              <a:spcBef>
                <a:spcPts val="0"/>
              </a:spcBef>
              <a:spcAft>
                <a:spcPts val="0"/>
              </a:spcAft>
              <a:buSzPts val="2000"/>
              <a:buChar char="○"/>
            </a:pPr>
            <a:r>
              <a:rPr lang="en"/>
              <a:t>Project 2 (pair): 200 points</a:t>
            </a:r>
            <a:endParaRPr/>
          </a:p>
          <a:p>
            <a:pPr indent="-355600" lvl="1" marL="914400" rtl="0" algn="l">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 1, 2, and 3 will have extra credit opportunities.</a:t>
            </a:r>
            <a:endParaRPr/>
          </a:p>
          <a:p>
            <a:pPr indent="-355600" lvl="0" marL="457200" rtl="0" algn="l">
              <a:spcBef>
                <a:spcPts val="600"/>
              </a:spcBef>
              <a:spcAft>
                <a:spcPts val="0"/>
              </a:spcAft>
              <a:buSzPts val="2000"/>
              <a:buChar char="●"/>
            </a:pPr>
            <a:r>
              <a:rPr lang="en"/>
              <a:t>Early submission deadline: Bonus points.</a:t>
            </a:r>
            <a:endParaRPr/>
          </a:p>
          <a:p>
            <a:pPr indent="-355600" lvl="0" marL="457200" rtl="0" algn="l">
              <a:spcBef>
                <a:spcPts val="0"/>
              </a:spcBef>
              <a:spcAft>
                <a:spcPts val="0"/>
              </a:spcAft>
              <a:buSzPts val="2000"/>
              <a:buChar char="●"/>
            </a:pPr>
            <a:r>
              <a:rPr lang="en"/>
              <a:t>Stretch goals: “Gold”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9"/>
          <p:cNvPicPr preferRelativeResize="0"/>
          <p:nvPr/>
        </p:nvPicPr>
        <p:blipFill>
          <a:blip r:embed="rId3">
            <a:alphaModFix/>
          </a:blip>
          <a:stretch>
            <a:fillRect/>
          </a:stretch>
        </p:blipFill>
        <p:spPr>
          <a:xfrm>
            <a:off x="283275" y="1544325"/>
            <a:ext cx="8451349" cy="2614575"/>
          </a:xfrm>
          <a:prstGeom prst="rect">
            <a:avLst/>
          </a:prstGeom>
          <a:noFill/>
          <a:ln>
            <a:noFill/>
          </a:ln>
        </p:spPr>
      </p:pic>
      <p:sp>
        <p:nvSpPr>
          <p:cNvPr id="77" name="Google Shape;77;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8" name="Google Shape;78;p19"/>
          <p:cNvSpPr/>
          <p:nvPr/>
        </p:nvSpPr>
        <p:spPr>
          <a:xfrm>
            <a:off x="8539325" y="2655600"/>
            <a:ext cx="195300" cy="12006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9"/>
          <p:cNvSpPr txBox="1"/>
          <p:nvPr/>
        </p:nvSpPr>
        <p:spPr>
          <a:xfrm>
            <a:off x="8586375" y="2914452"/>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Sp19</a:t>
            </a:r>
            <a:endParaRPr/>
          </a:p>
        </p:txBody>
      </p:sp>
      <p:cxnSp>
        <p:nvCxnSpPr>
          <p:cNvPr id="80" name="Google Shape;80;p19"/>
          <p:cNvCxnSpPr/>
          <p:nvPr/>
        </p:nvCxnSpPr>
        <p:spPr>
          <a:xfrm>
            <a:off x="1229975" y="2650957"/>
            <a:ext cx="72495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72" name="Shape 372"/>
        <p:cNvGrpSpPr/>
        <p:nvPr/>
      </p:nvGrpSpPr>
      <p:grpSpPr>
        <a:xfrm>
          <a:off x="0" y="0"/>
          <a:ext cx="0" cy="0"/>
          <a:chOff x="0" y="0"/>
          <a:chExt cx="0" cy="0"/>
        </a:xfrm>
      </p:grpSpPr>
      <p:sp>
        <p:nvSpPr>
          <p:cNvPr id="373" name="Google Shape;373;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374" name="Google Shape;374;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Exams will be “hard”</a:t>
            </a:r>
            <a:endParaRPr/>
          </a:p>
          <a:p>
            <a:pPr indent="-355600" lvl="0" marL="457200" rtl="0" algn="l">
              <a:spcBef>
                <a:spcPts val="600"/>
              </a:spcBef>
              <a:spcAft>
                <a:spcPts val="0"/>
              </a:spcAft>
              <a:buSzPts val="2000"/>
              <a:buChar char="●"/>
            </a:pPr>
            <a:r>
              <a:rPr lang="en"/>
              <a:t>Median scores will be lower than you might be used to (ideally ~60%).</a:t>
            </a:r>
            <a:endParaRPr/>
          </a:p>
          <a:p>
            <a:pPr indent="-355600" lvl="0" marL="457200" rtl="0" algn="l">
              <a:spcBef>
                <a:spcPts val="0"/>
              </a:spcBef>
              <a:spcAft>
                <a:spcPts val="0"/>
              </a:spcAft>
              <a:buSzPts val="2000"/>
              <a:buChar char="●"/>
            </a:pPr>
            <a:r>
              <a:rPr lang="en"/>
              <a:t>Two midterms in evenings, one final exam.</a:t>
            </a:r>
            <a:endParaRPr/>
          </a:p>
          <a:p>
            <a:pPr indent="-355600" lvl="0" marL="457200" rtl="0" algn="l">
              <a:spcBef>
                <a:spcPts val="0"/>
              </a:spcBef>
              <a:spcAft>
                <a:spcPts val="0"/>
              </a:spcAft>
              <a:buSzPts val="2000"/>
              <a:buChar char="●"/>
            </a:pPr>
            <a:r>
              <a:rPr lang="en"/>
              <a:t>One sheet of paper (front and back) per exam.</a:t>
            </a:r>
            <a:endParaRPr/>
          </a:p>
          <a:p>
            <a:pPr indent="-355600" lvl="0" marL="457200" rtl="0" algn="l">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78" name="Shape 378"/>
        <p:cNvGrpSpPr/>
        <p:nvPr/>
      </p:nvGrpSpPr>
      <p:grpSpPr>
        <a:xfrm>
          <a:off x="0" y="0"/>
          <a:ext cx="0" cy="0"/>
          <a:chOff x="0" y="0"/>
          <a:chExt cx="0" cy="0"/>
        </a:xfrm>
      </p:grpSpPr>
      <p:sp>
        <p:nvSpPr>
          <p:cNvPr id="379" name="Google Shape;379;p6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380" name="Google Shape;380;p6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81" name="Google Shape;381;p65"/>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385" name="Shape 385"/>
        <p:cNvGrpSpPr/>
        <p:nvPr/>
      </p:nvGrpSpPr>
      <p:grpSpPr>
        <a:xfrm>
          <a:off x="0" y="0"/>
          <a:ext cx="0" cy="0"/>
          <a:chOff x="0" y="0"/>
          <a:chExt cx="0" cy="0"/>
        </a:xfrm>
      </p:grpSpPr>
      <p:sp>
        <p:nvSpPr>
          <p:cNvPr id="386" name="Google Shape;386;p6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387" name="Google Shape;387;p66"/>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93" name="Google Shape;393;p6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Dance Dance Revolution videos from:</a:t>
            </a:r>
            <a:endParaRPr sz="1000"/>
          </a:p>
          <a:p>
            <a:pPr indent="0" lvl="0" marL="0" rtl="0" algn="l">
              <a:spcBef>
                <a:spcPts val="600"/>
              </a:spcBef>
              <a:spcAft>
                <a:spcPts val="0"/>
              </a:spcAft>
              <a:buNone/>
            </a:pPr>
            <a:r>
              <a:rPr lang="en" sz="1000" u="sng">
                <a:solidFill>
                  <a:schemeClr val="hlink"/>
                </a:solidFill>
                <a:hlinkClick r:id="rId5"/>
              </a:rPr>
              <a:t>https://www.youtube.com/watch?v=OVtnnIifaU8</a:t>
            </a:r>
            <a:endParaRPr sz="1000"/>
          </a:p>
          <a:p>
            <a:pPr indent="0" lvl="0" marL="0" rtl="0" algn="l">
              <a:spcBef>
                <a:spcPts val="600"/>
              </a:spcBef>
              <a:spcAft>
                <a:spcPts val="0"/>
              </a:spcAft>
              <a:buNone/>
            </a:pPr>
            <a:r>
              <a:rPr lang="en" sz="1000" u="sng">
                <a:solidFill>
                  <a:schemeClr val="hlink"/>
                </a:solidFill>
                <a:hlinkClick r:id="rId6"/>
              </a:rPr>
              <a:t>https://www.youtube.com/watch?v=12lSScKSx20</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 [first lecture]</a:t>
            </a:r>
            <a:endParaRPr/>
          </a:p>
        </p:txBody>
      </p:sp>
      <p:sp>
        <p:nvSpPr>
          <p:cNvPr id="399" name="Google Shape;399;p6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Learn how to organize code to make my life easier.</a:t>
            </a:r>
            <a:endParaRPr/>
          </a:p>
          <a:p>
            <a:pPr indent="-355600" lvl="0" marL="457200" rtl="0" algn="l">
              <a:spcBef>
                <a:spcPts val="0"/>
              </a:spcBef>
              <a:spcAft>
                <a:spcPts val="0"/>
              </a:spcAft>
              <a:buSzPts val="2000"/>
              <a:buChar char="●"/>
            </a:pPr>
            <a:r>
              <a:rPr lang="en"/>
              <a:t>Get a job with it.</a:t>
            </a:r>
            <a:endParaRPr/>
          </a:p>
          <a:p>
            <a:pPr indent="-355600" lvl="1" marL="914400" rtl="0" algn="l">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lgn="l">
              <a:spcBef>
                <a:spcPts val="0"/>
              </a:spcBef>
              <a:spcAft>
                <a:spcPts val="0"/>
              </a:spcAft>
              <a:buSzPts val="2000"/>
              <a:buChar char="●"/>
            </a:pPr>
            <a:r>
              <a:rPr lang="en"/>
              <a:t>Need it for major: EECS.</a:t>
            </a:r>
            <a:endParaRPr/>
          </a:p>
          <a:p>
            <a:pPr indent="-355600" lvl="0" marL="457200" rtl="0" algn="l">
              <a:spcBef>
                <a:spcPts val="0"/>
              </a:spcBef>
              <a:spcAft>
                <a:spcPts val="0"/>
              </a:spcAft>
              <a:buSzPts val="2000"/>
              <a:buChar char="●"/>
            </a:pPr>
            <a:r>
              <a:rPr lang="en"/>
              <a:t>Better understanding of efficiency.</a:t>
            </a:r>
            <a:endParaRPr/>
          </a:p>
          <a:p>
            <a:pPr indent="-355600" lvl="0" marL="457200" rtl="0" algn="l">
              <a:spcBef>
                <a:spcPts val="0"/>
              </a:spcBef>
              <a:spcAft>
                <a:spcPts val="0"/>
              </a:spcAft>
              <a:buSzPts val="2000"/>
              <a:buChar char="●"/>
            </a:pPr>
            <a:r>
              <a:rPr lang="en"/>
              <a:t>Learn how to build large projects.</a:t>
            </a:r>
            <a:endParaRPr/>
          </a:p>
          <a:p>
            <a:pPr indent="-355600" lvl="0" marL="457200" rtl="0" algn="l">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lgn="l">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6" name="Google Shape;86;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7" name="Google Shape;87;p20"/>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21"/>
          <p:cNvPicPr preferRelativeResize="0"/>
          <p:nvPr/>
        </p:nvPicPr>
        <p:blipFill>
          <a:blip r:embed="rId3">
            <a:alphaModFix/>
          </a:blip>
          <a:stretch>
            <a:fillRect/>
          </a:stretch>
        </p:blipFill>
        <p:spPr>
          <a:xfrm>
            <a:off x="634861" y="3174450"/>
            <a:ext cx="7961423" cy="1851700"/>
          </a:xfrm>
          <a:prstGeom prst="rect">
            <a:avLst/>
          </a:prstGeom>
          <a:noFill/>
          <a:ln>
            <a:noFill/>
          </a:ln>
        </p:spPr>
      </p:pic>
      <p:sp>
        <p:nvSpPr>
          <p:cNvPr id="93" name="Google Shape;93;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4" name="Google Shape;94;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95" name="Google Shape;95;p21"/>
          <p:cNvPicPr preferRelativeResize="0"/>
          <p:nvPr/>
        </p:nvPicPr>
        <p:blipFill>
          <a:blip r:embed="rId4">
            <a:alphaModFix/>
          </a:blip>
          <a:stretch>
            <a:fillRect/>
          </a:stretch>
        </p:blipFill>
        <p:spPr>
          <a:xfrm>
            <a:off x="1141550" y="1104900"/>
            <a:ext cx="7029450" cy="2171700"/>
          </a:xfrm>
          <a:prstGeom prst="rect">
            <a:avLst/>
          </a:prstGeom>
          <a:noFill/>
          <a:ln>
            <a:noFill/>
          </a:ln>
        </p:spPr>
      </p:pic>
      <p:pic>
        <p:nvPicPr>
          <p:cNvPr id="96" name="Google Shape;96;p21"/>
          <p:cNvPicPr preferRelativeResize="0"/>
          <p:nvPr/>
        </p:nvPicPr>
        <p:blipFill>
          <a:blip r:embed="rId5">
            <a:alphaModFix/>
          </a:blip>
          <a:stretch>
            <a:fillRect/>
          </a:stretch>
        </p:blipFill>
        <p:spPr>
          <a:xfrm>
            <a:off x="2534975" y="1435563"/>
            <a:ext cx="4381500" cy="29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2" name="Google Shape;102;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a:t>
            </a:r>
            <a:endParaRPr/>
          </a:p>
        </p:txBody>
      </p:sp>
      <p:pic>
        <p:nvPicPr>
          <p:cNvPr id="103" name="Google Shape;103;p22"/>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104" name="Google Shape;104;p22"/>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105" name="Google Shape;105;p22"/>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1" name="Google Shape;111;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Being an efficient programmer means using the right data structures and algorithms for the job.</a:t>
            </a:r>
            <a:endParaRPr/>
          </a:p>
        </p:txBody>
      </p:sp>
      <p:sp>
        <p:nvSpPr>
          <p:cNvPr id="112" name="Google Shape;112;p23"/>
          <p:cNvSpPr/>
          <p:nvPr/>
        </p:nvSpPr>
        <p:spPr>
          <a:xfrm>
            <a:off x="717000" y="1092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