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8.png" ContentType="image/png"/>
  <Override PartName="/ppt/media/image16.jpeg" ContentType="image/jpeg"/>
  <Override PartName="/ppt/media/image12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15.jpeg" ContentType="image/jpeg"/>
  <Override PartName="/ppt/media/image14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0" t="0" r="r" b="b"/>
            <a:pathLst>
              <a:path w="43266" h="44999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400080" y="4391640"/>
            <a:ext cx="1081440" cy="1124640"/>
          </a:xfrm>
          <a:custGeom>
            <a:avLst/>
            <a:gdLst/>
            <a:ahLst/>
            <a:rect l="0" t="0" r="r" b="b"/>
            <a:pathLst>
              <a:path w="43266" h="44999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</p:spPr>
        <p:txBody>
          <a:bodyPr tIns="91440" bIns="91440" anchor="b"/>
          <a:p>
            <a:r>
              <a:rPr lang="pl-PL" sz="42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A4460C4-2883-4A93-AFCA-A579EDCBF0DD}" type="slidenum">
              <a:rPr lang="pl-PL" sz="1000" strike="noStrike">
                <a:solidFill>
                  <a:srgbClr val="000000"/>
                </a:solidFill>
                <a:latin typeface="Economica"/>
                <a:ea typeface="Economica"/>
              </a:rPr>
              <a:t>&lt;numer&gt;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B92473D-5955-4114-B787-A8E5C390241E}" type="slidenum">
              <a:rPr lang="pl-PL" sz="1000" strike="noStrike">
                <a:solidFill>
                  <a:srgbClr val="000000"/>
                </a:solidFill>
                <a:latin typeface="Economica"/>
                <a:ea typeface="Economica"/>
              </a:rPr>
              <a:t>&lt;numer&gt;</a:t>
            </a:fld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1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</p:spPr>
        <p:txBody>
          <a:bodyPr tIns="91440" bIns="91440" anchor="b"/>
          <a:p>
            <a:r>
              <a:rPr lang="pl-PL" sz="42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Siódmy poziom konspektu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832280" y="1225080"/>
            <a:ext cx="3999600" cy="33537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Siódmy poziom konspektu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E26E0EA-CDDA-45C3-BDBC-0547099F4052}" type="slidenum">
              <a:rPr lang="pl-PL" sz="1000" strike="noStrike">
                <a:solidFill>
                  <a:srgbClr val="000000"/>
                </a:solidFill>
                <a:latin typeface="Economica"/>
                <a:ea typeface="Economica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1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1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14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985400" y="72000"/>
            <a:ext cx="5430600" cy="792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l-PL" sz="5700" strike="noStrike">
                <a:solidFill>
                  <a:srgbClr val="000000"/>
                </a:solidFill>
                <a:latin typeface="Economica"/>
                <a:ea typeface="Economica"/>
              </a:rPr>
              <a:t>Wallet Team</a:t>
            </a:r>
            <a:endParaRPr/>
          </a:p>
        </p:txBody>
      </p:sp>
      <p:pic>
        <p:nvPicPr>
          <p:cNvPr id="151" name="Google Shape;64;p14" descr=""/>
          <p:cNvPicPr/>
          <p:nvPr/>
        </p:nvPicPr>
        <p:blipFill>
          <a:blip r:embed="rId1"/>
          <a:stretch/>
        </p:blipFill>
        <p:spPr>
          <a:xfrm>
            <a:off x="3088800" y="1572840"/>
            <a:ext cx="3178440" cy="2604240"/>
          </a:xfrm>
          <a:prstGeom prst="rect">
            <a:avLst/>
          </a:prstGeom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69;p15" descr=""/>
          <p:cNvPicPr/>
          <p:nvPr/>
        </p:nvPicPr>
        <p:blipFill>
          <a:blip r:embed="rId1"/>
          <a:stretch/>
        </p:blipFill>
        <p:spPr>
          <a:xfrm>
            <a:off x="784800" y="216360"/>
            <a:ext cx="1207080" cy="120708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70;p15" descr=""/>
          <p:cNvPicPr/>
          <p:nvPr/>
        </p:nvPicPr>
        <p:blipFill>
          <a:blip r:embed="rId2"/>
          <a:stretch/>
        </p:blipFill>
        <p:spPr>
          <a:xfrm>
            <a:off x="5517360" y="118800"/>
            <a:ext cx="1205640" cy="120564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71;p15" descr=""/>
          <p:cNvPicPr/>
          <p:nvPr/>
        </p:nvPicPr>
        <p:blipFill>
          <a:blip r:embed="rId3"/>
          <a:stretch/>
        </p:blipFill>
        <p:spPr>
          <a:xfrm>
            <a:off x="7554960" y="118800"/>
            <a:ext cx="1205640" cy="120564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72;p15" descr=""/>
          <p:cNvPicPr/>
          <p:nvPr/>
        </p:nvPicPr>
        <p:blipFill>
          <a:blip r:embed="rId4"/>
          <a:stretch/>
        </p:blipFill>
        <p:spPr>
          <a:xfrm>
            <a:off x="3082320" y="165240"/>
            <a:ext cx="1207080" cy="120708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73;p15" descr=""/>
          <p:cNvPicPr/>
          <p:nvPr/>
        </p:nvPicPr>
        <p:blipFill>
          <a:blip r:embed="rId5"/>
          <a:stretch/>
        </p:blipFill>
        <p:spPr>
          <a:xfrm>
            <a:off x="818640" y="2523960"/>
            <a:ext cx="1207080" cy="120708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74;p15" descr=""/>
          <p:cNvPicPr/>
          <p:nvPr/>
        </p:nvPicPr>
        <p:blipFill>
          <a:blip r:embed="rId6"/>
          <a:stretch/>
        </p:blipFill>
        <p:spPr>
          <a:xfrm>
            <a:off x="3035520" y="2523960"/>
            <a:ext cx="1207080" cy="120708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75;p15" descr=""/>
          <p:cNvPicPr/>
          <p:nvPr/>
        </p:nvPicPr>
        <p:blipFill>
          <a:blip r:embed="rId7"/>
          <a:stretch/>
        </p:blipFill>
        <p:spPr>
          <a:xfrm>
            <a:off x="5516640" y="2523960"/>
            <a:ext cx="1207080" cy="120708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89240" y="1372680"/>
            <a:ext cx="18655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Przemysław Stasiak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Team Leader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29995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706120" y="1324800"/>
            <a:ext cx="18655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2965320" y="1372680"/>
            <a:ext cx="14414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Borys Batiuk 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Scrum Master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5380200" y="1423440"/>
            <a:ext cx="14799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Katarzyna Tomala Tester</a:t>
            </a:r>
            <a:endParaRPr/>
          </a:p>
        </p:txBody>
      </p:sp>
      <p:sp>
        <p:nvSpPr>
          <p:cNvPr id="164" name="CustomShape 6"/>
          <p:cNvSpPr/>
          <p:nvPr/>
        </p:nvSpPr>
        <p:spPr>
          <a:xfrm>
            <a:off x="7350840" y="1423440"/>
            <a:ext cx="16142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Anna Dudek 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Tester</a:t>
            </a:r>
            <a:endParaRPr/>
          </a:p>
        </p:txBody>
      </p:sp>
      <p:sp>
        <p:nvSpPr>
          <p:cNvPr id="165" name="CustomShape 7"/>
          <p:cNvSpPr/>
          <p:nvPr/>
        </p:nvSpPr>
        <p:spPr>
          <a:xfrm>
            <a:off x="648000" y="3866040"/>
            <a:ext cx="14799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Damian Szylar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Tester</a:t>
            </a:r>
            <a:endParaRPr/>
          </a:p>
        </p:txBody>
      </p:sp>
      <p:sp>
        <p:nvSpPr>
          <p:cNvPr id="166" name="CustomShape 8"/>
          <p:cNvSpPr/>
          <p:nvPr/>
        </p:nvSpPr>
        <p:spPr>
          <a:xfrm>
            <a:off x="2863800" y="3866040"/>
            <a:ext cx="164412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Karol Łabieniec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Tester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9"/>
          <p:cNvSpPr/>
          <p:nvPr/>
        </p:nvSpPr>
        <p:spPr>
          <a:xfrm>
            <a:off x="914400" y="924840"/>
            <a:ext cx="29995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>
            <a:off x="5362560" y="3866040"/>
            <a:ext cx="15148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Grzegorz Sobczuk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100" strike="noStrike">
                <a:solidFill>
                  <a:srgbClr val="000000"/>
                </a:solidFill>
                <a:latin typeface="Arial"/>
                <a:ea typeface="Arial"/>
              </a:rPr>
              <a:t>Tester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57080" y="1449000"/>
            <a:ext cx="7629480" cy="22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Nasz zespół otrzymał do przetestowania aplikację o nazwie “Wallet”.</a:t>
            </a:r>
            <a:endParaRPr/>
          </a:p>
          <a:p>
            <a:pPr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Sprawdzaliśmy, między innymi działanie i zgodność z dokumentacją, funkcjonalności takich jak: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ewidencjonowanie transakcji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kontrolowanie kursu walut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wyświetlanie statystyk dochodów i wydatków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63880" y="1041120"/>
            <a:ext cx="8530920" cy="37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Jednym z najbardziej krytycznych błędów znalezionych przez zespół było wyrzucanie użytkownika z aplikacji. </a:t>
            </a:r>
            <a:endParaRPr/>
          </a:p>
          <a:p>
            <a:pPr algn="just"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Powyższy defekt pojawiał się przy anulowaniu nowej transakcji. </a:t>
            </a:r>
            <a:endParaRPr/>
          </a:p>
          <a:p>
            <a:pPr algn="just">
              <a:lnSpc>
                <a:spcPct val="100000"/>
              </a:lnSpc>
            </a:pPr>
            <a:r>
              <a:rPr lang="pl-PL" strike="noStrike">
                <a:solidFill>
                  <a:srgbClr val="000000"/>
                </a:solidFill>
                <a:latin typeface="Arial"/>
                <a:ea typeface="Arial"/>
              </a:rPr>
              <a:t>Problem występował wyłącznie na urządzeniach mobilnych.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1" name="Google Shape;96;p17" descr=""/>
          <p:cNvPicPr/>
          <p:nvPr/>
        </p:nvPicPr>
        <p:blipFill>
          <a:blip r:embed="rId1"/>
          <a:stretch/>
        </p:blipFill>
        <p:spPr>
          <a:xfrm>
            <a:off x="6301080" y="238176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l-PL" sz="3680" strike="noStrike">
                <a:solidFill>
                  <a:srgbClr val="000000"/>
                </a:solidFill>
                <a:latin typeface="Arial"/>
                <a:ea typeface="Arial"/>
              </a:rPr>
              <a:t>Zastosowane technologie i narzędzia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59520" y="1353960"/>
            <a:ext cx="2719440" cy="137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 u="sng">
                <a:solidFill>
                  <a:srgbClr val="000000"/>
                </a:solidFill>
                <a:latin typeface="Open Sans"/>
                <a:ea typeface="Open Sans"/>
              </a:rPr>
              <a:t>Poziomy testów</a:t>
            </a:r>
            <a:endParaRPr/>
          </a:p>
          <a:p>
            <a:pPr>
              <a:lnSpc>
                <a:spcPct val="100000"/>
              </a:lnSpc>
              <a:buFont typeface="Open Sans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Open Sans"/>
                <a:ea typeface="Open Sans"/>
              </a:rPr>
              <a:t>Testowanie systemowe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659520" y="3351960"/>
            <a:ext cx="3090600" cy="137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 u="sng">
                <a:solidFill>
                  <a:srgbClr val="000000"/>
                </a:solidFill>
                <a:latin typeface="Open Sans"/>
                <a:ea typeface="Open Sans"/>
              </a:rPr>
              <a:t>Testowanie niefunkcjonalne</a:t>
            </a:r>
            <a:endParaRPr/>
          </a:p>
          <a:p>
            <a:pPr>
              <a:lnSpc>
                <a:spcPct val="100000"/>
              </a:lnSpc>
              <a:buFont typeface="Open Sans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Open Sans"/>
                <a:ea typeface="Open Sans"/>
              </a:rPr>
              <a:t>Testowanie użyteczności</a:t>
            </a:r>
            <a:endParaRPr/>
          </a:p>
          <a:p>
            <a:pPr>
              <a:lnSpc>
                <a:spcPct val="100000"/>
              </a:lnSpc>
              <a:buFont typeface="Open Sans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Open Sans"/>
                <a:ea typeface="Open Sans"/>
              </a:rPr>
              <a:t>Testowanie kompatybilności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3474720" y="2477520"/>
            <a:ext cx="257580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 u="sng">
                <a:solidFill>
                  <a:srgbClr val="000000"/>
                </a:solidFill>
                <a:latin typeface="Arial"/>
                <a:ea typeface="Arial"/>
              </a:rPr>
              <a:t>Testowanie statyczne</a:t>
            </a:r>
            <a:endParaRPr/>
          </a:p>
          <a:p>
            <a:pPr>
              <a:lnSpc>
                <a:spcPct val="100000"/>
              </a:lnSpc>
              <a:buFont typeface="Arial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Arial"/>
                <a:ea typeface="Arial"/>
              </a:rPr>
              <a:t>Przegląd dokumentacji</a:t>
            </a:r>
            <a:endParaRPr/>
          </a:p>
          <a:p>
            <a:pPr>
              <a:lnSpc>
                <a:spcPct val="100000"/>
              </a:lnSpc>
              <a:buFont typeface="Arial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Arial"/>
                <a:ea typeface="Arial"/>
              </a:rPr>
              <a:t>Wzajemne przeglądy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5939280" y="1353960"/>
            <a:ext cx="309060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 u="sng">
                <a:solidFill>
                  <a:srgbClr val="000000"/>
                </a:solidFill>
                <a:latin typeface="Arial"/>
                <a:ea typeface="Arial"/>
              </a:rPr>
              <a:t>Czarnoskrzynkowe techniki testowania</a:t>
            </a:r>
            <a:endParaRPr/>
          </a:p>
          <a:p>
            <a:pPr>
              <a:lnSpc>
                <a:spcPct val="100000"/>
              </a:lnSpc>
              <a:buFont typeface="Arial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Arial"/>
                <a:ea typeface="Arial"/>
              </a:rPr>
              <a:t>Testowanie wartości brzegowych</a:t>
            </a:r>
            <a:endParaRPr/>
          </a:p>
          <a:p>
            <a:pPr>
              <a:lnSpc>
                <a:spcPct val="100000"/>
              </a:lnSpc>
              <a:buFont typeface="Arial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Arial"/>
                <a:ea typeface="Arial"/>
              </a:rPr>
              <a:t>Zgadywanie błędów</a:t>
            </a:r>
            <a:endParaRPr/>
          </a:p>
        </p:txBody>
      </p:sp>
      <p:sp>
        <p:nvSpPr>
          <p:cNvPr id="177" name="CustomShape 6"/>
          <p:cNvSpPr/>
          <p:nvPr/>
        </p:nvSpPr>
        <p:spPr>
          <a:xfrm>
            <a:off x="5296680" y="3702240"/>
            <a:ext cx="373356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l-PL" strike="noStrike" u="sng">
                <a:solidFill>
                  <a:srgbClr val="000000"/>
                </a:solidFill>
                <a:latin typeface="Arial"/>
                <a:ea typeface="Arial"/>
              </a:rPr>
              <a:t>Techniki oparte na doświadczeniu</a:t>
            </a:r>
            <a:endParaRPr/>
          </a:p>
          <a:p>
            <a:pPr>
              <a:lnSpc>
                <a:spcPct val="100000"/>
              </a:lnSpc>
              <a:buFont typeface="Arial"/>
              <a:buChar char="❖"/>
            </a:pPr>
            <a:r>
              <a:rPr lang="pl-PL" sz="1200" strike="noStrike">
                <a:solidFill>
                  <a:srgbClr val="000000"/>
                </a:solidFill>
                <a:latin typeface="Arial"/>
                <a:ea typeface="Arial"/>
              </a:rPr>
              <a:t>Testowanie eksploracyjne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76200" y="505080"/>
            <a:ext cx="83908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l-PL" sz="2500" strike="noStrike">
                <a:solidFill>
                  <a:srgbClr val="000000"/>
                </a:solidFill>
                <a:latin typeface="Arial"/>
                <a:ea typeface="Arial"/>
              </a:rPr>
              <a:t>Statystyka wykonanych testów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541480" y="1437480"/>
            <a:ext cx="3494520" cy="17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l-PL" sz="1900" strike="noStrike">
                <a:solidFill>
                  <a:srgbClr val="000000"/>
                </a:solidFill>
                <a:latin typeface="Arial"/>
                <a:ea typeface="Arial"/>
              </a:rPr>
              <a:t>Łącznie: 132</a:t>
            </a:r>
            <a:endParaRPr/>
          </a:p>
          <a:p>
            <a:pPr>
              <a:lnSpc>
                <a:spcPct val="100000"/>
              </a:lnSpc>
            </a:pPr>
            <a:r>
              <a:rPr lang="pl-PL" sz="1900" strike="noStrike">
                <a:solidFill>
                  <a:srgbClr val="000000"/>
                </a:solidFill>
                <a:latin typeface="Arial"/>
                <a:ea typeface="Arial"/>
              </a:rPr>
              <a:t>Testy o statusie passed: 89</a:t>
            </a:r>
            <a:endParaRPr/>
          </a:p>
          <a:p>
            <a:pPr>
              <a:lnSpc>
                <a:spcPct val="100000"/>
              </a:lnSpc>
            </a:pPr>
            <a:r>
              <a:rPr lang="pl-PL" sz="1900" strike="noStrike">
                <a:solidFill>
                  <a:srgbClr val="000000"/>
                </a:solidFill>
                <a:latin typeface="Arial"/>
                <a:ea typeface="Arial"/>
              </a:rPr>
              <a:t>Testy o statusie failed: 39</a:t>
            </a:r>
            <a:endParaRPr/>
          </a:p>
          <a:p>
            <a:pPr>
              <a:lnSpc>
                <a:spcPct val="100000"/>
              </a:lnSpc>
            </a:pPr>
            <a:r>
              <a:rPr lang="pl-PL" sz="1900" strike="noStrike">
                <a:solidFill>
                  <a:srgbClr val="000000"/>
                </a:solidFill>
                <a:latin typeface="Arial"/>
                <a:ea typeface="Arial"/>
              </a:rPr>
              <a:t>Testy o statusie blocked: 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0" name="Google Shape;113;p19" descr=""/>
          <p:cNvPicPr/>
          <p:nvPr/>
        </p:nvPicPr>
        <p:blipFill>
          <a:blip r:embed="rId1"/>
          <a:stretch/>
        </p:blipFill>
        <p:spPr>
          <a:xfrm>
            <a:off x="144720" y="991800"/>
            <a:ext cx="5396400" cy="41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634480" y="1729080"/>
            <a:ext cx="3874680" cy="168552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algn="t" blurRad="762000" dir="5400000" dist="2540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2513160" y="1803240"/>
            <a:ext cx="4117320" cy="15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80000"/>
              </a:lnSpc>
            </a:pPr>
            <a:r>
              <a:rPr b="1" lang="pl-PL" sz="4000" strike="noStrike">
                <a:solidFill>
                  <a:srgbClr val="ffffff"/>
                </a:solidFill>
                <a:latin typeface="Montserrat"/>
                <a:ea typeface="Montserrat"/>
              </a:rPr>
              <a:t>Dziękujemy </a:t>
            </a:r>
            <a:endParaRPr/>
          </a:p>
          <a:p>
            <a:pPr algn="ctr">
              <a:lnSpc>
                <a:spcPct val="80000"/>
              </a:lnSpc>
            </a:pPr>
            <a:r>
              <a:rPr b="1" lang="pl-PL" sz="4000" strike="noStrike">
                <a:solidFill>
                  <a:srgbClr val="ffffff"/>
                </a:solidFill>
                <a:latin typeface="Montserrat"/>
                <a:ea typeface="Montserrat"/>
              </a:rPr>
              <a:t>za uwagę!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