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0" r:id="rId4"/>
    <p:sldId id="259" r:id="rId5"/>
    <p:sldId id="258" r:id="rId6"/>
    <p:sldId id="262" r:id="rId7"/>
    <p:sldId id="263" r:id="rId8"/>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86E5BF-270A-4936-AF84-6A70558B2321}" type="datetimeFigureOut">
              <a:rPr lang="uk-UA" smtClean="0"/>
              <a:t>13.05.2024</a:t>
            </a:fld>
            <a:endParaRPr lang="uk-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2A428-7D57-4B86-8B17-604D90C84F14}" type="slidenum">
              <a:rPr lang="uk-UA" smtClean="0"/>
              <a:t>‹#›</a:t>
            </a:fld>
            <a:endParaRPr lang="uk-UA"/>
          </a:p>
        </p:txBody>
      </p:sp>
    </p:spTree>
    <p:extLst>
      <p:ext uri="{BB962C8B-B14F-4D97-AF65-F5344CB8AC3E}">
        <p14:creationId xmlns:p14="http://schemas.microsoft.com/office/powerpoint/2010/main" val="2528019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E661-9866-A9AE-41E4-E86E5F2DE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uk-UA"/>
          </a:p>
        </p:txBody>
      </p:sp>
      <p:sp>
        <p:nvSpPr>
          <p:cNvPr id="3" name="Subtitle 2">
            <a:extLst>
              <a:ext uri="{FF2B5EF4-FFF2-40B4-BE49-F238E27FC236}">
                <a16:creationId xmlns:a16="http://schemas.microsoft.com/office/drawing/2014/main" id="{7B2833E9-86D6-857A-9435-0FBBB5A3E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uk-UA"/>
          </a:p>
        </p:txBody>
      </p:sp>
      <p:sp>
        <p:nvSpPr>
          <p:cNvPr id="4" name="Date Placeholder 3">
            <a:extLst>
              <a:ext uri="{FF2B5EF4-FFF2-40B4-BE49-F238E27FC236}">
                <a16:creationId xmlns:a16="http://schemas.microsoft.com/office/drawing/2014/main" id="{E29944FA-7DEE-E888-BFCE-6852105EFD26}"/>
              </a:ext>
            </a:extLst>
          </p:cNvPr>
          <p:cNvSpPr>
            <a:spLocks noGrp="1"/>
          </p:cNvSpPr>
          <p:nvPr>
            <p:ph type="dt" sz="half" idx="10"/>
          </p:nvPr>
        </p:nvSpPr>
        <p:spPr/>
        <p:txBody>
          <a:bodyPr/>
          <a:lstStyle/>
          <a:p>
            <a:fld id="{702BA603-28E5-43FF-913C-1D9D2A372628}" type="datetime1">
              <a:rPr lang="uk-UA" smtClean="0"/>
              <a:t>13.05.2024</a:t>
            </a:fld>
            <a:endParaRPr lang="uk-UA"/>
          </a:p>
        </p:txBody>
      </p:sp>
      <p:sp>
        <p:nvSpPr>
          <p:cNvPr id="5" name="Footer Placeholder 4">
            <a:extLst>
              <a:ext uri="{FF2B5EF4-FFF2-40B4-BE49-F238E27FC236}">
                <a16:creationId xmlns:a16="http://schemas.microsoft.com/office/drawing/2014/main" id="{B093BA69-C5A7-6E90-32DD-48015D7F4600}"/>
              </a:ext>
            </a:extLst>
          </p:cNvPr>
          <p:cNvSpPr>
            <a:spLocks noGrp="1"/>
          </p:cNvSpPr>
          <p:nvPr>
            <p:ph type="ftr" sz="quarter" idx="11"/>
          </p:nvPr>
        </p:nvSpPr>
        <p:spPr/>
        <p:txBody>
          <a:bodyPr/>
          <a:lstStyle/>
          <a:p>
            <a:r>
              <a:rPr lang="uk-UA"/>
              <a:t>1</a:t>
            </a:r>
          </a:p>
        </p:txBody>
      </p:sp>
      <p:sp>
        <p:nvSpPr>
          <p:cNvPr id="6" name="Slide Number Placeholder 5">
            <a:extLst>
              <a:ext uri="{FF2B5EF4-FFF2-40B4-BE49-F238E27FC236}">
                <a16:creationId xmlns:a16="http://schemas.microsoft.com/office/drawing/2014/main" id="{7E2E1247-7342-91CE-006A-7133A6CB548B}"/>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251182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57325-4459-BC94-626F-B52334F239CA}"/>
              </a:ext>
            </a:extLst>
          </p:cNvPr>
          <p:cNvSpPr>
            <a:spLocks noGrp="1"/>
          </p:cNvSpPr>
          <p:nvPr>
            <p:ph type="title"/>
          </p:nvPr>
        </p:nvSpPr>
        <p:spPr/>
        <p:txBody>
          <a:bodyPr/>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E2954F7E-0A75-F72B-763E-247E80E313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5CF78930-B944-AF08-3F51-8934C2F81BFA}"/>
              </a:ext>
            </a:extLst>
          </p:cNvPr>
          <p:cNvSpPr>
            <a:spLocks noGrp="1"/>
          </p:cNvSpPr>
          <p:nvPr>
            <p:ph type="dt" sz="half" idx="10"/>
          </p:nvPr>
        </p:nvSpPr>
        <p:spPr/>
        <p:txBody>
          <a:bodyPr/>
          <a:lstStyle/>
          <a:p>
            <a:fld id="{06E43B51-DF3B-45AE-AA04-890472B4912C}" type="datetime1">
              <a:rPr lang="uk-UA" smtClean="0"/>
              <a:t>13.05.2024</a:t>
            </a:fld>
            <a:endParaRPr lang="uk-UA"/>
          </a:p>
        </p:txBody>
      </p:sp>
      <p:sp>
        <p:nvSpPr>
          <p:cNvPr id="5" name="Footer Placeholder 4">
            <a:extLst>
              <a:ext uri="{FF2B5EF4-FFF2-40B4-BE49-F238E27FC236}">
                <a16:creationId xmlns:a16="http://schemas.microsoft.com/office/drawing/2014/main" id="{C1F0F664-5C4A-FF6A-E829-5E4832A635B9}"/>
              </a:ext>
            </a:extLst>
          </p:cNvPr>
          <p:cNvSpPr>
            <a:spLocks noGrp="1"/>
          </p:cNvSpPr>
          <p:nvPr>
            <p:ph type="ftr" sz="quarter" idx="11"/>
          </p:nvPr>
        </p:nvSpPr>
        <p:spPr/>
        <p:txBody>
          <a:bodyPr/>
          <a:lstStyle/>
          <a:p>
            <a:r>
              <a:rPr lang="uk-UA"/>
              <a:t>1</a:t>
            </a:r>
          </a:p>
        </p:txBody>
      </p:sp>
      <p:sp>
        <p:nvSpPr>
          <p:cNvPr id="6" name="Slide Number Placeholder 5">
            <a:extLst>
              <a:ext uri="{FF2B5EF4-FFF2-40B4-BE49-F238E27FC236}">
                <a16:creationId xmlns:a16="http://schemas.microsoft.com/office/drawing/2014/main" id="{2EBE32D2-9F0B-E723-76A6-79B4AEE935A9}"/>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2548901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39882B-AA5B-4173-F168-3E7C6AB497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uk-UA"/>
          </a:p>
        </p:txBody>
      </p:sp>
      <p:sp>
        <p:nvSpPr>
          <p:cNvPr id="3" name="Vertical Text Placeholder 2">
            <a:extLst>
              <a:ext uri="{FF2B5EF4-FFF2-40B4-BE49-F238E27FC236}">
                <a16:creationId xmlns:a16="http://schemas.microsoft.com/office/drawing/2014/main" id="{0BCBEFF1-7E84-DB52-3A26-E9E6F4DCBE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0ED0B30D-B003-2F6D-8669-D223FA4AAE76}"/>
              </a:ext>
            </a:extLst>
          </p:cNvPr>
          <p:cNvSpPr>
            <a:spLocks noGrp="1"/>
          </p:cNvSpPr>
          <p:nvPr>
            <p:ph type="dt" sz="half" idx="10"/>
          </p:nvPr>
        </p:nvSpPr>
        <p:spPr/>
        <p:txBody>
          <a:bodyPr/>
          <a:lstStyle/>
          <a:p>
            <a:fld id="{C1328F0E-4341-4E07-AF8C-6AF3ECB5F1E2}" type="datetime1">
              <a:rPr lang="uk-UA" smtClean="0"/>
              <a:t>13.05.2024</a:t>
            </a:fld>
            <a:endParaRPr lang="uk-UA"/>
          </a:p>
        </p:txBody>
      </p:sp>
      <p:sp>
        <p:nvSpPr>
          <p:cNvPr id="5" name="Footer Placeholder 4">
            <a:extLst>
              <a:ext uri="{FF2B5EF4-FFF2-40B4-BE49-F238E27FC236}">
                <a16:creationId xmlns:a16="http://schemas.microsoft.com/office/drawing/2014/main" id="{1854605F-B92B-6C66-37D9-6011303902B9}"/>
              </a:ext>
            </a:extLst>
          </p:cNvPr>
          <p:cNvSpPr>
            <a:spLocks noGrp="1"/>
          </p:cNvSpPr>
          <p:nvPr>
            <p:ph type="ftr" sz="quarter" idx="11"/>
          </p:nvPr>
        </p:nvSpPr>
        <p:spPr/>
        <p:txBody>
          <a:bodyPr/>
          <a:lstStyle/>
          <a:p>
            <a:r>
              <a:rPr lang="uk-UA"/>
              <a:t>1</a:t>
            </a:r>
          </a:p>
        </p:txBody>
      </p:sp>
      <p:sp>
        <p:nvSpPr>
          <p:cNvPr id="6" name="Slide Number Placeholder 5">
            <a:extLst>
              <a:ext uri="{FF2B5EF4-FFF2-40B4-BE49-F238E27FC236}">
                <a16:creationId xmlns:a16="http://schemas.microsoft.com/office/drawing/2014/main" id="{98F11C08-4401-8723-5BBD-3CB6681B5AAD}"/>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286958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9931-127E-725F-C1C3-88D810AE5204}"/>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6C95CF0C-70F3-AE29-622E-90891CB11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ECD8732E-9C31-2FEB-2FA3-C8AA1B5BF595}"/>
              </a:ext>
            </a:extLst>
          </p:cNvPr>
          <p:cNvSpPr>
            <a:spLocks noGrp="1"/>
          </p:cNvSpPr>
          <p:nvPr>
            <p:ph type="dt" sz="half" idx="10"/>
          </p:nvPr>
        </p:nvSpPr>
        <p:spPr/>
        <p:txBody>
          <a:bodyPr/>
          <a:lstStyle/>
          <a:p>
            <a:fld id="{7C043EC6-F21C-4AF3-A781-BE8E04551990}" type="datetime1">
              <a:rPr lang="uk-UA" smtClean="0"/>
              <a:t>13.05.2024</a:t>
            </a:fld>
            <a:endParaRPr lang="uk-UA"/>
          </a:p>
        </p:txBody>
      </p:sp>
      <p:sp>
        <p:nvSpPr>
          <p:cNvPr id="5" name="Footer Placeholder 4">
            <a:extLst>
              <a:ext uri="{FF2B5EF4-FFF2-40B4-BE49-F238E27FC236}">
                <a16:creationId xmlns:a16="http://schemas.microsoft.com/office/drawing/2014/main" id="{D3FE48A0-F48A-2898-EAC3-840CF6346604}"/>
              </a:ext>
            </a:extLst>
          </p:cNvPr>
          <p:cNvSpPr>
            <a:spLocks noGrp="1"/>
          </p:cNvSpPr>
          <p:nvPr>
            <p:ph type="ftr" sz="quarter" idx="11"/>
          </p:nvPr>
        </p:nvSpPr>
        <p:spPr/>
        <p:txBody>
          <a:bodyPr/>
          <a:lstStyle/>
          <a:p>
            <a:r>
              <a:rPr lang="uk-UA"/>
              <a:t>1</a:t>
            </a:r>
          </a:p>
        </p:txBody>
      </p:sp>
      <p:sp>
        <p:nvSpPr>
          <p:cNvPr id="6" name="Slide Number Placeholder 5">
            <a:extLst>
              <a:ext uri="{FF2B5EF4-FFF2-40B4-BE49-F238E27FC236}">
                <a16:creationId xmlns:a16="http://schemas.microsoft.com/office/drawing/2014/main" id="{A6067E3F-0427-6AC8-32C6-692C08D51A93}"/>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117366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9B3C-128F-9B77-D5E1-6CAB97A37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uk-UA"/>
          </a:p>
        </p:txBody>
      </p:sp>
      <p:sp>
        <p:nvSpPr>
          <p:cNvPr id="3" name="Text Placeholder 2">
            <a:extLst>
              <a:ext uri="{FF2B5EF4-FFF2-40B4-BE49-F238E27FC236}">
                <a16:creationId xmlns:a16="http://schemas.microsoft.com/office/drawing/2014/main" id="{713A6825-8220-E749-93D0-99FE2CEEA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EE6C09-C447-A5C1-6964-B3E6583CCE0C}"/>
              </a:ext>
            </a:extLst>
          </p:cNvPr>
          <p:cNvSpPr>
            <a:spLocks noGrp="1"/>
          </p:cNvSpPr>
          <p:nvPr>
            <p:ph type="dt" sz="half" idx="10"/>
          </p:nvPr>
        </p:nvSpPr>
        <p:spPr/>
        <p:txBody>
          <a:bodyPr/>
          <a:lstStyle/>
          <a:p>
            <a:fld id="{4637A7CF-BAE0-4817-ACBB-D362FB513E18}" type="datetime1">
              <a:rPr lang="uk-UA" smtClean="0"/>
              <a:t>13.05.2024</a:t>
            </a:fld>
            <a:endParaRPr lang="uk-UA"/>
          </a:p>
        </p:txBody>
      </p:sp>
      <p:sp>
        <p:nvSpPr>
          <p:cNvPr id="5" name="Footer Placeholder 4">
            <a:extLst>
              <a:ext uri="{FF2B5EF4-FFF2-40B4-BE49-F238E27FC236}">
                <a16:creationId xmlns:a16="http://schemas.microsoft.com/office/drawing/2014/main" id="{8F6738E5-A538-9B17-8AF2-D5F3CD5CEFFE}"/>
              </a:ext>
            </a:extLst>
          </p:cNvPr>
          <p:cNvSpPr>
            <a:spLocks noGrp="1"/>
          </p:cNvSpPr>
          <p:nvPr>
            <p:ph type="ftr" sz="quarter" idx="11"/>
          </p:nvPr>
        </p:nvSpPr>
        <p:spPr/>
        <p:txBody>
          <a:bodyPr/>
          <a:lstStyle/>
          <a:p>
            <a:r>
              <a:rPr lang="uk-UA"/>
              <a:t>1</a:t>
            </a:r>
          </a:p>
        </p:txBody>
      </p:sp>
      <p:sp>
        <p:nvSpPr>
          <p:cNvPr id="6" name="Slide Number Placeholder 5">
            <a:extLst>
              <a:ext uri="{FF2B5EF4-FFF2-40B4-BE49-F238E27FC236}">
                <a16:creationId xmlns:a16="http://schemas.microsoft.com/office/drawing/2014/main" id="{F2947A83-DF06-BD37-9317-C9B64FE1FBFF}"/>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210978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3DF6-A41D-967C-8EF5-67BC81D778B3}"/>
              </a:ext>
            </a:extLst>
          </p:cNvPr>
          <p:cNvSpPr>
            <a:spLocks noGrp="1"/>
          </p:cNvSpPr>
          <p:nvPr>
            <p:ph type="title"/>
          </p:nvPr>
        </p:nvSpPr>
        <p:spPr/>
        <p:txBody>
          <a:bodyPr/>
          <a:lstStyle/>
          <a:p>
            <a:r>
              <a:rPr lang="en-US"/>
              <a:t>Click to edit Master title style</a:t>
            </a:r>
            <a:endParaRPr lang="uk-UA"/>
          </a:p>
        </p:txBody>
      </p:sp>
      <p:sp>
        <p:nvSpPr>
          <p:cNvPr id="3" name="Content Placeholder 2">
            <a:extLst>
              <a:ext uri="{FF2B5EF4-FFF2-40B4-BE49-F238E27FC236}">
                <a16:creationId xmlns:a16="http://schemas.microsoft.com/office/drawing/2014/main" id="{80E13658-3739-B097-F1D7-5C42C12921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Content Placeholder 3">
            <a:extLst>
              <a:ext uri="{FF2B5EF4-FFF2-40B4-BE49-F238E27FC236}">
                <a16:creationId xmlns:a16="http://schemas.microsoft.com/office/drawing/2014/main" id="{4EA2D411-667A-8423-19FB-90581C17B9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Date Placeholder 4">
            <a:extLst>
              <a:ext uri="{FF2B5EF4-FFF2-40B4-BE49-F238E27FC236}">
                <a16:creationId xmlns:a16="http://schemas.microsoft.com/office/drawing/2014/main" id="{E64E66E2-7C73-054A-3B48-0683A99C27E6}"/>
              </a:ext>
            </a:extLst>
          </p:cNvPr>
          <p:cNvSpPr>
            <a:spLocks noGrp="1"/>
          </p:cNvSpPr>
          <p:nvPr>
            <p:ph type="dt" sz="half" idx="10"/>
          </p:nvPr>
        </p:nvSpPr>
        <p:spPr/>
        <p:txBody>
          <a:bodyPr/>
          <a:lstStyle/>
          <a:p>
            <a:fld id="{2895EC60-B84F-4D2B-905B-2DB3899829D7}" type="datetime1">
              <a:rPr lang="uk-UA" smtClean="0"/>
              <a:t>13.05.2024</a:t>
            </a:fld>
            <a:endParaRPr lang="uk-UA"/>
          </a:p>
        </p:txBody>
      </p:sp>
      <p:sp>
        <p:nvSpPr>
          <p:cNvPr id="6" name="Footer Placeholder 5">
            <a:extLst>
              <a:ext uri="{FF2B5EF4-FFF2-40B4-BE49-F238E27FC236}">
                <a16:creationId xmlns:a16="http://schemas.microsoft.com/office/drawing/2014/main" id="{AFBA825F-23AB-926E-4589-DD12E252A867}"/>
              </a:ext>
            </a:extLst>
          </p:cNvPr>
          <p:cNvSpPr>
            <a:spLocks noGrp="1"/>
          </p:cNvSpPr>
          <p:nvPr>
            <p:ph type="ftr" sz="quarter" idx="11"/>
          </p:nvPr>
        </p:nvSpPr>
        <p:spPr/>
        <p:txBody>
          <a:bodyPr/>
          <a:lstStyle/>
          <a:p>
            <a:r>
              <a:rPr lang="uk-UA"/>
              <a:t>1</a:t>
            </a:r>
          </a:p>
        </p:txBody>
      </p:sp>
      <p:sp>
        <p:nvSpPr>
          <p:cNvPr id="7" name="Slide Number Placeholder 6">
            <a:extLst>
              <a:ext uri="{FF2B5EF4-FFF2-40B4-BE49-F238E27FC236}">
                <a16:creationId xmlns:a16="http://schemas.microsoft.com/office/drawing/2014/main" id="{E1BFCB3E-F80B-48A9-033F-FADC8D381EC2}"/>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203900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2BCD9-E587-5038-FD95-FF0977BE5CB8}"/>
              </a:ext>
            </a:extLst>
          </p:cNvPr>
          <p:cNvSpPr>
            <a:spLocks noGrp="1"/>
          </p:cNvSpPr>
          <p:nvPr>
            <p:ph type="title"/>
          </p:nvPr>
        </p:nvSpPr>
        <p:spPr>
          <a:xfrm>
            <a:off x="839788" y="365125"/>
            <a:ext cx="10515600" cy="1325563"/>
          </a:xfrm>
        </p:spPr>
        <p:txBody>
          <a:bodyPr/>
          <a:lstStyle/>
          <a:p>
            <a:r>
              <a:rPr lang="en-US"/>
              <a:t>Click to edit Master title style</a:t>
            </a:r>
            <a:endParaRPr lang="uk-UA"/>
          </a:p>
        </p:txBody>
      </p:sp>
      <p:sp>
        <p:nvSpPr>
          <p:cNvPr id="3" name="Text Placeholder 2">
            <a:extLst>
              <a:ext uri="{FF2B5EF4-FFF2-40B4-BE49-F238E27FC236}">
                <a16:creationId xmlns:a16="http://schemas.microsoft.com/office/drawing/2014/main" id="{3B2BAAB4-9E6B-B9DE-0F66-568323CB8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DBEA5E-DBC9-517B-2100-1476C35983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5" name="Text Placeholder 4">
            <a:extLst>
              <a:ext uri="{FF2B5EF4-FFF2-40B4-BE49-F238E27FC236}">
                <a16:creationId xmlns:a16="http://schemas.microsoft.com/office/drawing/2014/main" id="{539141A4-1C9D-3EE8-BC50-3447FE8EB3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3B02C2-42BF-4729-8498-7F6EE24FA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7" name="Date Placeholder 6">
            <a:extLst>
              <a:ext uri="{FF2B5EF4-FFF2-40B4-BE49-F238E27FC236}">
                <a16:creationId xmlns:a16="http://schemas.microsoft.com/office/drawing/2014/main" id="{4C969FA4-6AE3-6768-A9FA-3E2654E8A8C7}"/>
              </a:ext>
            </a:extLst>
          </p:cNvPr>
          <p:cNvSpPr>
            <a:spLocks noGrp="1"/>
          </p:cNvSpPr>
          <p:nvPr>
            <p:ph type="dt" sz="half" idx="10"/>
          </p:nvPr>
        </p:nvSpPr>
        <p:spPr/>
        <p:txBody>
          <a:bodyPr/>
          <a:lstStyle/>
          <a:p>
            <a:fld id="{F8D8A344-7359-4AE3-BC45-DA097763265A}" type="datetime1">
              <a:rPr lang="uk-UA" smtClean="0"/>
              <a:t>13.05.2024</a:t>
            </a:fld>
            <a:endParaRPr lang="uk-UA"/>
          </a:p>
        </p:txBody>
      </p:sp>
      <p:sp>
        <p:nvSpPr>
          <p:cNvPr id="8" name="Footer Placeholder 7">
            <a:extLst>
              <a:ext uri="{FF2B5EF4-FFF2-40B4-BE49-F238E27FC236}">
                <a16:creationId xmlns:a16="http://schemas.microsoft.com/office/drawing/2014/main" id="{FFAAC155-7681-9022-2D85-55AFE3AD9941}"/>
              </a:ext>
            </a:extLst>
          </p:cNvPr>
          <p:cNvSpPr>
            <a:spLocks noGrp="1"/>
          </p:cNvSpPr>
          <p:nvPr>
            <p:ph type="ftr" sz="quarter" idx="11"/>
          </p:nvPr>
        </p:nvSpPr>
        <p:spPr/>
        <p:txBody>
          <a:bodyPr/>
          <a:lstStyle/>
          <a:p>
            <a:r>
              <a:rPr lang="uk-UA"/>
              <a:t>1</a:t>
            </a:r>
          </a:p>
        </p:txBody>
      </p:sp>
      <p:sp>
        <p:nvSpPr>
          <p:cNvPr id="9" name="Slide Number Placeholder 8">
            <a:extLst>
              <a:ext uri="{FF2B5EF4-FFF2-40B4-BE49-F238E27FC236}">
                <a16:creationId xmlns:a16="http://schemas.microsoft.com/office/drawing/2014/main" id="{BFF07396-6190-3F4B-634F-4BAA19DBF2CD}"/>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2935776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16AE-73D0-1078-6DEE-F86F1B17AD85}"/>
              </a:ext>
            </a:extLst>
          </p:cNvPr>
          <p:cNvSpPr>
            <a:spLocks noGrp="1"/>
          </p:cNvSpPr>
          <p:nvPr>
            <p:ph type="title"/>
          </p:nvPr>
        </p:nvSpPr>
        <p:spPr/>
        <p:txBody>
          <a:bodyPr/>
          <a:lstStyle/>
          <a:p>
            <a:r>
              <a:rPr lang="en-US"/>
              <a:t>Click to edit Master title style</a:t>
            </a:r>
            <a:endParaRPr lang="uk-UA"/>
          </a:p>
        </p:txBody>
      </p:sp>
      <p:sp>
        <p:nvSpPr>
          <p:cNvPr id="3" name="Date Placeholder 2">
            <a:extLst>
              <a:ext uri="{FF2B5EF4-FFF2-40B4-BE49-F238E27FC236}">
                <a16:creationId xmlns:a16="http://schemas.microsoft.com/office/drawing/2014/main" id="{526E8C73-0057-03D6-BF0A-40CC282885FF}"/>
              </a:ext>
            </a:extLst>
          </p:cNvPr>
          <p:cNvSpPr>
            <a:spLocks noGrp="1"/>
          </p:cNvSpPr>
          <p:nvPr>
            <p:ph type="dt" sz="half" idx="10"/>
          </p:nvPr>
        </p:nvSpPr>
        <p:spPr/>
        <p:txBody>
          <a:bodyPr/>
          <a:lstStyle/>
          <a:p>
            <a:fld id="{5FEB5097-6EB1-4A94-9BD2-74D90CA302B7}" type="datetime1">
              <a:rPr lang="uk-UA" smtClean="0"/>
              <a:t>13.05.2024</a:t>
            </a:fld>
            <a:endParaRPr lang="uk-UA"/>
          </a:p>
        </p:txBody>
      </p:sp>
      <p:sp>
        <p:nvSpPr>
          <p:cNvPr id="4" name="Footer Placeholder 3">
            <a:extLst>
              <a:ext uri="{FF2B5EF4-FFF2-40B4-BE49-F238E27FC236}">
                <a16:creationId xmlns:a16="http://schemas.microsoft.com/office/drawing/2014/main" id="{B36CA873-B499-8219-FC68-F2D041379480}"/>
              </a:ext>
            </a:extLst>
          </p:cNvPr>
          <p:cNvSpPr>
            <a:spLocks noGrp="1"/>
          </p:cNvSpPr>
          <p:nvPr>
            <p:ph type="ftr" sz="quarter" idx="11"/>
          </p:nvPr>
        </p:nvSpPr>
        <p:spPr/>
        <p:txBody>
          <a:bodyPr/>
          <a:lstStyle/>
          <a:p>
            <a:r>
              <a:rPr lang="uk-UA"/>
              <a:t>1</a:t>
            </a:r>
          </a:p>
        </p:txBody>
      </p:sp>
      <p:sp>
        <p:nvSpPr>
          <p:cNvPr id="5" name="Slide Number Placeholder 4">
            <a:extLst>
              <a:ext uri="{FF2B5EF4-FFF2-40B4-BE49-F238E27FC236}">
                <a16:creationId xmlns:a16="http://schemas.microsoft.com/office/drawing/2014/main" id="{C267AC2F-001A-C57C-2940-5EEF7F89C3E7}"/>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349519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894275-8F98-6FC7-3357-661DC3BAD8B7}"/>
              </a:ext>
            </a:extLst>
          </p:cNvPr>
          <p:cNvSpPr>
            <a:spLocks noGrp="1"/>
          </p:cNvSpPr>
          <p:nvPr>
            <p:ph type="dt" sz="half" idx="10"/>
          </p:nvPr>
        </p:nvSpPr>
        <p:spPr/>
        <p:txBody>
          <a:bodyPr/>
          <a:lstStyle/>
          <a:p>
            <a:fld id="{BD0979D6-986A-4D21-B6C8-5CB24CF3F66F}" type="datetime1">
              <a:rPr lang="uk-UA" smtClean="0"/>
              <a:t>13.05.2024</a:t>
            </a:fld>
            <a:endParaRPr lang="uk-UA"/>
          </a:p>
        </p:txBody>
      </p:sp>
      <p:sp>
        <p:nvSpPr>
          <p:cNvPr id="3" name="Footer Placeholder 2">
            <a:extLst>
              <a:ext uri="{FF2B5EF4-FFF2-40B4-BE49-F238E27FC236}">
                <a16:creationId xmlns:a16="http://schemas.microsoft.com/office/drawing/2014/main" id="{2E737B88-2DD3-7B1C-EED4-E92204076E46}"/>
              </a:ext>
            </a:extLst>
          </p:cNvPr>
          <p:cNvSpPr>
            <a:spLocks noGrp="1"/>
          </p:cNvSpPr>
          <p:nvPr>
            <p:ph type="ftr" sz="quarter" idx="11"/>
          </p:nvPr>
        </p:nvSpPr>
        <p:spPr/>
        <p:txBody>
          <a:bodyPr/>
          <a:lstStyle/>
          <a:p>
            <a:r>
              <a:rPr lang="uk-UA"/>
              <a:t>1</a:t>
            </a:r>
          </a:p>
        </p:txBody>
      </p:sp>
      <p:sp>
        <p:nvSpPr>
          <p:cNvPr id="4" name="Slide Number Placeholder 3">
            <a:extLst>
              <a:ext uri="{FF2B5EF4-FFF2-40B4-BE49-F238E27FC236}">
                <a16:creationId xmlns:a16="http://schemas.microsoft.com/office/drawing/2014/main" id="{7DFF12E2-EA6C-A27C-3A23-2BDCE2127E59}"/>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181906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5D0B-344C-F47B-4F10-F599E8076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Content Placeholder 2">
            <a:extLst>
              <a:ext uri="{FF2B5EF4-FFF2-40B4-BE49-F238E27FC236}">
                <a16:creationId xmlns:a16="http://schemas.microsoft.com/office/drawing/2014/main" id="{CA679034-612F-4D06-DBA9-0903666AB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Text Placeholder 3">
            <a:extLst>
              <a:ext uri="{FF2B5EF4-FFF2-40B4-BE49-F238E27FC236}">
                <a16:creationId xmlns:a16="http://schemas.microsoft.com/office/drawing/2014/main" id="{899546BB-B070-3280-0F99-E3705B189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F2E74-56FC-F4CB-B408-9C64B3B04B21}"/>
              </a:ext>
            </a:extLst>
          </p:cNvPr>
          <p:cNvSpPr>
            <a:spLocks noGrp="1"/>
          </p:cNvSpPr>
          <p:nvPr>
            <p:ph type="dt" sz="half" idx="10"/>
          </p:nvPr>
        </p:nvSpPr>
        <p:spPr/>
        <p:txBody>
          <a:bodyPr/>
          <a:lstStyle/>
          <a:p>
            <a:fld id="{3F721D1C-4EA3-4549-A6B3-A715015E7DE8}" type="datetime1">
              <a:rPr lang="uk-UA" smtClean="0"/>
              <a:t>13.05.2024</a:t>
            </a:fld>
            <a:endParaRPr lang="uk-UA"/>
          </a:p>
        </p:txBody>
      </p:sp>
      <p:sp>
        <p:nvSpPr>
          <p:cNvPr id="6" name="Footer Placeholder 5">
            <a:extLst>
              <a:ext uri="{FF2B5EF4-FFF2-40B4-BE49-F238E27FC236}">
                <a16:creationId xmlns:a16="http://schemas.microsoft.com/office/drawing/2014/main" id="{520E61A3-14DB-28F1-A133-766B642B89BB}"/>
              </a:ext>
            </a:extLst>
          </p:cNvPr>
          <p:cNvSpPr>
            <a:spLocks noGrp="1"/>
          </p:cNvSpPr>
          <p:nvPr>
            <p:ph type="ftr" sz="quarter" idx="11"/>
          </p:nvPr>
        </p:nvSpPr>
        <p:spPr/>
        <p:txBody>
          <a:bodyPr/>
          <a:lstStyle/>
          <a:p>
            <a:r>
              <a:rPr lang="uk-UA"/>
              <a:t>1</a:t>
            </a:r>
          </a:p>
        </p:txBody>
      </p:sp>
      <p:sp>
        <p:nvSpPr>
          <p:cNvPr id="7" name="Slide Number Placeholder 6">
            <a:extLst>
              <a:ext uri="{FF2B5EF4-FFF2-40B4-BE49-F238E27FC236}">
                <a16:creationId xmlns:a16="http://schemas.microsoft.com/office/drawing/2014/main" id="{C2FDE56F-1BF6-9187-4E80-BDA0CE85EBA0}"/>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243269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CCCD-1AD7-8095-FBF9-280394367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uk-UA"/>
          </a:p>
        </p:txBody>
      </p:sp>
      <p:sp>
        <p:nvSpPr>
          <p:cNvPr id="3" name="Picture Placeholder 2">
            <a:extLst>
              <a:ext uri="{FF2B5EF4-FFF2-40B4-BE49-F238E27FC236}">
                <a16:creationId xmlns:a16="http://schemas.microsoft.com/office/drawing/2014/main" id="{48AC936C-EA7B-B1FC-314C-A96464452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Text Placeholder 3">
            <a:extLst>
              <a:ext uri="{FF2B5EF4-FFF2-40B4-BE49-F238E27FC236}">
                <a16:creationId xmlns:a16="http://schemas.microsoft.com/office/drawing/2014/main" id="{09CD03E4-0920-7DB4-FEFA-C69C29996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34A7B-B656-291D-92B7-3CDC5FFE7630}"/>
              </a:ext>
            </a:extLst>
          </p:cNvPr>
          <p:cNvSpPr>
            <a:spLocks noGrp="1"/>
          </p:cNvSpPr>
          <p:nvPr>
            <p:ph type="dt" sz="half" idx="10"/>
          </p:nvPr>
        </p:nvSpPr>
        <p:spPr/>
        <p:txBody>
          <a:bodyPr/>
          <a:lstStyle/>
          <a:p>
            <a:fld id="{96BD9527-0262-4C18-A95F-D002993206C5}" type="datetime1">
              <a:rPr lang="uk-UA" smtClean="0"/>
              <a:t>13.05.2024</a:t>
            </a:fld>
            <a:endParaRPr lang="uk-UA"/>
          </a:p>
        </p:txBody>
      </p:sp>
      <p:sp>
        <p:nvSpPr>
          <p:cNvPr id="6" name="Footer Placeholder 5">
            <a:extLst>
              <a:ext uri="{FF2B5EF4-FFF2-40B4-BE49-F238E27FC236}">
                <a16:creationId xmlns:a16="http://schemas.microsoft.com/office/drawing/2014/main" id="{DC5458E8-E89A-253F-553A-24BD731F83A3}"/>
              </a:ext>
            </a:extLst>
          </p:cNvPr>
          <p:cNvSpPr>
            <a:spLocks noGrp="1"/>
          </p:cNvSpPr>
          <p:nvPr>
            <p:ph type="ftr" sz="quarter" idx="11"/>
          </p:nvPr>
        </p:nvSpPr>
        <p:spPr/>
        <p:txBody>
          <a:bodyPr/>
          <a:lstStyle/>
          <a:p>
            <a:r>
              <a:rPr lang="uk-UA"/>
              <a:t>1</a:t>
            </a:r>
          </a:p>
        </p:txBody>
      </p:sp>
      <p:sp>
        <p:nvSpPr>
          <p:cNvPr id="7" name="Slide Number Placeholder 6">
            <a:extLst>
              <a:ext uri="{FF2B5EF4-FFF2-40B4-BE49-F238E27FC236}">
                <a16:creationId xmlns:a16="http://schemas.microsoft.com/office/drawing/2014/main" id="{14E13CDC-6AF5-7A39-371B-8146F45B818D}"/>
              </a:ext>
            </a:extLst>
          </p:cNvPr>
          <p:cNvSpPr>
            <a:spLocks noGrp="1"/>
          </p:cNvSpPr>
          <p:nvPr>
            <p:ph type="sldNum" sz="quarter" idx="12"/>
          </p:nvPr>
        </p:nvSpPr>
        <p:spPr/>
        <p:txBody>
          <a:bodyPr/>
          <a:lstStyle/>
          <a:p>
            <a:fld id="{4DE2F6D2-45D1-4AE6-B8B2-854B54F6A494}" type="slidenum">
              <a:rPr lang="uk-UA" smtClean="0"/>
              <a:t>‹#›</a:t>
            </a:fld>
            <a:endParaRPr lang="uk-UA"/>
          </a:p>
        </p:txBody>
      </p:sp>
    </p:spTree>
    <p:extLst>
      <p:ext uri="{BB962C8B-B14F-4D97-AF65-F5344CB8AC3E}">
        <p14:creationId xmlns:p14="http://schemas.microsoft.com/office/powerpoint/2010/main" val="2964055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05EED-B8C3-CD7B-901B-32218B07C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uk-UA"/>
          </a:p>
        </p:txBody>
      </p:sp>
      <p:sp>
        <p:nvSpPr>
          <p:cNvPr id="3" name="Text Placeholder 2">
            <a:extLst>
              <a:ext uri="{FF2B5EF4-FFF2-40B4-BE49-F238E27FC236}">
                <a16:creationId xmlns:a16="http://schemas.microsoft.com/office/drawing/2014/main" id="{C11F4CBC-97B6-D072-CCAF-885FF3695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uk-UA"/>
          </a:p>
        </p:txBody>
      </p:sp>
      <p:sp>
        <p:nvSpPr>
          <p:cNvPr id="4" name="Date Placeholder 3">
            <a:extLst>
              <a:ext uri="{FF2B5EF4-FFF2-40B4-BE49-F238E27FC236}">
                <a16:creationId xmlns:a16="http://schemas.microsoft.com/office/drawing/2014/main" id="{4791BD03-6C56-7C94-D780-C3C9B4E10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F1DC8-F756-48B0-A4A6-395A1885A51A}" type="datetime1">
              <a:rPr lang="uk-UA" smtClean="0"/>
              <a:t>13.05.2024</a:t>
            </a:fld>
            <a:endParaRPr lang="uk-UA"/>
          </a:p>
        </p:txBody>
      </p:sp>
      <p:sp>
        <p:nvSpPr>
          <p:cNvPr id="5" name="Footer Placeholder 4">
            <a:extLst>
              <a:ext uri="{FF2B5EF4-FFF2-40B4-BE49-F238E27FC236}">
                <a16:creationId xmlns:a16="http://schemas.microsoft.com/office/drawing/2014/main" id="{F3EFF82E-20C2-A895-07D4-4E7717BFB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uk-UA"/>
              <a:t>1</a:t>
            </a:r>
          </a:p>
        </p:txBody>
      </p:sp>
      <p:sp>
        <p:nvSpPr>
          <p:cNvPr id="6" name="Slide Number Placeholder 5">
            <a:extLst>
              <a:ext uri="{FF2B5EF4-FFF2-40B4-BE49-F238E27FC236}">
                <a16:creationId xmlns:a16="http://schemas.microsoft.com/office/drawing/2014/main" id="{C8E0166D-68D5-1FBB-6D4A-645AD52A0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E2F6D2-45D1-4AE6-B8B2-854B54F6A494}" type="slidenum">
              <a:rPr lang="uk-UA" smtClean="0"/>
              <a:t>‹#›</a:t>
            </a:fld>
            <a:endParaRPr lang="uk-UA"/>
          </a:p>
        </p:txBody>
      </p:sp>
    </p:spTree>
    <p:extLst>
      <p:ext uri="{BB962C8B-B14F-4D97-AF65-F5344CB8AC3E}">
        <p14:creationId xmlns:p14="http://schemas.microsoft.com/office/powerpoint/2010/main" val="1152103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22F6364A-B358-4BEE-B158-0734D2C938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8202" y="1570814"/>
            <a:ext cx="0" cy="3710227"/>
          </a:xfrm>
          <a:prstGeom prst="line">
            <a:avLst/>
          </a:prstGeom>
          <a:ln w="19050">
            <a:solidFill>
              <a:srgbClr val="52B94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909EB8-4B0B-6811-609F-2C85B9B22AB1}"/>
              </a:ext>
            </a:extLst>
          </p:cNvPr>
          <p:cNvPicPr>
            <a:picLocks noChangeAspect="1"/>
          </p:cNvPicPr>
          <p:nvPr/>
        </p:nvPicPr>
        <p:blipFill>
          <a:blip r:embed="rId2"/>
          <a:stretch>
            <a:fillRect/>
          </a:stretch>
        </p:blipFill>
        <p:spPr>
          <a:xfrm>
            <a:off x="4603102" y="1570814"/>
            <a:ext cx="5964544" cy="3710227"/>
          </a:xfrm>
          <a:prstGeom prst="rect">
            <a:avLst/>
          </a:prstGeom>
        </p:spPr>
      </p:pic>
      <p:sp>
        <p:nvSpPr>
          <p:cNvPr id="6" name="TextBox 5">
            <a:extLst>
              <a:ext uri="{FF2B5EF4-FFF2-40B4-BE49-F238E27FC236}">
                <a16:creationId xmlns:a16="http://schemas.microsoft.com/office/drawing/2014/main" id="{96A25577-D96B-AEC7-9EE9-3960674156AE}"/>
              </a:ext>
            </a:extLst>
          </p:cNvPr>
          <p:cNvSpPr txBox="1"/>
          <p:nvPr/>
        </p:nvSpPr>
        <p:spPr>
          <a:xfrm>
            <a:off x="240784" y="2956988"/>
            <a:ext cx="3191069" cy="646331"/>
          </a:xfrm>
          <a:prstGeom prst="rect">
            <a:avLst/>
          </a:prstGeom>
          <a:noFill/>
        </p:spPr>
        <p:txBody>
          <a:bodyPr wrap="square" rtlCol="0">
            <a:spAutoFit/>
          </a:bodyPr>
          <a:lstStyle/>
          <a:p>
            <a:pPr algn="ctr"/>
            <a:r>
              <a:rPr lang="en-US" dirty="0">
                <a:solidFill>
                  <a:schemeClr val="accent6">
                    <a:lumMod val="75000"/>
                  </a:schemeClr>
                </a:solidFill>
                <a:latin typeface="Algerian" panose="04020705040A02060702" pitchFamily="82" charset="0"/>
              </a:rPr>
              <a:t>A mysterious </a:t>
            </a:r>
            <a:r>
              <a:rPr lang="en-US" dirty="0" err="1">
                <a:solidFill>
                  <a:schemeClr val="accent6">
                    <a:lumMod val="75000"/>
                  </a:schemeClr>
                </a:solidFill>
                <a:latin typeface="Algerian" panose="04020705040A02060702" pitchFamily="82" charset="0"/>
              </a:rPr>
              <a:t>EngagementScore</a:t>
            </a:r>
            <a:endParaRPr lang="uk-UA" dirty="0">
              <a:solidFill>
                <a:schemeClr val="accent6">
                  <a:lumMod val="75000"/>
                </a:schemeClr>
              </a:solidFill>
            </a:endParaRPr>
          </a:p>
        </p:txBody>
      </p:sp>
      <p:sp>
        <p:nvSpPr>
          <p:cNvPr id="7" name="Slide Number Placeholder 6">
            <a:extLst>
              <a:ext uri="{FF2B5EF4-FFF2-40B4-BE49-F238E27FC236}">
                <a16:creationId xmlns:a16="http://schemas.microsoft.com/office/drawing/2014/main" id="{D6EC6D04-E881-3FBF-1C3F-5A6144AF50F4}"/>
              </a:ext>
            </a:extLst>
          </p:cNvPr>
          <p:cNvSpPr>
            <a:spLocks noGrp="1"/>
          </p:cNvSpPr>
          <p:nvPr>
            <p:ph type="sldNum" sz="quarter" idx="12"/>
          </p:nvPr>
        </p:nvSpPr>
        <p:spPr/>
        <p:txBody>
          <a:bodyPr/>
          <a:lstStyle/>
          <a:p>
            <a:fld id="{4DE2F6D2-45D1-4AE6-B8B2-854B54F6A494}" type="slidenum">
              <a:rPr lang="uk-UA" smtClean="0"/>
              <a:t>1</a:t>
            </a:fld>
            <a:endParaRPr lang="uk-UA"/>
          </a:p>
        </p:txBody>
      </p:sp>
      <p:sp>
        <p:nvSpPr>
          <p:cNvPr id="8" name="Footer Placeholder 7">
            <a:extLst>
              <a:ext uri="{FF2B5EF4-FFF2-40B4-BE49-F238E27FC236}">
                <a16:creationId xmlns:a16="http://schemas.microsoft.com/office/drawing/2014/main" id="{CCA88BE2-570C-E4D1-475C-563D0FAC5D1C}"/>
              </a:ext>
            </a:extLst>
          </p:cNvPr>
          <p:cNvSpPr>
            <a:spLocks noGrp="1"/>
          </p:cNvSpPr>
          <p:nvPr>
            <p:ph type="ftr" sz="quarter" idx="11"/>
          </p:nvPr>
        </p:nvSpPr>
        <p:spPr/>
        <p:txBody>
          <a:bodyPr/>
          <a:lstStyle/>
          <a:p>
            <a:r>
              <a:rPr lang="uk-UA"/>
              <a:t>1</a:t>
            </a:r>
          </a:p>
        </p:txBody>
      </p:sp>
    </p:spTree>
    <p:extLst>
      <p:ext uri="{BB962C8B-B14F-4D97-AF65-F5344CB8AC3E}">
        <p14:creationId xmlns:p14="http://schemas.microsoft.com/office/powerpoint/2010/main" val="74794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000">
              <a:schemeClr val="accent6">
                <a:lumMod val="40000"/>
                <a:lumOff val="60000"/>
              </a:schemeClr>
            </a:gs>
            <a:gs pos="76000">
              <a:schemeClr val="accent6">
                <a:lumMod val="60000"/>
                <a:lumOff val="4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038B55-634B-ED9F-F0A7-D752B81DF085}"/>
              </a:ext>
            </a:extLst>
          </p:cNvPr>
          <p:cNvPicPr>
            <a:picLocks noChangeAspect="1"/>
          </p:cNvPicPr>
          <p:nvPr/>
        </p:nvPicPr>
        <p:blipFill>
          <a:blip r:embed="rId2"/>
          <a:stretch>
            <a:fillRect/>
          </a:stretch>
        </p:blipFill>
        <p:spPr>
          <a:xfrm>
            <a:off x="9737172" y="1"/>
            <a:ext cx="2454828" cy="1209963"/>
          </a:xfrm>
          <a:prstGeom prst="rect">
            <a:avLst/>
          </a:prstGeom>
        </p:spPr>
      </p:pic>
      <p:sp>
        <p:nvSpPr>
          <p:cNvPr id="7" name="TextBox 6">
            <a:extLst>
              <a:ext uri="{FF2B5EF4-FFF2-40B4-BE49-F238E27FC236}">
                <a16:creationId xmlns:a16="http://schemas.microsoft.com/office/drawing/2014/main" id="{AC084250-6BB2-EFBE-22C5-278D248101BF}"/>
              </a:ext>
            </a:extLst>
          </p:cNvPr>
          <p:cNvSpPr txBox="1"/>
          <p:nvPr/>
        </p:nvSpPr>
        <p:spPr>
          <a:xfrm>
            <a:off x="517236" y="822036"/>
            <a:ext cx="8543637" cy="738664"/>
          </a:xfrm>
          <a:prstGeom prst="rect">
            <a:avLst/>
          </a:prstGeom>
          <a:noFill/>
        </p:spPr>
        <p:txBody>
          <a:bodyPr wrap="square" rtlCol="0">
            <a:spAutoFit/>
          </a:bodyPr>
          <a:lstStyle/>
          <a:p>
            <a:r>
              <a:rPr lang="en-US" dirty="0">
                <a:solidFill>
                  <a:schemeClr val="accent6">
                    <a:lumMod val="75000"/>
                  </a:schemeClr>
                </a:solidFill>
                <a:latin typeface="Bahnschrift SemiBold SemiConden" panose="020B0502040204020203" pitchFamily="34" charset="0"/>
              </a:rPr>
              <a:t>Input: </a:t>
            </a:r>
            <a:r>
              <a:rPr lang="en-US" sz="1200" dirty="0">
                <a:solidFill>
                  <a:schemeClr val="accent6">
                    <a:lumMod val="75000"/>
                  </a:schemeClr>
                </a:solidFill>
                <a:latin typeface="Bahnschrift SemiBold SemiConden" panose="020B0502040204020203" pitchFamily="34" charset="0"/>
              </a:rPr>
              <a:t>The fictional social network "Y" is quickly gaining traction. A mysterious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used to rank posts in user feeds. </a:t>
            </a:r>
          </a:p>
          <a:p>
            <a:r>
              <a:rPr lang="en-US" sz="1200" dirty="0">
                <a:solidFill>
                  <a:schemeClr val="accent6">
                    <a:lumMod val="75000"/>
                  </a:schemeClr>
                </a:solidFill>
                <a:latin typeface="Bahnschrift SemiBold SemiConden" panose="020B0502040204020203" pitchFamily="34" charset="0"/>
              </a:rPr>
              <a:t>While initially visible in the first API version, this score has since been hidden. Fortunately, </a:t>
            </a:r>
          </a:p>
          <a:p>
            <a:r>
              <a:rPr lang="en-US" sz="1200" dirty="0">
                <a:solidFill>
                  <a:schemeClr val="accent6">
                    <a:lumMod val="75000"/>
                  </a:schemeClr>
                </a:solidFill>
                <a:latin typeface="Bahnschrift SemiBold SemiConden" panose="020B0502040204020203" pitchFamily="34" charset="0"/>
              </a:rPr>
              <a:t>we've managed to download some data for analysis that contains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and other important metrics.</a:t>
            </a:r>
            <a:endParaRPr lang="uk-UA" sz="1200" dirty="0">
              <a:solidFill>
                <a:schemeClr val="accent6">
                  <a:lumMod val="75000"/>
                </a:schemeClr>
              </a:solidFill>
              <a:latin typeface="Bahnschrift SemiBold SemiConden" panose="020B0502040204020203" pitchFamily="34" charset="0"/>
            </a:endParaRPr>
          </a:p>
        </p:txBody>
      </p:sp>
      <p:sp>
        <p:nvSpPr>
          <p:cNvPr id="9" name="TextBox 8">
            <a:extLst>
              <a:ext uri="{FF2B5EF4-FFF2-40B4-BE49-F238E27FC236}">
                <a16:creationId xmlns:a16="http://schemas.microsoft.com/office/drawing/2014/main" id="{292FF826-6094-E6DE-213A-4F410CB7DA97}"/>
              </a:ext>
            </a:extLst>
          </p:cNvPr>
          <p:cNvSpPr txBox="1"/>
          <p:nvPr/>
        </p:nvSpPr>
        <p:spPr>
          <a:xfrm>
            <a:off x="517236" y="2960546"/>
            <a:ext cx="8626764" cy="646331"/>
          </a:xfrm>
          <a:prstGeom prst="rect">
            <a:avLst/>
          </a:prstGeom>
          <a:noFill/>
        </p:spPr>
        <p:txBody>
          <a:bodyPr wrap="square">
            <a:spAutoFit/>
          </a:bodyPr>
          <a:lstStyle/>
          <a:p>
            <a:r>
              <a:rPr lang="en-US" sz="1200" dirty="0">
                <a:solidFill>
                  <a:schemeClr val="accent6">
                    <a:lumMod val="75000"/>
                  </a:schemeClr>
                </a:solidFill>
                <a:latin typeface="Bahnschrift SemiBold SemiConden" panose="020B0502040204020203" pitchFamily="34" charset="0"/>
              </a:rPr>
              <a:t>Task:	1. Understand the Algorithm: Determine how the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is calculated based on various user and post feature. </a:t>
            </a:r>
          </a:p>
          <a:p>
            <a:r>
              <a:rPr lang="en-US" sz="1200" dirty="0">
                <a:solidFill>
                  <a:schemeClr val="accent6">
                    <a:lumMod val="75000"/>
                  </a:schemeClr>
                </a:solidFill>
                <a:latin typeface="Bahnschrift SemiBold SemiConden" panose="020B0502040204020203" pitchFamily="34" charset="0"/>
              </a:rPr>
              <a:t>	2. Explore what factors influence this score.</a:t>
            </a:r>
          </a:p>
          <a:p>
            <a:r>
              <a:rPr lang="en-US" sz="1200" dirty="0">
                <a:solidFill>
                  <a:schemeClr val="accent6">
                    <a:lumMod val="75000"/>
                  </a:schemeClr>
                </a:solidFill>
                <a:latin typeface="Bahnschrift SemiBold SemiConden" panose="020B0502040204020203" pitchFamily="34" charset="0"/>
              </a:rPr>
              <a:t>	3. Predict the Unpredictable : Assess if it's possible to accurately predict the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for newly created posts. </a:t>
            </a:r>
            <a:endParaRPr lang="uk-UA" sz="1200" dirty="0">
              <a:solidFill>
                <a:schemeClr val="accent6">
                  <a:lumMod val="75000"/>
                </a:schemeClr>
              </a:solidFill>
              <a:latin typeface="Bahnschrift SemiBold SemiConden" panose="020B0502040204020203" pitchFamily="34" charset="0"/>
            </a:endParaRPr>
          </a:p>
        </p:txBody>
      </p:sp>
      <p:sp>
        <p:nvSpPr>
          <p:cNvPr id="10" name="Slide Number Placeholder 9">
            <a:extLst>
              <a:ext uri="{FF2B5EF4-FFF2-40B4-BE49-F238E27FC236}">
                <a16:creationId xmlns:a16="http://schemas.microsoft.com/office/drawing/2014/main" id="{5A035576-AB84-8C3C-173A-92ACE8F3F9B2}"/>
              </a:ext>
            </a:extLst>
          </p:cNvPr>
          <p:cNvSpPr>
            <a:spLocks noGrp="1"/>
          </p:cNvSpPr>
          <p:nvPr>
            <p:ph type="sldNum" sz="quarter" idx="12"/>
          </p:nvPr>
        </p:nvSpPr>
        <p:spPr/>
        <p:txBody>
          <a:bodyPr/>
          <a:lstStyle/>
          <a:p>
            <a:fld id="{4DE2F6D2-45D1-4AE6-B8B2-854B54F6A494}" type="slidenum">
              <a:rPr lang="uk-UA" smtClean="0"/>
              <a:t>2</a:t>
            </a:fld>
            <a:endParaRPr lang="uk-UA"/>
          </a:p>
        </p:txBody>
      </p:sp>
      <p:sp>
        <p:nvSpPr>
          <p:cNvPr id="11" name="Footer Placeholder 10">
            <a:extLst>
              <a:ext uri="{FF2B5EF4-FFF2-40B4-BE49-F238E27FC236}">
                <a16:creationId xmlns:a16="http://schemas.microsoft.com/office/drawing/2014/main" id="{FD806F4F-7AB3-A35D-184A-432658DAC59C}"/>
              </a:ext>
            </a:extLst>
          </p:cNvPr>
          <p:cNvSpPr>
            <a:spLocks noGrp="1"/>
          </p:cNvSpPr>
          <p:nvPr>
            <p:ph type="ftr" sz="quarter" idx="11"/>
          </p:nvPr>
        </p:nvSpPr>
        <p:spPr/>
        <p:txBody>
          <a:bodyPr/>
          <a:lstStyle/>
          <a:p>
            <a:r>
              <a:rPr lang="uk-UA"/>
              <a:t>1</a:t>
            </a:r>
          </a:p>
        </p:txBody>
      </p:sp>
    </p:spTree>
    <p:extLst>
      <p:ext uri="{BB962C8B-B14F-4D97-AF65-F5344CB8AC3E}">
        <p14:creationId xmlns:p14="http://schemas.microsoft.com/office/powerpoint/2010/main" val="27334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6000">
              <a:schemeClr val="accent6">
                <a:lumMod val="60000"/>
                <a:lumOff val="4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4F94C6-3728-C7BC-D8B9-E64908CDAB47}"/>
              </a:ext>
            </a:extLst>
          </p:cNvPr>
          <p:cNvPicPr>
            <a:picLocks noChangeAspect="1"/>
          </p:cNvPicPr>
          <p:nvPr/>
        </p:nvPicPr>
        <p:blipFill>
          <a:blip r:embed="rId2"/>
          <a:stretch>
            <a:fillRect/>
          </a:stretch>
        </p:blipFill>
        <p:spPr>
          <a:xfrm>
            <a:off x="122238" y="1399385"/>
            <a:ext cx="8256178" cy="4465706"/>
          </a:xfrm>
          <a:prstGeom prst="rect">
            <a:avLst/>
          </a:prstGeom>
        </p:spPr>
      </p:pic>
      <p:pic>
        <p:nvPicPr>
          <p:cNvPr id="5" name="Picture 4">
            <a:extLst>
              <a:ext uri="{FF2B5EF4-FFF2-40B4-BE49-F238E27FC236}">
                <a16:creationId xmlns:a16="http://schemas.microsoft.com/office/drawing/2014/main" id="{71038B55-634B-ED9F-F0A7-D752B81DF085}"/>
              </a:ext>
            </a:extLst>
          </p:cNvPr>
          <p:cNvPicPr>
            <a:picLocks noChangeAspect="1"/>
          </p:cNvPicPr>
          <p:nvPr/>
        </p:nvPicPr>
        <p:blipFill>
          <a:blip r:embed="rId3"/>
          <a:stretch>
            <a:fillRect/>
          </a:stretch>
        </p:blipFill>
        <p:spPr>
          <a:xfrm>
            <a:off x="9737172" y="1"/>
            <a:ext cx="2454828" cy="1209963"/>
          </a:xfrm>
          <a:prstGeom prst="rect">
            <a:avLst/>
          </a:prstGeom>
        </p:spPr>
      </p:pic>
      <p:sp>
        <p:nvSpPr>
          <p:cNvPr id="2" name="TextBox 1">
            <a:extLst>
              <a:ext uri="{FF2B5EF4-FFF2-40B4-BE49-F238E27FC236}">
                <a16:creationId xmlns:a16="http://schemas.microsoft.com/office/drawing/2014/main" id="{1F35047C-8BFD-5C83-2977-B20EFF575B04}"/>
              </a:ext>
            </a:extLst>
          </p:cNvPr>
          <p:cNvSpPr txBox="1"/>
          <p:nvPr/>
        </p:nvSpPr>
        <p:spPr>
          <a:xfrm>
            <a:off x="2244437" y="715910"/>
            <a:ext cx="7102763" cy="276999"/>
          </a:xfrm>
          <a:prstGeom prst="rect">
            <a:avLst/>
          </a:prstGeom>
          <a:noFill/>
        </p:spPr>
        <p:txBody>
          <a:bodyPr wrap="square" rtlCol="0">
            <a:spAutoFit/>
          </a:bodyPr>
          <a:lstStyle/>
          <a:p>
            <a:r>
              <a:rPr lang="en-US" sz="1200" b="0" dirty="0">
                <a:solidFill>
                  <a:srgbClr val="6A9955"/>
                </a:solidFill>
                <a:effectLst/>
                <a:latin typeface="Algerian" panose="04020705040A02060702" pitchFamily="82" charset="0"/>
              </a:rPr>
              <a:t>Correlation heatmap including </a:t>
            </a:r>
            <a:r>
              <a:rPr lang="en-US" sz="1200" b="0" dirty="0" err="1">
                <a:solidFill>
                  <a:srgbClr val="6A9955"/>
                </a:solidFill>
                <a:effectLst/>
                <a:latin typeface="Algerian" panose="04020705040A02060702" pitchFamily="82" charset="0"/>
              </a:rPr>
              <a:t>Engagentsocre</a:t>
            </a:r>
            <a:endParaRPr lang="en-US" sz="1200" b="0" dirty="0">
              <a:solidFill>
                <a:srgbClr val="CCCCCC"/>
              </a:solidFill>
              <a:effectLst/>
              <a:latin typeface="Algerian" panose="04020705040A02060702" pitchFamily="82" charset="0"/>
            </a:endParaRPr>
          </a:p>
        </p:txBody>
      </p:sp>
      <p:sp>
        <p:nvSpPr>
          <p:cNvPr id="8" name="TextBox 7">
            <a:extLst>
              <a:ext uri="{FF2B5EF4-FFF2-40B4-BE49-F238E27FC236}">
                <a16:creationId xmlns:a16="http://schemas.microsoft.com/office/drawing/2014/main" id="{D6AABAED-2B44-1820-2C28-679C21F31943}"/>
              </a:ext>
            </a:extLst>
          </p:cNvPr>
          <p:cNvSpPr txBox="1"/>
          <p:nvPr/>
        </p:nvSpPr>
        <p:spPr>
          <a:xfrm>
            <a:off x="8379426" y="1317944"/>
            <a:ext cx="3749964" cy="4893647"/>
          </a:xfrm>
          <a:prstGeom prst="rect">
            <a:avLst/>
          </a:prstGeom>
          <a:noFill/>
        </p:spPr>
        <p:txBody>
          <a:bodyPr wrap="square" rtlCol="0">
            <a:spAutoFit/>
          </a:bodyPr>
          <a:lstStyle/>
          <a:p>
            <a:r>
              <a:rPr lang="en-US" sz="1200" dirty="0">
                <a:solidFill>
                  <a:schemeClr val="accent6">
                    <a:lumMod val="75000"/>
                  </a:schemeClr>
                </a:solidFill>
                <a:latin typeface="Bahnschrift SemiBold SemiConden" panose="020B0502040204020203" pitchFamily="34" charset="0"/>
              </a:rPr>
              <a:t>Key Observations:</a:t>
            </a:r>
          </a:p>
          <a:p>
            <a:r>
              <a:rPr lang="en-US" sz="1200" dirty="0">
                <a:solidFill>
                  <a:schemeClr val="accent6">
                    <a:lumMod val="75000"/>
                  </a:schemeClr>
                </a:solidFill>
                <a:latin typeface="Bahnschrift SemiBold SemiConden" panose="020B0502040204020203" pitchFamily="34" charset="0"/>
              </a:rPr>
              <a:t>1.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and Comments (0.26): A strong positive correlation suggests that posts with more comments tend to have higher engagement scores.</a:t>
            </a:r>
          </a:p>
          <a:p>
            <a:r>
              <a:rPr lang="en-US" sz="1200" dirty="0">
                <a:solidFill>
                  <a:schemeClr val="accent6">
                    <a:lumMod val="75000"/>
                  </a:schemeClr>
                </a:solidFill>
                <a:latin typeface="Bahnschrift SemiBold SemiConden" panose="020B0502040204020203" pitchFamily="34" charset="0"/>
              </a:rPr>
              <a:t>2.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and Likes (0.11): A strong positive correlation suggests that posts with more likes tend to have higher engagement scores.</a:t>
            </a:r>
          </a:p>
          <a:p>
            <a:r>
              <a:rPr lang="en-US" sz="1200" dirty="0">
                <a:solidFill>
                  <a:schemeClr val="accent6">
                    <a:lumMod val="75000"/>
                  </a:schemeClr>
                </a:solidFill>
                <a:latin typeface="Bahnschrift SemiBold SemiConden" panose="020B0502040204020203" pitchFamily="34" charset="0"/>
              </a:rPr>
              <a:t>3.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and Followers (-0.27): A strong negative correlation suggests that as the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increases, the number of Followers tends to decrease, or vice versa. Essentially, it indicates that posts with higher engagement scores might be associated with accounts having fewer followers. This could suggest that posts from smaller accounts might engage their audience more effectively, or that larger follower counts don't always translate into proportionally higher engagement.</a:t>
            </a:r>
          </a:p>
          <a:p>
            <a:r>
              <a:rPr lang="en-US" sz="1200" dirty="0">
                <a:solidFill>
                  <a:schemeClr val="accent6">
                    <a:lumMod val="75000"/>
                  </a:schemeClr>
                </a:solidFill>
                <a:latin typeface="Bahnschrift SemiBold SemiConden" panose="020B0502040204020203" pitchFamily="34" charset="0"/>
              </a:rPr>
              <a:t>4. Likes and </a:t>
            </a:r>
            <a:r>
              <a:rPr lang="en-US" sz="1200" dirty="0" err="1">
                <a:solidFill>
                  <a:schemeClr val="accent6">
                    <a:lumMod val="75000"/>
                  </a:schemeClr>
                </a:solidFill>
                <a:latin typeface="Bahnschrift SemiBold SemiConden" panose="020B0502040204020203" pitchFamily="34" charset="0"/>
              </a:rPr>
              <a:t>PostHour</a:t>
            </a:r>
            <a:r>
              <a:rPr lang="en-US" sz="1200" dirty="0">
                <a:solidFill>
                  <a:schemeClr val="accent6">
                    <a:lumMod val="75000"/>
                  </a:schemeClr>
                </a:solidFill>
                <a:latin typeface="Bahnschrift SemiBold SemiConden" panose="020B0502040204020203" pitchFamily="34" charset="0"/>
              </a:rPr>
              <a:t> (0.14): A modest positive correlation could imply that posts published at certain hours may receive more likes.</a:t>
            </a:r>
          </a:p>
          <a:p>
            <a:r>
              <a:rPr lang="en-US" sz="1200" dirty="0">
                <a:solidFill>
                  <a:schemeClr val="accent6">
                    <a:lumMod val="75000"/>
                  </a:schemeClr>
                </a:solidFill>
                <a:latin typeface="Bahnschrift SemiBold SemiConden" panose="020B0502040204020203" pitchFamily="34" charset="0"/>
              </a:rPr>
              <a:t>5. Likes and Age (-0.32): A strong negative correlation, suggesting that as the Age variable increases, the number of Likes tends to decrease, or vice versa. In practical terms, this could imply that posts targeting or related to younger age groups may receive more likes, or that content resonating less with older age demographics might get fewer likes.</a:t>
            </a:r>
            <a:endParaRPr lang="uk-UA" sz="1200" dirty="0">
              <a:solidFill>
                <a:schemeClr val="accent6">
                  <a:lumMod val="75000"/>
                </a:schemeClr>
              </a:solidFill>
              <a:latin typeface="Bahnschrift SemiBold SemiConden" panose="020B0502040204020203" pitchFamily="34" charset="0"/>
            </a:endParaRPr>
          </a:p>
        </p:txBody>
      </p:sp>
      <p:sp>
        <p:nvSpPr>
          <p:cNvPr id="9" name="Slide Number Placeholder 8">
            <a:extLst>
              <a:ext uri="{FF2B5EF4-FFF2-40B4-BE49-F238E27FC236}">
                <a16:creationId xmlns:a16="http://schemas.microsoft.com/office/drawing/2014/main" id="{E518ED64-61A0-1BE6-C882-C97B173E56A9}"/>
              </a:ext>
            </a:extLst>
          </p:cNvPr>
          <p:cNvSpPr>
            <a:spLocks noGrp="1"/>
          </p:cNvSpPr>
          <p:nvPr>
            <p:ph type="sldNum" sz="quarter" idx="12"/>
          </p:nvPr>
        </p:nvSpPr>
        <p:spPr/>
        <p:txBody>
          <a:bodyPr/>
          <a:lstStyle/>
          <a:p>
            <a:fld id="{4DE2F6D2-45D1-4AE6-B8B2-854B54F6A494}" type="slidenum">
              <a:rPr lang="uk-UA" smtClean="0"/>
              <a:t>3</a:t>
            </a:fld>
            <a:endParaRPr lang="uk-UA"/>
          </a:p>
        </p:txBody>
      </p:sp>
      <p:sp>
        <p:nvSpPr>
          <p:cNvPr id="10" name="Footer Placeholder 9">
            <a:extLst>
              <a:ext uri="{FF2B5EF4-FFF2-40B4-BE49-F238E27FC236}">
                <a16:creationId xmlns:a16="http://schemas.microsoft.com/office/drawing/2014/main" id="{D6583223-CC89-B347-F79E-A506AAF51993}"/>
              </a:ext>
            </a:extLst>
          </p:cNvPr>
          <p:cNvSpPr>
            <a:spLocks noGrp="1"/>
          </p:cNvSpPr>
          <p:nvPr>
            <p:ph type="ftr" sz="quarter" idx="11"/>
          </p:nvPr>
        </p:nvSpPr>
        <p:spPr/>
        <p:txBody>
          <a:bodyPr/>
          <a:lstStyle/>
          <a:p>
            <a:r>
              <a:rPr lang="uk-UA"/>
              <a:t>1</a:t>
            </a:r>
          </a:p>
        </p:txBody>
      </p:sp>
    </p:spTree>
    <p:extLst>
      <p:ext uri="{BB962C8B-B14F-4D97-AF65-F5344CB8AC3E}">
        <p14:creationId xmlns:p14="http://schemas.microsoft.com/office/powerpoint/2010/main" val="395086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6000">
              <a:schemeClr val="accent6">
                <a:lumMod val="60000"/>
                <a:lumOff val="4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038B55-634B-ED9F-F0A7-D752B81DF085}"/>
              </a:ext>
            </a:extLst>
          </p:cNvPr>
          <p:cNvPicPr>
            <a:picLocks noChangeAspect="1"/>
          </p:cNvPicPr>
          <p:nvPr/>
        </p:nvPicPr>
        <p:blipFill>
          <a:blip r:embed="rId2"/>
          <a:stretch>
            <a:fillRect/>
          </a:stretch>
        </p:blipFill>
        <p:spPr>
          <a:xfrm>
            <a:off x="9737172" y="1"/>
            <a:ext cx="2454828" cy="1209963"/>
          </a:xfrm>
          <a:prstGeom prst="rect">
            <a:avLst/>
          </a:prstGeom>
        </p:spPr>
      </p:pic>
      <p:sp>
        <p:nvSpPr>
          <p:cNvPr id="2" name="TextBox 1">
            <a:extLst>
              <a:ext uri="{FF2B5EF4-FFF2-40B4-BE49-F238E27FC236}">
                <a16:creationId xmlns:a16="http://schemas.microsoft.com/office/drawing/2014/main" id="{C5AB6C44-1C7A-E30B-B4A4-E97E165A49D5}"/>
              </a:ext>
            </a:extLst>
          </p:cNvPr>
          <p:cNvSpPr txBox="1"/>
          <p:nvPr/>
        </p:nvSpPr>
        <p:spPr>
          <a:xfrm>
            <a:off x="5016367" y="926124"/>
            <a:ext cx="4480216" cy="461665"/>
          </a:xfrm>
          <a:prstGeom prst="rect">
            <a:avLst/>
          </a:prstGeom>
          <a:noFill/>
        </p:spPr>
        <p:txBody>
          <a:bodyPr wrap="square" rtlCol="0">
            <a:spAutoFit/>
          </a:bodyPr>
          <a:lstStyle/>
          <a:p>
            <a:r>
              <a:rPr lang="en-US" sz="1200" dirty="0">
                <a:solidFill>
                  <a:schemeClr val="accent6">
                    <a:lumMod val="75000"/>
                  </a:schemeClr>
                </a:solidFill>
                <a:latin typeface="Bahnschrift SemiBold SemiConden" panose="020B0502040204020203" pitchFamily="34" charset="0"/>
              </a:rPr>
              <a:t>Numerical correlation not always provides us the whole view, so let's consider some deeper analysis and see categorical features.</a:t>
            </a:r>
          </a:p>
        </p:txBody>
      </p:sp>
      <p:pic>
        <p:nvPicPr>
          <p:cNvPr id="4" name="Picture 3">
            <a:extLst>
              <a:ext uri="{FF2B5EF4-FFF2-40B4-BE49-F238E27FC236}">
                <a16:creationId xmlns:a16="http://schemas.microsoft.com/office/drawing/2014/main" id="{16FDF3D5-0F73-FCEE-743D-B47DA70CA791}"/>
              </a:ext>
            </a:extLst>
          </p:cNvPr>
          <p:cNvPicPr>
            <a:picLocks noChangeAspect="1"/>
          </p:cNvPicPr>
          <p:nvPr/>
        </p:nvPicPr>
        <p:blipFill>
          <a:blip r:embed="rId3"/>
          <a:stretch>
            <a:fillRect/>
          </a:stretch>
        </p:blipFill>
        <p:spPr>
          <a:xfrm>
            <a:off x="89350" y="40635"/>
            <a:ext cx="4686428" cy="2128777"/>
          </a:xfrm>
          <a:prstGeom prst="rect">
            <a:avLst/>
          </a:prstGeom>
        </p:spPr>
      </p:pic>
      <p:pic>
        <p:nvPicPr>
          <p:cNvPr id="7" name="Picture 6">
            <a:extLst>
              <a:ext uri="{FF2B5EF4-FFF2-40B4-BE49-F238E27FC236}">
                <a16:creationId xmlns:a16="http://schemas.microsoft.com/office/drawing/2014/main" id="{357E6B64-868F-C31C-295E-8B30B05DAB8A}"/>
              </a:ext>
            </a:extLst>
          </p:cNvPr>
          <p:cNvPicPr>
            <a:picLocks noChangeAspect="1"/>
          </p:cNvPicPr>
          <p:nvPr/>
        </p:nvPicPr>
        <p:blipFill>
          <a:blip r:embed="rId4"/>
          <a:stretch>
            <a:fillRect/>
          </a:stretch>
        </p:blipFill>
        <p:spPr>
          <a:xfrm>
            <a:off x="89350" y="2169412"/>
            <a:ext cx="4686428" cy="2201677"/>
          </a:xfrm>
          <a:prstGeom prst="rect">
            <a:avLst/>
          </a:prstGeom>
        </p:spPr>
      </p:pic>
      <p:pic>
        <p:nvPicPr>
          <p:cNvPr id="9" name="Picture 8">
            <a:extLst>
              <a:ext uri="{FF2B5EF4-FFF2-40B4-BE49-F238E27FC236}">
                <a16:creationId xmlns:a16="http://schemas.microsoft.com/office/drawing/2014/main" id="{9F06BFB4-7831-F937-AC3D-CD47E57B9375}"/>
              </a:ext>
            </a:extLst>
          </p:cNvPr>
          <p:cNvPicPr>
            <a:picLocks noChangeAspect="1"/>
          </p:cNvPicPr>
          <p:nvPr/>
        </p:nvPicPr>
        <p:blipFill>
          <a:blip r:embed="rId5"/>
          <a:stretch>
            <a:fillRect/>
          </a:stretch>
        </p:blipFill>
        <p:spPr>
          <a:xfrm>
            <a:off x="89349" y="4371089"/>
            <a:ext cx="4686427" cy="2354949"/>
          </a:xfrm>
          <a:prstGeom prst="rect">
            <a:avLst/>
          </a:prstGeom>
        </p:spPr>
      </p:pic>
      <p:sp>
        <p:nvSpPr>
          <p:cNvPr id="10" name="TextBox 9">
            <a:extLst>
              <a:ext uri="{FF2B5EF4-FFF2-40B4-BE49-F238E27FC236}">
                <a16:creationId xmlns:a16="http://schemas.microsoft.com/office/drawing/2014/main" id="{5A324D12-A4A4-73FA-9B71-21F5A8733B7D}"/>
              </a:ext>
            </a:extLst>
          </p:cNvPr>
          <p:cNvSpPr txBox="1"/>
          <p:nvPr/>
        </p:nvSpPr>
        <p:spPr>
          <a:xfrm>
            <a:off x="5016367" y="1648891"/>
            <a:ext cx="5683316" cy="3508653"/>
          </a:xfrm>
          <a:prstGeom prst="rect">
            <a:avLst/>
          </a:prstGeom>
          <a:noFill/>
        </p:spPr>
        <p:txBody>
          <a:bodyPr wrap="square" rtlCol="0">
            <a:spAutoFit/>
          </a:bodyPr>
          <a:lstStyle/>
          <a:p>
            <a:r>
              <a:rPr lang="en-US" sz="1200" dirty="0">
                <a:solidFill>
                  <a:schemeClr val="accent6">
                    <a:lumMod val="75000"/>
                  </a:schemeClr>
                </a:solidFill>
                <a:latin typeface="Bahnschrift SemiBold SemiConden" panose="020B0502040204020203" pitchFamily="34" charset="0"/>
              </a:rPr>
              <a:t>Categorical Features:</a:t>
            </a:r>
          </a:p>
          <a:p>
            <a:r>
              <a:rPr lang="en-US" sz="1200" dirty="0">
                <a:solidFill>
                  <a:schemeClr val="accent6">
                    <a:lumMod val="75000"/>
                  </a:schemeClr>
                </a:solidFill>
                <a:latin typeface="Bahnschrift SemiBold SemiConden" panose="020B0502040204020203" pitchFamily="34" charset="0"/>
              </a:rPr>
              <a:t>1.  Country:</a:t>
            </a:r>
          </a:p>
          <a:p>
            <a:r>
              <a:rPr lang="en-US" sz="1200" dirty="0">
                <a:solidFill>
                  <a:schemeClr val="accent6">
                    <a:lumMod val="75000"/>
                  </a:schemeClr>
                </a:solidFill>
                <a:latin typeface="Bahnschrift SemiBold SemiConden" panose="020B0502040204020203" pitchFamily="34" charset="0"/>
              </a:rPr>
              <a:t>USA has the highest average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(1.86), followed by Canada (1.81). France and Spain have the lowest averages (around 1.28).</a:t>
            </a:r>
          </a:p>
          <a:p>
            <a:endParaRPr lang="en-US" sz="1200" dirty="0">
              <a:solidFill>
                <a:schemeClr val="accent6">
                  <a:lumMod val="75000"/>
                </a:schemeClr>
              </a:solidFill>
              <a:latin typeface="Bahnschrift SemiBold SemiConden" panose="020B0502040204020203" pitchFamily="34" charset="0"/>
            </a:endParaRPr>
          </a:p>
          <a:p>
            <a:endParaRPr lang="en-US" sz="1200" dirty="0">
              <a:solidFill>
                <a:schemeClr val="accent6">
                  <a:lumMod val="75000"/>
                </a:schemeClr>
              </a:solidFill>
              <a:latin typeface="Bahnschrift SemiBold SemiConden" panose="020B0502040204020203" pitchFamily="34" charset="0"/>
            </a:endParaRPr>
          </a:p>
          <a:p>
            <a:endParaRPr lang="en-US" sz="1200" dirty="0">
              <a:solidFill>
                <a:schemeClr val="accent6">
                  <a:lumMod val="75000"/>
                </a:schemeClr>
              </a:solidFill>
              <a:latin typeface="Bahnschrift SemiBold SemiConden" panose="020B0502040204020203" pitchFamily="34" charset="0"/>
            </a:endParaRPr>
          </a:p>
          <a:p>
            <a:r>
              <a:rPr lang="en-US" sz="1200" dirty="0">
                <a:solidFill>
                  <a:schemeClr val="accent6">
                    <a:lumMod val="75000"/>
                  </a:schemeClr>
                </a:solidFill>
                <a:latin typeface="Bahnschrift SemiBold SemiConden" panose="020B0502040204020203" pitchFamily="34" charset="0"/>
              </a:rPr>
              <a:t>2. </a:t>
            </a:r>
            <a:r>
              <a:rPr lang="en-US" sz="1200" dirty="0" err="1">
                <a:solidFill>
                  <a:schemeClr val="accent6">
                    <a:lumMod val="75000"/>
                  </a:schemeClr>
                </a:solidFill>
                <a:latin typeface="Bahnschrift SemiBold SemiConden" panose="020B0502040204020203" pitchFamily="34" charset="0"/>
              </a:rPr>
              <a:t>PostType</a:t>
            </a:r>
            <a:r>
              <a:rPr lang="en-US" sz="1200" dirty="0">
                <a:solidFill>
                  <a:schemeClr val="accent6">
                    <a:lumMod val="75000"/>
                  </a:schemeClr>
                </a:solidFill>
                <a:latin typeface="Bahnschrift SemiBold SemiConden" panose="020B0502040204020203" pitchFamily="34" charset="0"/>
              </a:rPr>
              <a:t>:</a:t>
            </a:r>
          </a:p>
          <a:p>
            <a:r>
              <a:rPr lang="en-US" sz="1200" dirty="0">
                <a:solidFill>
                  <a:schemeClr val="accent6">
                    <a:lumMod val="75000"/>
                  </a:schemeClr>
                </a:solidFill>
                <a:latin typeface="Bahnschrift SemiBold SemiConden" panose="020B0502040204020203" pitchFamily="34" charset="0"/>
              </a:rPr>
              <a:t>Video posts have the highest average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(1.76), followed by Image (1.58) and Text (1.37).</a:t>
            </a:r>
          </a:p>
          <a:p>
            <a:endParaRPr lang="en-US" sz="1200" dirty="0">
              <a:solidFill>
                <a:schemeClr val="accent6">
                  <a:lumMod val="75000"/>
                </a:schemeClr>
              </a:solidFill>
              <a:latin typeface="Bahnschrift SemiBold SemiConden" panose="020B0502040204020203" pitchFamily="34" charset="0"/>
            </a:endParaRPr>
          </a:p>
          <a:p>
            <a:endParaRPr lang="en-US" sz="1200" dirty="0">
              <a:solidFill>
                <a:schemeClr val="accent6">
                  <a:lumMod val="75000"/>
                </a:schemeClr>
              </a:solidFill>
              <a:latin typeface="Bahnschrift SemiBold SemiConden" panose="020B0502040204020203" pitchFamily="34" charset="0"/>
            </a:endParaRPr>
          </a:p>
          <a:p>
            <a:endParaRPr lang="en-US" sz="1200" dirty="0">
              <a:solidFill>
                <a:schemeClr val="accent6">
                  <a:lumMod val="75000"/>
                </a:schemeClr>
              </a:solidFill>
              <a:latin typeface="Bahnschrift SemiBold SemiConden" panose="020B0502040204020203" pitchFamily="34" charset="0"/>
            </a:endParaRPr>
          </a:p>
          <a:p>
            <a:endParaRPr lang="en-US" sz="1200" dirty="0">
              <a:solidFill>
                <a:schemeClr val="accent6">
                  <a:lumMod val="75000"/>
                </a:schemeClr>
              </a:solidFill>
              <a:latin typeface="Bahnschrift SemiBold SemiConden" panose="020B0502040204020203" pitchFamily="34" charset="0"/>
            </a:endParaRPr>
          </a:p>
          <a:p>
            <a:r>
              <a:rPr lang="en-US" sz="1200" dirty="0">
                <a:solidFill>
                  <a:schemeClr val="accent6">
                    <a:lumMod val="75000"/>
                  </a:schemeClr>
                </a:solidFill>
                <a:latin typeface="Bahnschrift SemiBold SemiConden" panose="020B0502040204020203" pitchFamily="34" charset="0"/>
              </a:rPr>
              <a:t>3. </a:t>
            </a:r>
            <a:r>
              <a:rPr lang="en-US" sz="1200" dirty="0" err="1">
                <a:solidFill>
                  <a:schemeClr val="accent6">
                    <a:lumMod val="75000"/>
                  </a:schemeClr>
                </a:solidFill>
                <a:latin typeface="Bahnschrift SemiBold SemiConden" panose="020B0502040204020203" pitchFamily="34" charset="0"/>
              </a:rPr>
              <a:t>PostWeekday</a:t>
            </a:r>
            <a:r>
              <a:rPr lang="en-US" sz="1200" dirty="0">
                <a:solidFill>
                  <a:schemeClr val="accent6">
                    <a:lumMod val="75000"/>
                  </a:schemeClr>
                </a:solidFill>
                <a:latin typeface="Bahnschrift SemiBold SemiConden" panose="020B0502040204020203" pitchFamily="34" charset="0"/>
              </a:rPr>
              <a:t>:</a:t>
            </a:r>
          </a:p>
          <a:p>
            <a:r>
              <a:rPr lang="en-US" sz="1200" dirty="0">
                <a:solidFill>
                  <a:schemeClr val="accent6">
                    <a:lumMod val="75000"/>
                  </a:schemeClr>
                </a:solidFill>
                <a:latin typeface="Bahnschrift SemiBold SemiConden" panose="020B0502040204020203" pitchFamily="34" charset="0"/>
              </a:rPr>
              <a:t>Monday has the highest average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(1.70), followed by Thursday (1.67) and **Friday** (1.59).</a:t>
            </a:r>
          </a:p>
          <a:p>
            <a:endParaRPr lang="uk-UA" dirty="0"/>
          </a:p>
        </p:txBody>
      </p:sp>
      <p:sp>
        <p:nvSpPr>
          <p:cNvPr id="11" name="Slide Number Placeholder 10">
            <a:extLst>
              <a:ext uri="{FF2B5EF4-FFF2-40B4-BE49-F238E27FC236}">
                <a16:creationId xmlns:a16="http://schemas.microsoft.com/office/drawing/2014/main" id="{946B2422-916E-58F1-0FED-8245136EFE4A}"/>
              </a:ext>
            </a:extLst>
          </p:cNvPr>
          <p:cNvSpPr>
            <a:spLocks noGrp="1"/>
          </p:cNvSpPr>
          <p:nvPr>
            <p:ph type="sldNum" sz="quarter" idx="12"/>
          </p:nvPr>
        </p:nvSpPr>
        <p:spPr/>
        <p:txBody>
          <a:bodyPr/>
          <a:lstStyle/>
          <a:p>
            <a:fld id="{4DE2F6D2-45D1-4AE6-B8B2-854B54F6A494}" type="slidenum">
              <a:rPr lang="uk-UA" smtClean="0"/>
              <a:t>4</a:t>
            </a:fld>
            <a:endParaRPr lang="uk-UA"/>
          </a:p>
        </p:txBody>
      </p:sp>
      <p:sp>
        <p:nvSpPr>
          <p:cNvPr id="12" name="Footer Placeholder 11">
            <a:extLst>
              <a:ext uri="{FF2B5EF4-FFF2-40B4-BE49-F238E27FC236}">
                <a16:creationId xmlns:a16="http://schemas.microsoft.com/office/drawing/2014/main" id="{80A32378-C839-125B-362C-769791781C08}"/>
              </a:ext>
            </a:extLst>
          </p:cNvPr>
          <p:cNvSpPr>
            <a:spLocks noGrp="1"/>
          </p:cNvSpPr>
          <p:nvPr>
            <p:ph type="ftr" sz="quarter" idx="11"/>
          </p:nvPr>
        </p:nvSpPr>
        <p:spPr/>
        <p:txBody>
          <a:bodyPr/>
          <a:lstStyle/>
          <a:p>
            <a:r>
              <a:rPr lang="uk-UA"/>
              <a:t>1</a:t>
            </a:r>
          </a:p>
        </p:txBody>
      </p:sp>
      <p:sp>
        <p:nvSpPr>
          <p:cNvPr id="13" name="TextBox 12">
            <a:extLst>
              <a:ext uri="{FF2B5EF4-FFF2-40B4-BE49-F238E27FC236}">
                <a16:creationId xmlns:a16="http://schemas.microsoft.com/office/drawing/2014/main" id="{E24C96D6-920F-1535-883D-C2B4EF898F8A}"/>
              </a:ext>
            </a:extLst>
          </p:cNvPr>
          <p:cNvSpPr txBox="1"/>
          <p:nvPr/>
        </p:nvSpPr>
        <p:spPr>
          <a:xfrm>
            <a:off x="5016367" y="5187814"/>
            <a:ext cx="6547560" cy="1107996"/>
          </a:xfrm>
          <a:prstGeom prst="rect">
            <a:avLst/>
          </a:prstGeom>
          <a:noFill/>
        </p:spPr>
        <p:txBody>
          <a:bodyPr wrap="square" rtlCol="0">
            <a:spAutoFit/>
          </a:bodyPr>
          <a:lstStyle/>
          <a:p>
            <a:r>
              <a:rPr lang="en-US" sz="1200" dirty="0">
                <a:solidFill>
                  <a:schemeClr val="accent6">
                    <a:lumMod val="75000"/>
                  </a:schemeClr>
                </a:solidFill>
                <a:latin typeface="Bahnschrift SemiBold SemiConden" panose="020B0502040204020203" pitchFamily="34" charset="0"/>
              </a:rPr>
              <a:t>Country and </a:t>
            </a:r>
            <a:r>
              <a:rPr lang="en-US" sz="1200" dirty="0" err="1">
                <a:solidFill>
                  <a:schemeClr val="accent6">
                    <a:lumMod val="75000"/>
                  </a:schemeClr>
                </a:solidFill>
                <a:latin typeface="Bahnschrift SemiBold SemiConden" panose="020B0502040204020203" pitchFamily="34" charset="0"/>
              </a:rPr>
              <a:t>PostType</a:t>
            </a:r>
            <a:r>
              <a:rPr lang="en-US" sz="1200" dirty="0">
                <a:solidFill>
                  <a:schemeClr val="accent6">
                    <a:lumMod val="75000"/>
                  </a:schemeClr>
                </a:solidFill>
                <a:latin typeface="Bahnschrift SemiBold SemiConden" panose="020B0502040204020203" pitchFamily="34" charset="0"/>
              </a:rPr>
              <a:t>: The significant results for Country and </a:t>
            </a:r>
            <a:r>
              <a:rPr lang="en-US" sz="1200" dirty="0" err="1">
                <a:solidFill>
                  <a:schemeClr val="accent6">
                    <a:lumMod val="75000"/>
                  </a:schemeClr>
                </a:solidFill>
                <a:latin typeface="Bahnschrift SemiBold SemiConden" panose="020B0502040204020203" pitchFamily="34" charset="0"/>
              </a:rPr>
              <a:t>PostType</a:t>
            </a:r>
            <a:r>
              <a:rPr lang="en-US" sz="1200" dirty="0">
                <a:solidFill>
                  <a:schemeClr val="accent6">
                    <a:lumMod val="75000"/>
                  </a:schemeClr>
                </a:solidFill>
                <a:latin typeface="Bahnschrift SemiBold SemiConden" panose="020B0502040204020203" pitchFamily="34" charset="0"/>
              </a:rPr>
              <a:t> suggest that these features influence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Each group (category) has a distinct impact on user engagement.</a:t>
            </a:r>
          </a:p>
          <a:p>
            <a:r>
              <a:rPr lang="en-US" sz="1200" dirty="0" err="1">
                <a:solidFill>
                  <a:schemeClr val="accent6">
                    <a:lumMod val="75000"/>
                  </a:schemeClr>
                </a:solidFill>
                <a:latin typeface="Bahnschrift SemiBold SemiConden" panose="020B0502040204020203" pitchFamily="34" charset="0"/>
              </a:rPr>
              <a:t>PostWeekday</a:t>
            </a:r>
            <a:r>
              <a:rPr lang="en-US" sz="1200" dirty="0">
                <a:solidFill>
                  <a:schemeClr val="accent6">
                    <a:lumMod val="75000"/>
                  </a:schemeClr>
                </a:solidFill>
                <a:latin typeface="Bahnschrift SemiBold SemiConden" panose="020B0502040204020203" pitchFamily="34" charset="0"/>
              </a:rPr>
              <a:t>: No significant differences in engagement were found between the days of the week, which might suggest that posting day isn't a major factor influencing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a:t>
            </a:r>
          </a:p>
          <a:p>
            <a:endParaRPr lang="uk-UA" dirty="0"/>
          </a:p>
        </p:txBody>
      </p:sp>
      <p:sp>
        <p:nvSpPr>
          <p:cNvPr id="14" name="TextBox 13">
            <a:extLst>
              <a:ext uri="{FF2B5EF4-FFF2-40B4-BE49-F238E27FC236}">
                <a16:creationId xmlns:a16="http://schemas.microsoft.com/office/drawing/2014/main" id="{98A4B79C-39F4-9985-2B64-20EC8DEB59C0}"/>
              </a:ext>
            </a:extLst>
          </p:cNvPr>
          <p:cNvSpPr txBox="1"/>
          <p:nvPr/>
        </p:nvSpPr>
        <p:spPr>
          <a:xfrm>
            <a:off x="5747836" y="240762"/>
            <a:ext cx="3017277" cy="276999"/>
          </a:xfrm>
          <a:prstGeom prst="rect">
            <a:avLst/>
          </a:prstGeom>
          <a:noFill/>
        </p:spPr>
        <p:txBody>
          <a:bodyPr wrap="square" rtlCol="0">
            <a:spAutoFit/>
          </a:bodyPr>
          <a:lstStyle/>
          <a:p>
            <a:r>
              <a:rPr lang="en-US" sz="1200" dirty="0">
                <a:solidFill>
                  <a:srgbClr val="6A9955"/>
                </a:solidFill>
                <a:latin typeface="Algerian" panose="04020705040A02060702" pitchFamily="82" charset="0"/>
              </a:rPr>
              <a:t>analysis of categorical features</a:t>
            </a:r>
          </a:p>
        </p:txBody>
      </p:sp>
    </p:spTree>
    <p:extLst>
      <p:ext uri="{BB962C8B-B14F-4D97-AF65-F5344CB8AC3E}">
        <p14:creationId xmlns:p14="http://schemas.microsoft.com/office/powerpoint/2010/main" val="66715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6000">
              <a:schemeClr val="accent6">
                <a:lumMod val="60000"/>
                <a:lumOff val="4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038B55-634B-ED9F-F0A7-D752B81DF085}"/>
              </a:ext>
            </a:extLst>
          </p:cNvPr>
          <p:cNvPicPr>
            <a:picLocks noChangeAspect="1"/>
          </p:cNvPicPr>
          <p:nvPr/>
        </p:nvPicPr>
        <p:blipFill>
          <a:blip r:embed="rId2"/>
          <a:stretch>
            <a:fillRect/>
          </a:stretch>
        </p:blipFill>
        <p:spPr>
          <a:xfrm>
            <a:off x="9737172" y="1"/>
            <a:ext cx="2454828" cy="1209963"/>
          </a:xfrm>
          <a:prstGeom prst="rect">
            <a:avLst/>
          </a:prstGeom>
        </p:spPr>
      </p:pic>
      <p:sp>
        <p:nvSpPr>
          <p:cNvPr id="2" name="Slide Number Placeholder 1">
            <a:extLst>
              <a:ext uri="{FF2B5EF4-FFF2-40B4-BE49-F238E27FC236}">
                <a16:creationId xmlns:a16="http://schemas.microsoft.com/office/drawing/2014/main" id="{2ABC16CF-54C8-AA64-8F1F-D2F6D730779D}"/>
              </a:ext>
            </a:extLst>
          </p:cNvPr>
          <p:cNvSpPr>
            <a:spLocks noGrp="1"/>
          </p:cNvSpPr>
          <p:nvPr>
            <p:ph type="sldNum" sz="quarter" idx="12"/>
          </p:nvPr>
        </p:nvSpPr>
        <p:spPr/>
        <p:txBody>
          <a:bodyPr/>
          <a:lstStyle/>
          <a:p>
            <a:fld id="{4DE2F6D2-45D1-4AE6-B8B2-854B54F6A494}" type="slidenum">
              <a:rPr lang="uk-UA" smtClean="0"/>
              <a:t>5</a:t>
            </a:fld>
            <a:endParaRPr lang="uk-UA"/>
          </a:p>
        </p:txBody>
      </p:sp>
      <p:sp>
        <p:nvSpPr>
          <p:cNvPr id="3" name="Footer Placeholder 2">
            <a:extLst>
              <a:ext uri="{FF2B5EF4-FFF2-40B4-BE49-F238E27FC236}">
                <a16:creationId xmlns:a16="http://schemas.microsoft.com/office/drawing/2014/main" id="{1BF4304E-4B03-B66F-ED3B-6C56365BCB1B}"/>
              </a:ext>
            </a:extLst>
          </p:cNvPr>
          <p:cNvSpPr>
            <a:spLocks noGrp="1"/>
          </p:cNvSpPr>
          <p:nvPr>
            <p:ph type="ftr" sz="quarter" idx="11"/>
          </p:nvPr>
        </p:nvSpPr>
        <p:spPr/>
        <p:txBody>
          <a:bodyPr/>
          <a:lstStyle/>
          <a:p>
            <a:r>
              <a:rPr lang="uk-UA"/>
              <a:t>1</a:t>
            </a:r>
          </a:p>
        </p:txBody>
      </p:sp>
      <p:sp>
        <p:nvSpPr>
          <p:cNvPr id="4" name="TextBox 3">
            <a:extLst>
              <a:ext uri="{FF2B5EF4-FFF2-40B4-BE49-F238E27FC236}">
                <a16:creationId xmlns:a16="http://schemas.microsoft.com/office/drawing/2014/main" id="{FC743EB3-B0C2-C8DD-42E4-F3C612C93447}"/>
              </a:ext>
            </a:extLst>
          </p:cNvPr>
          <p:cNvSpPr txBox="1"/>
          <p:nvPr/>
        </p:nvSpPr>
        <p:spPr>
          <a:xfrm>
            <a:off x="766618" y="175491"/>
            <a:ext cx="6881091" cy="553998"/>
          </a:xfrm>
          <a:prstGeom prst="rect">
            <a:avLst/>
          </a:prstGeom>
          <a:noFill/>
        </p:spPr>
        <p:txBody>
          <a:bodyPr wrap="square" rtlCol="0">
            <a:spAutoFit/>
          </a:bodyPr>
          <a:lstStyle/>
          <a:p>
            <a:r>
              <a:rPr lang="en-US" sz="1200" dirty="0">
                <a:solidFill>
                  <a:srgbClr val="6A9955"/>
                </a:solidFill>
                <a:latin typeface="Algerian" panose="04020705040A02060702" pitchFamily="82" charset="0"/>
              </a:rPr>
              <a:t>Feature Importance Analysis: Using </a:t>
            </a:r>
            <a:r>
              <a:rPr lang="en-US" sz="1200" dirty="0" err="1">
                <a:solidFill>
                  <a:srgbClr val="6A9955"/>
                </a:solidFill>
                <a:latin typeface="Algerian" panose="04020705040A02060702" pitchFamily="82" charset="0"/>
              </a:rPr>
              <a:t>RandomForest</a:t>
            </a:r>
            <a:r>
              <a:rPr lang="en-US" sz="1200" dirty="0">
                <a:solidFill>
                  <a:srgbClr val="6A9955"/>
                </a:solidFill>
                <a:latin typeface="Algerian" panose="04020705040A02060702" pitchFamily="82" charset="0"/>
              </a:rPr>
              <a:t> Regressor</a:t>
            </a:r>
          </a:p>
          <a:p>
            <a:endParaRPr lang="uk-UA" dirty="0"/>
          </a:p>
        </p:txBody>
      </p:sp>
      <p:pic>
        <p:nvPicPr>
          <p:cNvPr id="7" name="Picture 6">
            <a:extLst>
              <a:ext uri="{FF2B5EF4-FFF2-40B4-BE49-F238E27FC236}">
                <a16:creationId xmlns:a16="http://schemas.microsoft.com/office/drawing/2014/main" id="{92809D62-10D2-9633-5DC2-2973E0255FE3}"/>
              </a:ext>
            </a:extLst>
          </p:cNvPr>
          <p:cNvPicPr>
            <a:picLocks noChangeAspect="1"/>
          </p:cNvPicPr>
          <p:nvPr/>
        </p:nvPicPr>
        <p:blipFill>
          <a:blip r:embed="rId3"/>
          <a:stretch>
            <a:fillRect/>
          </a:stretch>
        </p:blipFill>
        <p:spPr>
          <a:xfrm>
            <a:off x="359425" y="604982"/>
            <a:ext cx="3086531" cy="3734321"/>
          </a:xfrm>
          <a:prstGeom prst="rect">
            <a:avLst/>
          </a:prstGeom>
        </p:spPr>
      </p:pic>
      <p:sp>
        <p:nvSpPr>
          <p:cNvPr id="8" name="TextBox 7">
            <a:extLst>
              <a:ext uri="{FF2B5EF4-FFF2-40B4-BE49-F238E27FC236}">
                <a16:creationId xmlns:a16="http://schemas.microsoft.com/office/drawing/2014/main" id="{06B8EF65-30EB-F032-56D7-B3AB49BDF18D}"/>
              </a:ext>
            </a:extLst>
          </p:cNvPr>
          <p:cNvSpPr txBox="1"/>
          <p:nvPr/>
        </p:nvSpPr>
        <p:spPr>
          <a:xfrm>
            <a:off x="4081318" y="842530"/>
            <a:ext cx="5400964" cy="1107996"/>
          </a:xfrm>
          <a:prstGeom prst="rect">
            <a:avLst/>
          </a:prstGeom>
          <a:noFill/>
        </p:spPr>
        <p:txBody>
          <a:bodyPr wrap="square" rtlCol="0">
            <a:spAutoFit/>
          </a:bodyPr>
          <a:lstStyle/>
          <a:p>
            <a:r>
              <a:rPr lang="en-US" sz="1200" dirty="0">
                <a:solidFill>
                  <a:schemeClr val="accent6">
                    <a:lumMod val="75000"/>
                  </a:schemeClr>
                </a:solidFill>
                <a:latin typeface="Bahnschrift SemiBold SemiConden" panose="020B0502040204020203" pitchFamily="34" charset="0"/>
              </a:rPr>
              <a:t>Using </a:t>
            </a:r>
            <a:r>
              <a:rPr lang="en-US" sz="1200" dirty="0" err="1">
                <a:solidFill>
                  <a:schemeClr val="accent6">
                    <a:lumMod val="75000"/>
                  </a:schemeClr>
                </a:solidFill>
                <a:latin typeface="Bahnschrift SemiBold SemiConden" panose="020B0502040204020203" pitchFamily="34" charset="0"/>
              </a:rPr>
              <a:t>RandomForest</a:t>
            </a:r>
            <a:r>
              <a:rPr lang="en-US" sz="1200" dirty="0">
                <a:solidFill>
                  <a:schemeClr val="accent6">
                    <a:lumMod val="75000"/>
                  </a:schemeClr>
                </a:solidFill>
                <a:latin typeface="Bahnschrift SemiBold SemiConden" panose="020B0502040204020203" pitchFamily="34" charset="0"/>
              </a:rPr>
              <a:t> algorithm we can select such top numerical features:</a:t>
            </a:r>
          </a:p>
          <a:p>
            <a:r>
              <a:rPr lang="en-US" sz="1200" dirty="0">
                <a:solidFill>
                  <a:schemeClr val="accent6">
                    <a:lumMod val="75000"/>
                  </a:schemeClr>
                </a:solidFill>
                <a:latin typeface="Bahnschrift SemiBold SemiConden" panose="020B0502040204020203" pitchFamily="34" charset="0"/>
              </a:rPr>
              <a:t>  1. Followers: The most important feature, accounting for 62.5% of the importance.</a:t>
            </a:r>
          </a:p>
          <a:p>
            <a:r>
              <a:rPr lang="en-US" sz="1200" dirty="0">
                <a:solidFill>
                  <a:schemeClr val="accent6">
                    <a:lumMod val="75000"/>
                  </a:schemeClr>
                </a:solidFill>
                <a:latin typeface="Bahnschrift SemiBold SemiConden" panose="020B0502040204020203" pitchFamily="34" charset="0"/>
              </a:rPr>
              <a:t>  2. Comments: The second most influential feature 28.4%.</a:t>
            </a:r>
          </a:p>
          <a:p>
            <a:r>
              <a:rPr lang="en-US" sz="1200" dirty="0">
                <a:solidFill>
                  <a:schemeClr val="accent6">
                    <a:lumMod val="75000"/>
                  </a:schemeClr>
                </a:solidFill>
                <a:latin typeface="Bahnschrift SemiBold SemiConden" panose="020B0502040204020203" pitchFamily="34" charset="0"/>
              </a:rPr>
              <a:t>  3. Likes: The third, with 6.2%.</a:t>
            </a:r>
          </a:p>
          <a:p>
            <a:endParaRPr lang="uk-UA" dirty="0"/>
          </a:p>
        </p:txBody>
      </p:sp>
      <p:pic>
        <p:nvPicPr>
          <p:cNvPr id="10" name="Picture 9">
            <a:extLst>
              <a:ext uri="{FF2B5EF4-FFF2-40B4-BE49-F238E27FC236}">
                <a16:creationId xmlns:a16="http://schemas.microsoft.com/office/drawing/2014/main" id="{F7DF51C2-EA00-DD0C-30A4-1C2B8F07B949}"/>
              </a:ext>
            </a:extLst>
          </p:cNvPr>
          <p:cNvPicPr>
            <a:picLocks noChangeAspect="1"/>
          </p:cNvPicPr>
          <p:nvPr/>
        </p:nvPicPr>
        <p:blipFill>
          <a:blip r:embed="rId4"/>
          <a:stretch>
            <a:fillRect/>
          </a:stretch>
        </p:blipFill>
        <p:spPr>
          <a:xfrm>
            <a:off x="4207163" y="1831894"/>
            <a:ext cx="6794212" cy="4737622"/>
          </a:xfrm>
          <a:prstGeom prst="rect">
            <a:avLst/>
          </a:prstGeom>
        </p:spPr>
      </p:pic>
    </p:spTree>
    <p:extLst>
      <p:ext uri="{BB962C8B-B14F-4D97-AF65-F5344CB8AC3E}">
        <p14:creationId xmlns:p14="http://schemas.microsoft.com/office/powerpoint/2010/main" val="4157075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6000">
              <a:schemeClr val="accent6">
                <a:lumMod val="60000"/>
                <a:lumOff val="4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038B55-634B-ED9F-F0A7-D752B81DF085}"/>
              </a:ext>
            </a:extLst>
          </p:cNvPr>
          <p:cNvPicPr>
            <a:picLocks noChangeAspect="1"/>
          </p:cNvPicPr>
          <p:nvPr/>
        </p:nvPicPr>
        <p:blipFill>
          <a:blip r:embed="rId2"/>
          <a:stretch>
            <a:fillRect/>
          </a:stretch>
        </p:blipFill>
        <p:spPr>
          <a:xfrm>
            <a:off x="9737172" y="1"/>
            <a:ext cx="2454828" cy="1209963"/>
          </a:xfrm>
          <a:prstGeom prst="rect">
            <a:avLst/>
          </a:prstGeom>
        </p:spPr>
      </p:pic>
      <p:sp>
        <p:nvSpPr>
          <p:cNvPr id="2" name="Slide Number Placeholder 1">
            <a:extLst>
              <a:ext uri="{FF2B5EF4-FFF2-40B4-BE49-F238E27FC236}">
                <a16:creationId xmlns:a16="http://schemas.microsoft.com/office/drawing/2014/main" id="{014D102D-E8DF-800D-D4F8-33E3D197CC2F}"/>
              </a:ext>
            </a:extLst>
          </p:cNvPr>
          <p:cNvSpPr>
            <a:spLocks noGrp="1"/>
          </p:cNvSpPr>
          <p:nvPr>
            <p:ph type="sldNum" sz="quarter" idx="12"/>
          </p:nvPr>
        </p:nvSpPr>
        <p:spPr/>
        <p:txBody>
          <a:bodyPr/>
          <a:lstStyle/>
          <a:p>
            <a:fld id="{4DE2F6D2-45D1-4AE6-B8B2-854B54F6A494}" type="slidenum">
              <a:rPr lang="uk-UA" smtClean="0"/>
              <a:t>6</a:t>
            </a:fld>
            <a:endParaRPr lang="uk-UA"/>
          </a:p>
        </p:txBody>
      </p:sp>
      <p:sp>
        <p:nvSpPr>
          <p:cNvPr id="3" name="Footer Placeholder 2">
            <a:extLst>
              <a:ext uri="{FF2B5EF4-FFF2-40B4-BE49-F238E27FC236}">
                <a16:creationId xmlns:a16="http://schemas.microsoft.com/office/drawing/2014/main" id="{76F70250-D7D0-EDFE-54E3-2D0EC90AB8A3}"/>
              </a:ext>
            </a:extLst>
          </p:cNvPr>
          <p:cNvSpPr>
            <a:spLocks noGrp="1"/>
          </p:cNvSpPr>
          <p:nvPr>
            <p:ph type="ftr" sz="quarter" idx="11"/>
          </p:nvPr>
        </p:nvSpPr>
        <p:spPr/>
        <p:txBody>
          <a:bodyPr/>
          <a:lstStyle/>
          <a:p>
            <a:r>
              <a:rPr lang="uk-UA"/>
              <a:t>1</a:t>
            </a:r>
          </a:p>
        </p:txBody>
      </p:sp>
      <p:sp>
        <p:nvSpPr>
          <p:cNvPr id="4" name="TextBox 3">
            <a:extLst>
              <a:ext uri="{FF2B5EF4-FFF2-40B4-BE49-F238E27FC236}">
                <a16:creationId xmlns:a16="http://schemas.microsoft.com/office/drawing/2014/main" id="{A9D3E2F8-7AF8-27B9-6DBE-9DA15F1B3ACD}"/>
              </a:ext>
            </a:extLst>
          </p:cNvPr>
          <p:cNvSpPr txBox="1"/>
          <p:nvPr/>
        </p:nvSpPr>
        <p:spPr>
          <a:xfrm>
            <a:off x="2299951" y="37861"/>
            <a:ext cx="5449077" cy="276999"/>
          </a:xfrm>
          <a:prstGeom prst="rect">
            <a:avLst/>
          </a:prstGeom>
          <a:noFill/>
        </p:spPr>
        <p:txBody>
          <a:bodyPr wrap="square" rtlCol="0">
            <a:spAutoFit/>
          </a:bodyPr>
          <a:lstStyle/>
          <a:p>
            <a:r>
              <a:rPr lang="en-US" sz="1200" dirty="0">
                <a:solidFill>
                  <a:srgbClr val="6A9955"/>
                </a:solidFill>
                <a:latin typeface="Algerian" panose="04020705040A02060702" pitchFamily="82" charset="0"/>
              </a:rPr>
              <a:t>Determine how the </a:t>
            </a:r>
            <a:r>
              <a:rPr lang="en-US" sz="1200" dirty="0" err="1">
                <a:solidFill>
                  <a:srgbClr val="6A9955"/>
                </a:solidFill>
                <a:latin typeface="Algerian" panose="04020705040A02060702" pitchFamily="82" charset="0"/>
              </a:rPr>
              <a:t>EngagementScore</a:t>
            </a:r>
            <a:r>
              <a:rPr lang="en-US" sz="1200" dirty="0">
                <a:solidFill>
                  <a:srgbClr val="6A9955"/>
                </a:solidFill>
                <a:latin typeface="Algerian" panose="04020705040A02060702" pitchFamily="82" charset="0"/>
              </a:rPr>
              <a:t> is calculated</a:t>
            </a:r>
            <a:endParaRPr lang="uk-UA" dirty="0"/>
          </a:p>
        </p:txBody>
      </p:sp>
      <p:sp>
        <p:nvSpPr>
          <p:cNvPr id="6" name="TextBox 5">
            <a:extLst>
              <a:ext uri="{FF2B5EF4-FFF2-40B4-BE49-F238E27FC236}">
                <a16:creationId xmlns:a16="http://schemas.microsoft.com/office/drawing/2014/main" id="{7D022FD2-8F1D-D94B-3FE0-734F6ABB3683}"/>
              </a:ext>
            </a:extLst>
          </p:cNvPr>
          <p:cNvSpPr txBox="1"/>
          <p:nvPr/>
        </p:nvSpPr>
        <p:spPr>
          <a:xfrm>
            <a:off x="6470976" y="1209964"/>
            <a:ext cx="5004016" cy="1477328"/>
          </a:xfrm>
          <a:prstGeom prst="rect">
            <a:avLst/>
          </a:prstGeom>
          <a:noFill/>
        </p:spPr>
        <p:txBody>
          <a:bodyPr wrap="square" rtlCol="0">
            <a:spAutoFit/>
          </a:bodyPr>
          <a:lstStyle/>
          <a:p>
            <a:r>
              <a:rPr lang="en-US" sz="1200" b="0" dirty="0">
                <a:solidFill>
                  <a:schemeClr val="accent6">
                    <a:lumMod val="75000"/>
                  </a:schemeClr>
                </a:solidFill>
                <a:effectLst/>
                <a:latin typeface="Bahnschrift SemiBold SemiConden" panose="020B0502040204020203" pitchFamily="34" charset="0"/>
              </a:rPr>
              <a:t>Let's build a Random Forest model with dropping such features as '</a:t>
            </a:r>
            <a:r>
              <a:rPr lang="en-US" sz="1200" b="0" dirty="0" err="1">
                <a:solidFill>
                  <a:schemeClr val="accent6">
                    <a:lumMod val="75000"/>
                  </a:schemeClr>
                </a:solidFill>
                <a:effectLst/>
                <a:latin typeface="Bahnschrift SemiBold SemiConden" panose="020B0502040204020203" pitchFamily="34" charset="0"/>
              </a:rPr>
              <a:t>EngagementScore</a:t>
            </a:r>
            <a:r>
              <a:rPr lang="en-US" sz="1200" b="0" dirty="0">
                <a:solidFill>
                  <a:schemeClr val="accent6">
                    <a:lumMod val="75000"/>
                  </a:schemeClr>
                </a:solidFill>
                <a:effectLst/>
                <a:latin typeface="Bahnschrift SemiBold SemiConden" panose="020B0502040204020203" pitchFamily="34" charset="0"/>
              </a:rPr>
              <a:t>', '</a:t>
            </a:r>
            <a:r>
              <a:rPr lang="en-US" sz="1200" b="0" dirty="0" err="1">
                <a:solidFill>
                  <a:schemeClr val="accent6">
                    <a:lumMod val="75000"/>
                  </a:schemeClr>
                </a:solidFill>
                <a:effectLst/>
                <a:latin typeface="Bahnschrift SemiBold SemiConden" panose="020B0502040204020203" pitchFamily="34" charset="0"/>
              </a:rPr>
              <a:t>UserID</a:t>
            </a:r>
            <a:r>
              <a:rPr lang="en-US" sz="1200" b="0" dirty="0">
                <a:solidFill>
                  <a:schemeClr val="accent6">
                    <a:lumMod val="75000"/>
                  </a:schemeClr>
                </a:solidFill>
                <a:effectLst/>
                <a:latin typeface="Bahnschrift SemiBold SemiConden" panose="020B0502040204020203" pitchFamily="34" charset="0"/>
              </a:rPr>
              <a:t>', '</a:t>
            </a:r>
            <a:r>
              <a:rPr lang="en-US" sz="1200" b="0" dirty="0" err="1">
                <a:solidFill>
                  <a:schemeClr val="accent6">
                    <a:lumMod val="75000"/>
                  </a:schemeClr>
                </a:solidFill>
                <a:effectLst/>
                <a:latin typeface="Bahnschrift SemiBold SemiConden" panose="020B0502040204020203" pitchFamily="34" charset="0"/>
              </a:rPr>
              <a:t>PostID</a:t>
            </a:r>
            <a:r>
              <a:rPr lang="en-US" sz="1200" b="0" dirty="0">
                <a:solidFill>
                  <a:schemeClr val="accent6">
                    <a:lumMod val="75000"/>
                  </a:schemeClr>
                </a:solidFill>
                <a:effectLst/>
                <a:latin typeface="Bahnschrift SemiBold SemiConden" panose="020B0502040204020203" pitchFamily="34" charset="0"/>
              </a:rPr>
              <a:t>’.</a:t>
            </a:r>
          </a:p>
          <a:p>
            <a:endParaRPr lang="en-US" sz="1200" dirty="0">
              <a:solidFill>
                <a:schemeClr val="accent6">
                  <a:lumMod val="75000"/>
                </a:schemeClr>
              </a:solidFill>
              <a:latin typeface="Bahnschrift SemiBold SemiConden" panose="020B0502040204020203" pitchFamily="34" charset="0"/>
            </a:endParaRPr>
          </a:p>
          <a:p>
            <a:r>
              <a:rPr lang="en-US" sz="1200" dirty="0">
                <a:solidFill>
                  <a:schemeClr val="accent6">
                    <a:lumMod val="75000"/>
                  </a:schemeClr>
                </a:solidFill>
                <a:latin typeface="Bahnschrift SemiBold SemiConden" panose="020B0502040204020203" pitchFamily="34" charset="0"/>
              </a:rPr>
              <a:t>In this model we will predict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using such features as 'Followers', 'Likes', 'Comments' and others.</a:t>
            </a:r>
          </a:p>
          <a:p>
            <a:endParaRPr lang="en-US" sz="1200" b="0" dirty="0">
              <a:solidFill>
                <a:schemeClr val="accent6">
                  <a:lumMod val="75000"/>
                </a:schemeClr>
              </a:solidFill>
              <a:effectLst/>
              <a:latin typeface="Bahnschrift SemiBold SemiConden" panose="020B0502040204020203" pitchFamily="34" charset="0"/>
            </a:endParaRPr>
          </a:p>
          <a:p>
            <a:endParaRPr lang="uk-UA" dirty="0"/>
          </a:p>
        </p:txBody>
      </p:sp>
      <p:pic>
        <p:nvPicPr>
          <p:cNvPr id="8" name="Picture 7">
            <a:extLst>
              <a:ext uri="{FF2B5EF4-FFF2-40B4-BE49-F238E27FC236}">
                <a16:creationId xmlns:a16="http://schemas.microsoft.com/office/drawing/2014/main" id="{294453D4-63E7-FC08-A302-C0FC3A5E0531}"/>
              </a:ext>
            </a:extLst>
          </p:cNvPr>
          <p:cNvPicPr>
            <a:picLocks noChangeAspect="1"/>
          </p:cNvPicPr>
          <p:nvPr/>
        </p:nvPicPr>
        <p:blipFill>
          <a:blip r:embed="rId3"/>
          <a:stretch>
            <a:fillRect/>
          </a:stretch>
        </p:blipFill>
        <p:spPr>
          <a:xfrm>
            <a:off x="42305" y="413524"/>
            <a:ext cx="6260841" cy="3999775"/>
          </a:xfrm>
          <a:prstGeom prst="rect">
            <a:avLst/>
          </a:prstGeom>
        </p:spPr>
      </p:pic>
      <p:pic>
        <p:nvPicPr>
          <p:cNvPr id="11" name="Picture 10">
            <a:extLst>
              <a:ext uri="{FF2B5EF4-FFF2-40B4-BE49-F238E27FC236}">
                <a16:creationId xmlns:a16="http://schemas.microsoft.com/office/drawing/2014/main" id="{10D85A01-0438-CF96-A9E6-8DBB9E21247B}"/>
              </a:ext>
            </a:extLst>
          </p:cNvPr>
          <p:cNvPicPr>
            <a:picLocks noChangeAspect="1"/>
          </p:cNvPicPr>
          <p:nvPr/>
        </p:nvPicPr>
        <p:blipFill>
          <a:blip r:embed="rId4"/>
          <a:stretch>
            <a:fillRect/>
          </a:stretch>
        </p:blipFill>
        <p:spPr>
          <a:xfrm>
            <a:off x="6577508" y="3766606"/>
            <a:ext cx="2667372" cy="647790"/>
          </a:xfrm>
          <a:prstGeom prst="rect">
            <a:avLst/>
          </a:prstGeom>
        </p:spPr>
      </p:pic>
      <p:sp>
        <p:nvSpPr>
          <p:cNvPr id="12" name="TextBox 11">
            <a:extLst>
              <a:ext uri="{FF2B5EF4-FFF2-40B4-BE49-F238E27FC236}">
                <a16:creationId xmlns:a16="http://schemas.microsoft.com/office/drawing/2014/main" id="{F0293266-3077-6DEF-CFB9-22EA9BDB9C5A}"/>
              </a:ext>
            </a:extLst>
          </p:cNvPr>
          <p:cNvSpPr txBox="1"/>
          <p:nvPr/>
        </p:nvSpPr>
        <p:spPr>
          <a:xfrm>
            <a:off x="6470976" y="2527097"/>
            <a:ext cx="4452272" cy="923330"/>
          </a:xfrm>
          <a:prstGeom prst="rect">
            <a:avLst/>
          </a:prstGeom>
          <a:noFill/>
        </p:spPr>
        <p:txBody>
          <a:bodyPr wrap="square" rtlCol="0">
            <a:spAutoFit/>
          </a:bodyPr>
          <a:lstStyle/>
          <a:p>
            <a:r>
              <a:rPr lang="en-US" sz="1200" dirty="0">
                <a:solidFill>
                  <a:schemeClr val="accent6">
                    <a:lumMod val="75000"/>
                  </a:schemeClr>
                </a:solidFill>
                <a:latin typeface="Bahnschrift SemiBold SemiConden" panose="020B0502040204020203" pitchFamily="34" charset="0"/>
              </a:rPr>
              <a:t>These metrics show that the model predicts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with high accuracy, capturing over 98% of the variance. The low MSE indicates that the predicted scores are close to the actual scores.</a:t>
            </a:r>
          </a:p>
          <a:p>
            <a:endParaRPr lang="uk-UA" dirty="0"/>
          </a:p>
        </p:txBody>
      </p:sp>
      <p:sp>
        <p:nvSpPr>
          <p:cNvPr id="13" name="TextBox 12">
            <a:extLst>
              <a:ext uri="{FF2B5EF4-FFF2-40B4-BE49-F238E27FC236}">
                <a16:creationId xmlns:a16="http://schemas.microsoft.com/office/drawing/2014/main" id="{11B4FF09-0CEC-B29B-D22C-1E9DD324ABF2}"/>
              </a:ext>
            </a:extLst>
          </p:cNvPr>
          <p:cNvSpPr txBox="1"/>
          <p:nvPr/>
        </p:nvSpPr>
        <p:spPr>
          <a:xfrm>
            <a:off x="0" y="4413299"/>
            <a:ext cx="11606074" cy="2031325"/>
          </a:xfrm>
          <a:prstGeom prst="rect">
            <a:avLst/>
          </a:prstGeom>
          <a:noFill/>
        </p:spPr>
        <p:txBody>
          <a:bodyPr wrap="square" rtlCol="0">
            <a:spAutoFit/>
          </a:bodyPr>
          <a:lstStyle/>
          <a:p>
            <a:r>
              <a:rPr lang="en-US" sz="1200" dirty="0">
                <a:solidFill>
                  <a:schemeClr val="accent6">
                    <a:lumMod val="75000"/>
                  </a:schemeClr>
                </a:solidFill>
                <a:latin typeface="Bahnschrift SemiBold SemiConden" panose="020B0502040204020203" pitchFamily="34" charset="0"/>
              </a:rPr>
              <a:t>Summary of Findings:</a:t>
            </a:r>
          </a:p>
          <a:p>
            <a:r>
              <a:rPr lang="en-US" sz="1200" dirty="0">
                <a:solidFill>
                  <a:schemeClr val="accent6">
                    <a:lumMod val="75000"/>
                  </a:schemeClr>
                </a:solidFill>
                <a:latin typeface="Bahnschrift SemiBold SemiConden" panose="020B0502040204020203" pitchFamily="34" charset="0"/>
              </a:rPr>
              <a:t>1. Feature Importance:</a:t>
            </a:r>
          </a:p>
          <a:p>
            <a:r>
              <a:rPr lang="en-US" sz="1200" dirty="0">
                <a:solidFill>
                  <a:srgbClr val="FF0000"/>
                </a:solidFill>
                <a:latin typeface="Bahnschrift SemiBold SemiConden" panose="020B0502040204020203" pitchFamily="34" charset="0"/>
              </a:rPr>
              <a:t>Followers, Comments and Likes </a:t>
            </a:r>
            <a:r>
              <a:rPr lang="en-US" sz="1200" dirty="0">
                <a:solidFill>
                  <a:schemeClr val="accent6">
                    <a:lumMod val="75000"/>
                  </a:schemeClr>
                </a:solidFill>
                <a:latin typeface="Bahnschrift SemiBold SemiConden" panose="020B0502040204020203" pitchFamily="34" charset="0"/>
              </a:rPr>
              <a:t>were the strongest predictors of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suggesting that the user's follower base, audience engagement through comments and like reactions are crucial.</a:t>
            </a:r>
          </a:p>
          <a:p>
            <a:r>
              <a:rPr lang="en-US" sz="1200" dirty="0">
                <a:solidFill>
                  <a:schemeClr val="accent6">
                    <a:lumMod val="75000"/>
                  </a:schemeClr>
                </a:solidFill>
                <a:latin typeface="Bahnschrift SemiBold SemiConden" panose="020B0502040204020203" pitchFamily="34" charset="0"/>
              </a:rPr>
              <a:t>2. Grouping Analysis:</a:t>
            </a:r>
          </a:p>
          <a:p>
            <a:r>
              <a:rPr lang="en-US" sz="1200" dirty="0" err="1">
                <a:solidFill>
                  <a:schemeClr val="accent6">
                    <a:lumMod val="75000"/>
                  </a:schemeClr>
                </a:solidFill>
                <a:latin typeface="Bahnschrift SemiBold SemiConden" panose="020B0502040204020203" pitchFamily="34" charset="0"/>
              </a:rPr>
              <a:t>PostType</a:t>
            </a:r>
            <a:r>
              <a:rPr lang="en-US" sz="1200" dirty="0">
                <a:solidFill>
                  <a:schemeClr val="accent6">
                    <a:lumMod val="75000"/>
                  </a:schemeClr>
                </a:solidFill>
                <a:latin typeface="Bahnschrift SemiBold SemiConden" panose="020B0502040204020203" pitchFamily="34" charset="0"/>
              </a:rPr>
              <a:t>: Videos achieve the highest engagement.</a:t>
            </a:r>
          </a:p>
          <a:p>
            <a:r>
              <a:rPr lang="en-US" sz="1200" dirty="0" err="1">
                <a:solidFill>
                  <a:schemeClr val="accent6">
                    <a:lumMod val="75000"/>
                  </a:schemeClr>
                </a:solidFill>
                <a:latin typeface="Bahnschrift SemiBold SemiConden" panose="020B0502040204020203" pitchFamily="34" charset="0"/>
              </a:rPr>
              <a:t>PostWeekday</a:t>
            </a:r>
            <a:r>
              <a:rPr lang="en-US" sz="1200" dirty="0">
                <a:solidFill>
                  <a:schemeClr val="accent6">
                    <a:lumMod val="75000"/>
                  </a:schemeClr>
                </a:solidFill>
                <a:latin typeface="Bahnschrift SemiBold SemiConden" panose="020B0502040204020203" pitchFamily="34" charset="0"/>
              </a:rPr>
              <a:t>: Mondays and Thursdays tend to perform best.</a:t>
            </a:r>
          </a:p>
          <a:p>
            <a:r>
              <a:rPr lang="en-US" sz="1200" dirty="0">
                <a:solidFill>
                  <a:schemeClr val="accent6">
                    <a:lumMod val="75000"/>
                  </a:schemeClr>
                </a:solidFill>
                <a:latin typeface="Bahnschrift SemiBold SemiConden" panose="020B0502040204020203" pitchFamily="34" charset="0"/>
              </a:rPr>
              <a:t>3. Model Performance:</a:t>
            </a:r>
          </a:p>
          <a:p>
            <a:r>
              <a:rPr lang="en-US" sz="1200" dirty="0">
                <a:solidFill>
                  <a:schemeClr val="accent6">
                    <a:lumMod val="75000"/>
                  </a:schemeClr>
                </a:solidFill>
                <a:latin typeface="Bahnschrift SemiBold SemiConden" panose="020B0502040204020203" pitchFamily="34" charset="0"/>
              </a:rPr>
              <a:t>The </a:t>
            </a:r>
            <a:r>
              <a:rPr lang="en-US" sz="1200" dirty="0" err="1">
                <a:solidFill>
                  <a:schemeClr val="accent6">
                    <a:lumMod val="75000"/>
                  </a:schemeClr>
                </a:solidFill>
                <a:latin typeface="Bahnschrift SemiBold SemiConden" panose="020B0502040204020203" pitchFamily="34" charset="0"/>
              </a:rPr>
              <a:t>RandomForestRegressor</a:t>
            </a:r>
            <a:r>
              <a:rPr lang="en-US" sz="1200" dirty="0">
                <a:solidFill>
                  <a:schemeClr val="accent6">
                    <a:lumMod val="75000"/>
                  </a:schemeClr>
                </a:solidFill>
                <a:latin typeface="Bahnschrift SemiBold SemiConden" panose="020B0502040204020203" pitchFamily="34" charset="0"/>
              </a:rPr>
              <a:t> accurately forecasts the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for new posts.</a:t>
            </a:r>
          </a:p>
          <a:p>
            <a:endParaRPr lang="uk-UA" dirty="0"/>
          </a:p>
        </p:txBody>
      </p:sp>
    </p:spTree>
    <p:extLst>
      <p:ext uri="{BB962C8B-B14F-4D97-AF65-F5344CB8AC3E}">
        <p14:creationId xmlns:p14="http://schemas.microsoft.com/office/powerpoint/2010/main" val="280920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6000">
              <a:schemeClr val="accent6">
                <a:lumMod val="60000"/>
                <a:lumOff val="40000"/>
              </a:schemeClr>
            </a:gs>
            <a:gs pos="100000">
              <a:schemeClr val="accent6">
                <a:lumMod val="75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038B55-634B-ED9F-F0A7-D752B81DF085}"/>
              </a:ext>
            </a:extLst>
          </p:cNvPr>
          <p:cNvPicPr>
            <a:picLocks noChangeAspect="1"/>
          </p:cNvPicPr>
          <p:nvPr/>
        </p:nvPicPr>
        <p:blipFill>
          <a:blip r:embed="rId2"/>
          <a:stretch>
            <a:fillRect/>
          </a:stretch>
        </p:blipFill>
        <p:spPr>
          <a:xfrm>
            <a:off x="9737172" y="1"/>
            <a:ext cx="2454828" cy="1209963"/>
          </a:xfrm>
          <a:prstGeom prst="rect">
            <a:avLst/>
          </a:prstGeom>
        </p:spPr>
      </p:pic>
      <p:sp>
        <p:nvSpPr>
          <p:cNvPr id="2" name="Slide Number Placeholder 1">
            <a:extLst>
              <a:ext uri="{FF2B5EF4-FFF2-40B4-BE49-F238E27FC236}">
                <a16:creationId xmlns:a16="http://schemas.microsoft.com/office/drawing/2014/main" id="{014D102D-E8DF-800D-D4F8-33E3D197CC2F}"/>
              </a:ext>
            </a:extLst>
          </p:cNvPr>
          <p:cNvSpPr>
            <a:spLocks noGrp="1"/>
          </p:cNvSpPr>
          <p:nvPr>
            <p:ph type="sldNum" sz="quarter" idx="12"/>
          </p:nvPr>
        </p:nvSpPr>
        <p:spPr/>
        <p:txBody>
          <a:bodyPr/>
          <a:lstStyle/>
          <a:p>
            <a:fld id="{4DE2F6D2-45D1-4AE6-B8B2-854B54F6A494}" type="slidenum">
              <a:rPr lang="uk-UA" smtClean="0"/>
              <a:t>7</a:t>
            </a:fld>
            <a:endParaRPr lang="uk-UA"/>
          </a:p>
        </p:txBody>
      </p:sp>
      <p:sp>
        <p:nvSpPr>
          <p:cNvPr id="3" name="Footer Placeholder 2">
            <a:extLst>
              <a:ext uri="{FF2B5EF4-FFF2-40B4-BE49-F238E27FC236}">
                <a16:creationId xmlns:a16="http://schemas.microsoft.com/office/drawing/2014/main" id="{76F70250-D7D0-EDFE-54E3-2D0EC90AB8A3}"/>
              </a:ext>
            </a:extLst>
          </p:cNvPr>
          <p:cNvSpPr>
            <a:spLocks noGrp="1"/>
          </p:cNvSpPr>
          <p:nvPr>
            <p:ph type="ftr" sz="quarter" idx="11"/>
          </p:nvPr>
        </p:nvSpPr>
        <p:spPr/>
        <p:txBody>
          <a:bodyPr/>
          <a:lstStyle/>
          <a:p>
            <a:r>
              <a:rPr lang="uk-UA"/>
              <a:t>1</a:t>
            </a:r>
          </a:p>
        </p:txBody>
      </p:sp>
      <p:sp>
        <p:nvSpPr>
          <p:cNvPr id="4" name="TextBox 3">
            <a:extLst>
              <a:ext uri="{FF2B5EF4-FFF2-40B4-BE49-F238E27FC236}">
                <a16:creationId xmlns:a16="http://schemas.microsoft.com/office/drawing/2014/main" id="{A9D3E2F8-7AF8-27B9-6DBE-9DA15F1B3ACD}"/>
              </a:ext>
            </a:extLst>
          </p:cNvPr>
          <p:cNvSpPr txBox="1"/>
          <p:nvPr/>
        </p:nvSpPr>
        <p:spPr>
          <a:xfrm>
            <a:off x="2299951" y="37861"/>
            <a:ext cx="5449077" cy="276999"/>
          </a:xfrm>
          <a:prstGeom prst="rect">
            <a:avLst/>
          </a:prstGeom>
          <a:noFill/>
        </p:spPr>
        <p:txBody>
          <a:bodyPr wrap="square" rtlCol="0">
            <a:spAutoFit/>
          </a:bodyPr>
          <a:lstStyle/>
          <a:p>
            <a:r>
              <a:rPr lang="en-US" sz="1200" dirty="0">
                <a:solidFill>
                  <a:srgbClr val="6A9955"/>
                </a:solidFill>
                <a:latin typeface="Algerian" panose="04020705040A02060702" pitchFamily="82" charset="0"/>
              </a:rPr>
              <a:t>Predicting the Unpredictable</a:t>
            </a:r>
          </a:p>
        </p:txBody>
      </p:sp>
      <p:sp>
        <p:nvSpPr>
          <p:cNvPr id="6" name="TextBox 5">
            <a:extLst>
              <a:ext uri="{FF2B5EF4-FFF2-40B4-BE49-F238E27FC236}">
                <a16:creationId xmlns:a16="http://schemas.microsoft.com/office/drawing/2014/main" id="{7D022FD2-8F1D-D94B-3FE0-734F6ABB3683}"/>
              </a:ext>
            </a:extLst>
          </p:cNvPr>
          <p:cNvSpPr txBox="1"/>
          <p:nvPr/>
        </p:nvSpPr>
        <p:spPr>
          <a:xfrm>
            <a:off x="6470976" y="1422996"/>
            <a:ext cx="5004016" cy="2400657"/>
          </a:xfrm>
          <a:prstGeom prst="rect">
            <a:avLst/>
          </a:prstGeom>
          <a:noFill/>
        </p:spPr>
        <p:txBody>
          <a:bodyPr wrap="square" rtlCol="0">
            <a:spAutoFit/>
          </a:bodyPr>
          <a:lstStyle/>
          <a:p>
            <a:r>
              <a:rPr lang="en-US" sz="1200" dirty="0">
                <a:solidFill>
                  <a:schemeClr val="accent6">
                    <a:lumMod val="75000"/>
                  </a:schemeClr>
                </a:solidFill>
                <a:latin typeface="Bahnschrift SemiBold SemiConden" panose="020B0502040204020203" pitchFamily="34" charset="0"/>
              </a:rPr>
              <a:t>In my opinion, predicting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without 'Followers', 'Likes', 'Comments' does not make sense, because these features have the greatest impact on this score. </a:t>
            </a:r>
            <a:endParaRPr lang="uk-UA" sz="1200" dirty="0">
              <a:solidFill>
                <a:schemeClr val="accent6">
                  <a:lumMod val="75000"/>
                </a:schemeClr>
              </a:solidFill>
              <a:latin typeface="Bahnschrift SemiBold SemiConden" panose="020B0502040204020203" pitchFamily="34" charset="0"/>
            </a:endParaRPr>
          </a:p>
          <a:p>
            <a:endParaRPr lang="uk-UA" sz="1200" dirty="0">
              <a:solidFill>
                <a:schemeClr val="accent6">
                  <a:lumMod val="75000"/>
                </a:schemeClr>
              </a:solidFill>
              <a:latin typeface="Bahnschrift SemiBold SemiConden" panose="020B0502040204020203" pitchFamily="34" charset="0"/>
            </a:endParaRPr>
          </a:p>
          <a:p>
            <a:r>
              <a:rPr lang="en-US" sz="1200" dirty="0">
                <a:solidFill>
                  <a:schemeClr val="accent6">
                    <a:lumMod val="75000"/>
                  </a:schemeClr>
                </a:solidFill>
                <a:latin typeface="Bahnschrift SemiBold SemiConden" panose="020B0502040204020203" pitchFamily="34" charset="0"/>
              </a:rPr>
              <a:t>When we have a new post, if there is no comment, like, or no followers, then this post will have almost zero score. </a:t>
            </a:r>
            <a:endParaRPr lang="uk-UA" sz="1200" dirty="0">
              <a:solidFill>
                <a:schemeClr val="accent6">
                  <a:lumMod val="75000"/>
                </a:schemeClr>
              </a:solidFill>
              <a:latin typeface="Bahnschrift SemiBold SemiConden" panose="020B0502040204020203" pitchFamily="34" charset="0"/>
            </a:endParaRPr>
          </a:p>
          <a:p>
            <a:endParaRPr lang="uk-UA" sz="1200" dirty="0">
              <a:solidFill>
                <a:schemeClr val="accent6">
                  <a:lumMod val="75000"/>
                </a:schemeClr>
              </a:solidFill>
              <a:latin typeface="Bahnschrift SemiBold SemiConden" panose="020B0502040204020203" pitchFamily="34" charset="0"/>
            </a:endParaRPr>
          </a:p>
          <a:p>
            <a:r>
              <a:rPr lang="en-US" sz="1200" dirty="0">
                <a:solidFill>
                  <a:schemeClr val="accent6">
                    <a:lumMod val="75000"/>
                  </a:schemeClr>
                </a:solidFill>
                <a:latin typeface="Bahnschrift SemiBold SemiConden" panose="020B0502040204020203" pitchFamily="34" charset="0"/>
              </a:rPr>
              <a:t>So</a:t>
            </a:r>
            <a:r>
              <a:rPr lang="uk-UA" sz="1200" dirty="0">
                <a:solidFill>
                  <a:schemeClr val="accent6">
                    <a:lumMod val="75000"/>
                  </a:schemeClr>
                </a:solidFill>
                <a:latin typeface="Bahnschrift SemiBold SemiConden" panose="020B0502040204020203" pitchFamily="34" charset="0"/>
              </a:rPr>
              <a:t>,</a:t>
            </a:r>
            <a:r>
              <a:rPr lang="en-US" sz="1200" dirty="0">
                <a:solidFill>
                  <a:schemeClr val="accent6">
                    <a:lumMod val="75000"/>
                  </a:schemeClr>
                </a:solidFill>
                <a:latin typeface="Bahnschrift SemiBold SemiConden" panose="020B0502040204020203" pitchFamily="34" charset="0"/>
              </a:rPr>
              <a:t> this post (video) should be really interesting and if people will be interested the post will receive comments, likes and followers as a result the </a:t>
            </a:r>
            <a:r>
              <a:rPr lang="en-US" sz="1200" dirty="0" err="1">
                <a:solidFill>
                  <a:schemeClr val="accent6">
                    <a:lumMod val="75000"/>
                  </a:schemeClr>
                </a:solidFill>
                <a:latin typeface="Bahnschrift SemiBold SemiConden" panose="020B0502040204020203" pitchFamily="34" charset="0"/>
              </a:rPr>
              <a:t>EngagementScore</a:t>
            </a:r>
            <a:r>
              <a:rPr lang="en-US" sz="1200" dirty="0">
                <a:solidFill>
                  <a:schemeClr val="accent6">
                    <a:lumMod val="75000"/>
                  </a:schemeClr>
                </a:solidFill>
                <a:latin typeface="Bahnschrift SemiBold SemiConden" panose="020B0502040204020203" pitchFamily="34" charset="0"/>
              </a:rPr>
              <a:t> will be growth.</a:t>
            </a:r>
          </a:p>
          <a:p>
            <a:endParaRPr lang="en-US" sz="1200" dirty="0">
              <a:solidFill>
                <a:schemeClr val="accent6">
                  <a:lumMod val="75000"/>
                </a:schemeClr>
              </a:solidFill>
              <a:latin typeface="Bahnschrift SemiBold SemiConden" panose="020B0502040204020203" pitchFamily="34" charset="0"/>
            </a:endParaRPr>
          </a:p>
          <a:p>
            <a:endParaRPr lang="uk-UA" dirty="0"/>
          </a:p>
        </p:txBody>
      </p:sp>
      <p:pic>
        <p:nvPicPr>
          <p:cNvPr id="9" name="Picture 8">
            <a:extLst>
              <a:ext uri="{FF2B5EF4-FFF2-40B4-BE49-F238E27FC236}">
                <a16:creationId xmlns:a16="http://schemas.microsoft.com/office/drawing/2014/main" id="{F1948051-C392-7C2E-8AA4-394B6C5329F7}"/>
              </a:ext>
            </a:extLst>
          </p:cNvPr>
          <p:cNvPicPr>
            <a:picLocks noChangeAspect="1"/>
          </p:cNvPicPr>
          <p:nvPr/>
        </p:nvPicPr>
        <p:blipFill>
          <a:blip r:embed="rId3"/>
          <a:stretch>
            <a:fillRect/>
          </a:stretch>
        </p:blipFill>
        <p:spPr>
          <a:xfrm>
            <a:off x="89937" y="288239"/>
            <a:ext cx="6156361" cy="3973043"/>
          </a:xfrm>
          <a:prstGeom prst="rect">
            <a:avLst/>
          </a:prstGeom>
        </p:spPr>
      </p:pic>
      <p:pic>
        <p:nvPicPr>
          <p:cNvPr id="14" name="Picture 13">
            <a:extLst>
              <a:ext uri="{FF2B5EF4-FFF2-40B4-BE49-F238E27FC236}">
                <a16:creationId xmlns:a16="http://schemas.microsoft.com/office/drawing/2014/main" id="{97BA340F-BCF8-F66B-ABA9-D5C3D67D0518}"/>
              </a:ext>
            </a:extLst>
          </p:cNvPr>
          <p:cNvPicPr>
            <a:picLocks noChangeAspect="1"/>
          </p:cNvPicPr>
          <p:nvPr/>
        </p:nvPicPr>
        <p:blipFill>
          <a:blip r:embed="rId4"/>
          <a:stretch>
            <a:fillRect/>
          </a:stretch>
        </p:blipFill>
        <p:spPr>
          <a:xfrm>
            <a:off x="6470976" y="3582396"/>
            <a:ext cx="2591162" cy="685896"/>
          </a:xfrm>
          <a:prstGeom prst="rect">
            <a:avLst/>
          </a:prstGeom>
        </p:spPr>
      </p:pic>
    </p:spTree>
    <p:extLst>
      <p:ext uri="{BB962C8B-B14F-4D97-AF65-F5344CB8AC3E}">
        <p14:creationId xmlns:p14="http://schemas.microsoft.com/office/powerpoint/2010/main" val="1342894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835</Words>
  <Application>Microsoft Office PowerPoint</Application>
  <PresentationFormat>Widescreen</PresentationFormat>
  <Paragraphs>70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Bahnschrift SemiBold SemiConden</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Zhyhalo,Borys,UA-Lviv</dc:creator>
  <cp:lastModifiedBy>Zhyhalo,Borys,UA-Lviv</cp:lastModifiedBy>
  <cp:revision>6</cp:revision>
  <dcterms:created xsi:type="dcterms:W3CDTF">2024-05-13T08:54:41Z</dcterms:created>
  <dcterms:modified xsi:type="dcterms:W3CDTF">2024-05-13T15:39:53Z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etDate">
    <vt:lpwstr>2024-05-13T09:07:24Z</vt:lpwstr>
  </property>
  <property fmtid="{D5CDD505-2E9C-101B-9397-08002B2CF9AE}" pid="4" name="MSIP_Label_1ada0a2f-b917-4d51-b0d0-d418a10c8b23_Method">
    <vt:lpwstr>Standard</vt:lpwstr>
  </property>
  <property fmtid="{D5CDD505-2E9C-101B-9397-08002B2CF9AE}" pid="5" name="MSIP_Label_1ada0a2f-b917-4d51-b0d0-d418a10c8b23_Name">
    <vt:lpwstr>1ada0a2f-b917-4d51-b0d0-d418a10c8b23</vt:lpwstr>
  </property>
  <property fmtid="{D5CDD505-2E9C-101B-9397-08002B2CF9AE}" pid="6" name="MSIP_Label_1ada0a2f-b917-4d51-b0d0-d418a10c8b23_SiteId">
    <vt:lpwstr>12a3af23-a769-4654-847f-958f3d479f4a</vt:lpwstr>
  </property>
  <property fmtid="{D5CDD505-2E9C-101B-9397-08002B2CF9AE}" pid="7" name="MSIP_Label_1ada0a2f-b917-4d51-b0d0-d418a10c8b23_ActionId">
    <vt:lpwstr>5833cc24-5e64-4468-b4d5-c48f02bcc727</vt:lpwstr>
  </property>
  <property fmtid="{D5CDD505-2E9C-101B-9397-08002B2CF9AE}" pid="8" name="MSIP_Label_1ada0a2f-b917-4d51-b0d0-d418a10c8b23_ContentBits">
    <vt:lpwstr>0</vt:lpwstr>
  </property>
</Properties>
</file>