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>
              <a:noFill/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>
              <a:noFill/>
            </a:ln>
          </a:bottom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5" d="100"/>
          <a:sy n="75" d="100"/>
        </p:scale>
        <p:origin x="-1666" y="-163"/>
      </p:cViewPr>
      <p:guideLst>
        <p:guide pos="2160" orient="horz"/>
        <p:guide pos="2880"/>
      </p:guideLst>
    </p:cSldViewPr>
  </p:slideViewPr>
  <p:gridSpacing cx="73736200" cy="7373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 /><Relationship Id="rId24" Type="http://schemas.openxmlformats.org/officeDocument/2006/relationships/tableStyles" Target="tableStyles.xml" /><Relationship Id="rId2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225B76B-2388-49B2-B21C-3899C9AF97D7}" type="datetimeFigureOut">
              <a:rPr lang="ru-RU"/>
              <a:t>07.06.2022</a:t>
            </a:fld>
            <a:endParaRPr lang="ru-RU"/>
          </a:p>
        </p:txBody>
      </p:sp>
      <p:sp>
        <p:nvSpPr>
          <p:cNvPr id="4" name="Образ слайда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CAF43F2-219C-4E06-9221-FEFCDC56502E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1" hdr="0" sldNum="0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946673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963946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6044859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A814E5-A6C2-CAD4-6A08-F36636FF8FA2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E845971-2904-1254-00A3-27602BFD98A0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13543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773460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321084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4D19F50-53D8-0A92-CB58-CE83C9518328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64DF62-A54C-6E0D-E691-4ADAAAC93ABD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A2FBB6-157C-063A-99FF-1B2BD3FAEF38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161975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853082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2615997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57A80E4-684D-4D62-08C3-3A616BEAC454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238804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6635263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483542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48DB69F-BC6D-718C-78B2-28AC134A9728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128266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447091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9846948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94F1ABC-8BEF-D9EC-DE40-2338F3835F70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119647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238756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9061162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29BEC2A-7C74-20D7-E218-B2162C149B15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01DCC6E-E406-138B-DEEE-AE6F854DDBAD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F689EC-8CB2-D3AC-29BD-F771FE8F053C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FC90B9D-9066-88B9-EE1C-D0B9E4840BCC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F7032D-334B-386D-4B2C-B5038D102E89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707645-D6F3-4B4E-3941-AE3532132D02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3F8A568-1419-6B59-0278-1A60C2AD7EC7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571549-EDFC-52B1-0D71-4FFC28D9E90C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525052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867030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2262828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8BEC51-9ADA-A4A7-84DB-90510DE221A8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EA4A2F-DF26-4D5A-8F41-312C06A0DB24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BE7958-4F16-4479-9E1B-6526BBF05ECC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A90A05A-6695-4AF0-999A-F3B91CA1B5FB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5A3572A-3E65-4870-9ADD-36A954D1E062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4F61FB0-51DF-4C50-B974-4DCEAF51DB63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7AA0CA0-54E1-4459-A608-E30CC68EBE70}" type="datetime1">
              <a:rPr lang="ru-RU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92DA1CA-EA02-4C03-A30E-896FD30A2532}" type="datetime1">
              <a:rPr lang="ru-RU"/>
              <a:t>07.06.2022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D080190-E211-4BAC-A499-1F9324D5201D}" type="datetime1">
              <a:rPr lang="ru-RU"/>
              <a:t>07.06.2022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0085F9D-8BAC-4EC2-B6BE-469349833524}" type="datetime1">
              <a:rPr lang="ru-RU"/>
              <a:t>07.06.2022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ECB713-4928-499D-93D4-C19C867F0218}" type="datetime1">
              <a:rPr lang="ru-RU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35B850A-027F-44EB-AFBE-F18AD6E93C02}" type="datetime1">
              <a:rPr lang="ru-RU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965788D-BF63-44A2-9B81-B0BE4F89BEB1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1" hdr="0" sldNum="0"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/>
              <a:t>Программный модуль</a:t>
            </a:r>
            <a:br>
              <a:rPr lang="ru-RU"/>
            </a:br>
            <a:r>
              <a:rPr lang="ru-RU"/>
              <a:t>обработки сигнала</a:t>
            </a:r>
            <a:br>
              <a:rPr lang="ru-RU"/>
            </a:br>
            <a:r>
              <a:rPr lang="ru-RU"/>
              <a:t>стандарта DMR</a:t>
            </a:r>
            <a:endParaRPr lang="ru-RU"/>
          </a:p>
        </p:txBody>
      </p:sp>
      <p:sp>
        <p:nvSpPr>
          <p:cNvPr id="4" name="TextBox 3"/>
          <p:cNvSpPr txBox="1"/>
          <p:nvPr/>
        </p:nvSpPr>
        <p:spPr bwMode="auto">
          <a:xfrm>
            <a:off x="1714480" y="357166"/>
            <a:ext cx="6071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ru-RU"/>
              <a:t>Санкт-Петербургский государственный электротехнический</a:t>
            </a:r>
            <a:endParaRPr/>
          </a:p>
          <a:p>
            <a:pPr algn="ctr">
              <a:defRPr/>
            </a:pPr>
            <a:r>
              <a:rPr lang="ru-RU"/>
              <a:t>Университет «ЛЭТИ» им. В.И. Ульянова (Ленина)</a:t>
            </a:r>
            <a:endParaRPr lang="ru-RU"/>
          </a:p>
        </p:txBody>
      </p:sp>
      <p:sp>
        <p:nvSpPr>
          <p:cNvPr id="5" name="TextBox 4"/>
          <p:cNvSpPr txBox="1"/>
          <p:nvPr/>
        </p:nvSpPr>
        <p:spPr bwMode="auto">
          <a:xfrm>
            <a:off x="5715008" y="4714884"/>
            <a:ext cx="3125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Студент: Боржонов А.И.</a:t>
            </a:r>
            <a:endParaRPr/>
          </a:p>
          <a:p>
            <a:pPr>
              <a:defRPr/>
            </a:pPr>
            <a:r>
              <a:rPr lang="ru-RU"/>
              <a:t>Руководитель: Андреева О.М.</a:t>
            </a:r>
            <a:endParaRPr/>
          </a:p>
          <a:p>
            <a:pPr>
              <a:defRPr/>
            </a:pPr>
            <a:r>
              <a:rPr lang="ru-RU"/>
              <a:t>Консультант: Литвиненко С.А.</a:t>
            </a:r>
            <a:endParaRPr lang="ru-RU"/>
          </a:p>
        </p:txBody>
      </p:sp>
      <p:sp>
        <p:nvSpPr>
          <p:cNvPr id="6" name="TextBox 5"/>
          <p:cNvSpPr txBox="1"/>
          <p:nvPr/>
        </p:nvSpPr>
        <p:spPr bwMode="auto">
          <a:xfrm>
            <a:off x="323527" y="5805263"/>
            <a:ext cx="2563117" cy="64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Место выполнения ВКР:</a:t>
            </a:r>
            <a:endParaRPr/>
          </a:p>
          <a:p>
            <a:pPr>
              <a:defRPr/>
            </a:pPr>
            <a:r>
              <a:rPr lang="ru-RU"/>
              <a:t>Отдел ПОиП ООО «СТЦ»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013795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Сравнение методов</a:t>
            </a:r>
            <a:endParaRPr/>
          </a:p>
        </p:txBody>
      </p:sp>
      <p:sp>
        <p:nvSpPr>
          <p:cNvPr id="65410210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10/14</a:t>
            </a:r>
            <a:endParaRPr lang="ru-RU"/>
          </a:p>
        </p:txBody>
      </p:sp>
      <p:graphicFrame>
        <p:nvGraphicFramePr>
          <p:cNvPr id="1376524400" name=""/>
          <p:cNvGraphicFramePr>
            <a:graphicFrameLocks xmlns:a="http://schemas.openxmlformats.org/drawingml/2006/main"/>
          </p:cNvGraphicFramePr>
          <p:nvPr/>
        </p:nvGraphicFramePr>
        <p:xfrm>
          <a:off x="1040604" y="4449728"/>
          <a:ext cx="7062788" cy="1802127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1760934"/>
                <a:gridCol w="1760934"/>
                <a:gridCol w="1760934"/>
                <a:gridCol w="1760934"/>
              </a:tblGrid>
              <a:tr h="137160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Метод обнаружения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По комплексным отсчетам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По демодулированным отсчетам частоты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По демодулированным символам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ОСШ, дБ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 b="0">
                          <a:solidFill>
                            <a:schemeClr val="tx1"/>
                          </a:solidFill>
                        </a:rPr>
                        <a:t>-8.6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 b="0">
                          <a:solidFill>
                            <a:schemeClr val="tx1"/>
                          </a:solidFill>
                        </a:rPr>
                        <a:t>5.8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 b="0">
                          <a:solidFill>
                            <a:schemeClr val="tx1"/>
                          </a:solidFill>
                        </a:rPr>
                        <a:t>-2.7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6513895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393350" y="1095374"/>
            <a:ext cx="6357295" cy="32448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Декодирование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11/14</a:t>
            </a:r>
            <a:endParaRPr lang="ru-RU"/>
          </a:p>
        </p:txBody>
      </p:sp>
      <p:pic>
        <p:nvPicPr>
          <p:cNvPr id="177481116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138894" y="1083190"/>
            <a:ext cx="6866210" cy="53271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600991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ru-RU" sz="2800"/>
              <a:t>Структура реализованного программного модуля</a:t>
            </a:r>
            <a:endParaRPr lang="ru-RU" sz="2800"/>
          </a:p>
        </p:txBody>
      </p:sp>
      <p:sp>
        <p:nvSpPr>
          <p:cNvPr id="823581223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12/14</a:t>
            </a:r>
            <a:endParaRPr lang="ru-RU"/>
          </a:p>
        </p:txBody>
      </p:sp>
      <p:pic>
        <p:nvPicPr>
          <p:cNvPr id="56901127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14059" y="1334129"/>
            <a:ext cx="8115879" cy="4786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Быстродействие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13/14</a:t>
            </a:r>
            <a:endParaRPr lang="ru-RU"/>
          </a:p>
        </p:txBody>
      </p:sp>
      <p:graphicFrame>
        <p:nvGraphicFramePr>
          <p:cNvPr id="1383168957" name=""/>
          <p:cNvGraphicFramePr>
            <a:graphicFrameLocks xmlns:a="http://schemas.openxmlformats.org/drawingml/2006/main"/>
          </p:cNvGraphicFramePr>
          <p:nvPr/>
        </p:nvGraphicFramePr>
        <p:xfrm>
          <a:off x="539767" y="1491245"/>
          <a:ext cx="8147032" cy="4682523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2660167"/>
                <a:gridCol w="1824721"/>
                <a:gridCol w="1824721"/>
                <a:gridCol w="1824721"/>
              </a:tblGrid>
              <a:tr h="540408">
                <a:tc rowSpan="2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2400">
                          <a:solidFill>
                            <a:schemeClr val="tx1"/>
                          </a:solidFill>
                        </a:rPr>
                        <a:t>Этап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Время, мкс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1809679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400">
                          <a:solidFill>
                            <a:schemeClr val="tx1"/>
                          </a:solidFill>
                        </a:rPr>
                        <a:t>По комплексным отсчетам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400">
                          <a:solidFill>
                            <a:schemeClr val="tx1"/>
                          </a:solidFill>
                        </a:rPr>
                        <a:t>По демодулированным символам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400">
                          <a:solidFill>
                            <a:schemeClr val="tx1"/>
                          </a:solidFill>
                        </a:rPr>
                        <a:t>По демодулированным отсчетам частоты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40408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800">
                          <a:solidFill>
                            <a:schemeClr val="tx1"/>
                          </a:solidFill>
                        </a:rPr>
                        <a:t>Обнаружение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27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20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17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40408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800">
                          <a:solidFill>
                            <a:schemeClr val="tx1"/>
                          </a:solidFill>
                        </a:rPr>
                        <a:t>Демодуляция 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21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540408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800">
                          <a:solidFill>
                            <a:schemeClr val="tx1"/>
                          </a:solidFill>
                        </a:rPr>
                        <a:t>Декодирование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5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540408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800">
                          <a:solidFill>
                            <a:schemeClr val="tx1"/>
                          </a:solidFill>
                        </a:rPr>
                        <a:t>Полный цикл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1725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Заключение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417637"/>
            <a:ext cx="8229600" cy="4525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just">
              <a:buNone/>
              <a:defRPr/>
            </a:pPr>
            <a:r>
              <a:rPr lang="ru-RU"/>
              <a:t>		В результате выполнения выпускной квалификационной работы был реализован программный модуль обработки сигнала стандарта DMR. </a:t>
            </a:r>
            <a:endParaRPr/>
          </a:p>
          <a:p>
            <a:pPr marL="0" indent="0" algn="just">
              <a:buFont typeface="Arial"/>
              <a:buNone/>
              <a:defRPr/>
            </a:pPr>
            <a:r>
              <a:rPr lang="ru-RU"/>
              <a:t>	Так же были решены следующие задачи:</a:t>
            </a:r>
            <a:endParaRPr lang="ru-RU"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 algn="just"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изучение стандарта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 DMR Air Interface protocol;</a:t>
            </a:r>
            <a:endParaRPr sz="2400"/>
          </a:p>
          <a:p>
            <a:pPr lvl="1" algn="just"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изучение формирования сигнала физического уровня;</a:t>
            </a:r>
            <a:endParaRPr sz="2400"/>
          </a:p>
          <a:p>
            <a:pPr lvl="1" algn="just"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разработка алгоритма обработки сигнала;</a:t>
            </a:r>
            <a:endParaRPr sz="2400"/>
          </a:p>
          <a:p>
            <a:pPr lvl="1" algn="just"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реализация алгоритмов на языке программирования С++;</a:t>
            </a:r>
            <a:endParaRPr lang="ru-RU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 algn="just"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верификация и тестирование ПО.</a:t>
            </a:r>
            <a:endParaRPr sz="240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14/14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301819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/>
              <a:t>Демодуляция FM</a:t>
            </a:r>
            <a:endParaRPr/>
          </a:p>
        </p:txBody>
      </p:sp>
      <p:sp>
        <p:nvSpPr>
          <p:cNvPr id="149270303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507634840" name=""/>
          <p:cNvSpPr txBox="1"/>
          <p:nvPr/>
        </p:nvSpPr>
        <p:spPr bwMode="auto">
          <a:xfrm flipH="0" flipV="0">
            <a:off x="750170" y="1566933"/>
            <a:ext cx="7492617" cy="186713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indent="449579"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4800"/>
                          </m:ctrlPr>
                        </m:sSubPr>
                        <m:e>
                          <m:r>
                            <m:rPr/>
                            <a:rPr sz="48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/>
                            <a:rPr sz="4800">
                              <a:latin typeface="Cambria Math"/>
                              <a:ea typeface="Cambria Math"/>
                              <a:cs typeface="Cambria Math"/>
                            </a:rPr>
                            <m:t>FM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ctrlPr>
                            <a:rPr sz="4800"/>
                          </m:ctrlPr>
                        </m:dPr>
                        <m:e>
                          <m:r>
                            <m:rPr/>
                            <a:rPr sz="4800"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</m:d>
                      <m:r>
                        <m:rPr/>
                        <a:rPr sz="48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r>
                        <m:rPr/>
                        <a:rPr sz="48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f>
                        <m:fPr>
                          <m:ctrlPr>
                            <a:rPr sz="48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sz="2800" i="1" u="none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i"/>
                                </m:rPr>
                                <a:rPr lang="ru-RU" sz="2800" u="non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d</m:t>
                              </m:r>
                              <m:r>
                                <m:rPr/>
                                <a:rPr lang="en-US" sz="2800" u="non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num>
                            <m:den>
                              <m:r>
                                <m:rPr>
                                  <m:sty m:val="i"/>
                                </m:rPr>
                                <a:rPr lang="ru-RU" sz="2800" u="non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d</m:t>
                              </m:r>
                              <m:r>
                                <m:rPr/>
                                <a:rPr lang="en-US" sz="2800" u="non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t</m:t>
                              </m:r>
                            </m:den>
                          </m:f>
                          <m:r>
                            <m:rPr/>
                            <a:rPr lang="ru-RU" sz="4800">
                              <a:latin typeface="Cambria Math"/>
                              <a:ea typeface="Cambria Math"/>
                              <a:cs typeface="Cambria Math"/>
                            </a:rPr>
                            <m:t>*</m:t>
                          </m:r>
                          <m:r>
                            <m:rPr/>
                            <a:rPr lang="en-US" sz="4800">
                              <a:latin typeface="Cambria Math"/>
                              <a:ea typeface="Cambria Math"/>
                              <a:cs typeface="Cambria Math"/>
                            </a:rPr>
                            <m:t>Q</m:t>
                          </m:r>
                          <m:r>
                            <m:rPr/>
                            <a:rPr lang="ru-RU" sz="4800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  <m:r>
                            <m:rPr/>
                            <a:rPr sz="4800">
                              <a:latin typeface="Cambria Math"/>
                              <a:ea typeface="Cambria Math"/>
                              <a:cs typeface="Cambria Math"/>
                            </a:rPr>
                            <m:t>-</m:t>
                          </m:r>
                          <m:r>
                            <m:rPr/>
                            <a:rPr lang="ru-RU" sz="4800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  <m:f>
                            <m:fPr>
                              <m:ctrlPr>
                                <a:rPr sz="2800" i="1" u="none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i"/>
                                </m:rPr>
                                <a:rPr lang="ru-RU" sz="2800" u="non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d</m:t>
                              </m:r>
                              <m:r>
                                <m:rPr/>
                                <a:rPr lang="en-US" sz="2800" u="non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Q</m:t>
                              </m:r>
                            </m:num>
                            <m:den>
                              <m:r>
                                <m:rPr>
                                  <m:sty m:val="i"/>
                                </m:rPr>
                                <a:rPr lang="ru-RU" sz="2800" u="non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d</m:t>
                              </m:r>
                              <m:r>
                                <m:rPr/>
                                <a:rPr lang="en-US" sz="2800" u="non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t</m:t>
                              </m:r>
                            </m:den>
                          </m:f>
                          <m:r>
                            <m:rPr/>
                            <a:rPr lang="ru-RU" sz="4800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  <m:r>
                            <m:rPr/>
                            <a:rPr lang="ru-RU" sz="4800">
                              <a:latin typeface="Cambria Math"/>
                              <a:ea typeface="Cambria Math"/>
                              <a:cs typeface="Cambria Math"/>
                            </a:rPr>
                            <m:t>*</m:t>
                          </m:r>
                          <m:r>
                            <m:rPr/>
                            <a:rPr lang="en-US" sz="4800"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num>
                        <m:den>
                          <m:sSup>
                            <m:sSupPr>
                              <m:ctrlPr>
                                <a:rPr sz="4800"/>
                              </m:ctrlPr>
                            </m:sSupPr>
                            <m:e>
                              <m:r>
                                <m:rPr/>
                                <a:rPr sz="4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Q</m:t>
                              </m:r>
                            </m:e>
                            <m:sup>
                              <m:r>
                                <m:rPr/>
                                <a:rPr sz="4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/>
                            <a:rPr lang="ru-RU" sz="4800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  <m:r>
                            <m:rPr/>
                            <a:rPr sz="4800">
                              <a:latin typeface="Cambria Math"/>
                              <a:ea typeface="Cambria Math"/>
                              <a:cs typeface="Cambria Math"/>
                            </a:rPr>
                            <m:t>+</m:t>
                          </m:r>
                          <m:r>
                            <m:rPr/>
                            <a:rPr lang="ru-RU" sz="4800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  <m:sSup>
                            <m:sSupPr>
                              <m:ctrlPr>
                                <a:rPr sz="4800"/>
                              </m:ctrlPr>
                            </m:sSupPr>
                            <m:e>
                              <m:r>
                                <m:rPr/>
                                <a:rPr sz="4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e>
                            <m:sup>
                              <m:r>
                                <m:rPr/>
                                <a:rPr sz="4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308421510" name=""/>
          <p:cNvSpPr txBox="1"/>
          <p:nvPr/>
        </p:nvSpPr>
        <p:spPr bwMode="auto">
          <a:xfrm flipH="0" flipV="0">
            <a:off x="1543952" y="4230871"/>
            <a:ext cx="467478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•"/>
              <a:defRPr/>
            </a:pPr>
            <a:endParaRPr/>
          </a:p>
        </p:txBody>
      </p:sp>
      <p:sp>
        <p:nvSpPr>
          <p:cNvPr id="1464956051" name=""/>
          <p:cNvSpPr txBox="1"/>
          <p:nvPr/>
        </p:nvSpPr>
        <p:spPr bwMode="auto">
          <a:xfrm flipH="0" flipV="0">
            <a:off x="750170" y="4053661"/>
            <a:ext cx="7359777" cy="1431384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28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28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/>
                            <a:rPr sz="2800">
                              <a:latin typeface="Cambria Math"/>
                              <a:ea typeface="Cambria Math"/>
                              <a:cs typeface="Cambria Math"/>
                            </a:rPr>
                            <m:t>FM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ctrlPr>
                            <a:rPr sz="28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sz="2800"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sz="2800"/>
              <a:t> - частотная функция принятого сигнала;</a:t>
            </a:r>
            <a:endParaRPr sz="2800"/>
          </a:p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800">
                          <a:latin typeface="Cambria Math"/>
                          <a:ea typeface="Cambria Math"/>
                          <a:cs typeface="Cambria Math"/>
                        </a:rPr>
                        <m:t>I</m:t>
                      </m:r>
                    </m:oMath>
                  </m:oMathPara>
                </a14:m>
              </mc:Choice>
              <mc:Fallback/>
            </mc:AlternateContent>
            <a:r>
              <a:rPr sz="2800"/>
              <a:t> - синфазная составляющая;</a:t>
            </a:r>
            <a:endParaRPr sz="2800"/>
          </a:p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800">
                          <a:latin typeface="Cambria Math"/>
                          <a:ea typeface="Cambria Math"/>
                          <a:cs typeface="Cambria Math"/>
                        </a:rPr>
                        <m:t>Q</m:t>
                      </m:r>
                    </m:oMath>
                  </m:oMathPara>
                </a14:m>
              </mc:Choice>
              <mc:Fallback/>
            </mc:AlternateContent>
            <a:r>
              <a:rPr sz="2800"/>
              <a:t> - квадратурная составляющая.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5939256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 algn="l">
              <a:defRPr/>
            </a:pPr>
            <a:r>
              <a:rPr/>
              <a:t>АЧХ фильтров демодулятора 4FSK</a:t>
            </a:r>
            <a:endParaRPr/>
          </a:p>
        </p:txBody>
      </p:sp>
      <p:sp>
        <p:nvSpPr>
          <p:cNvPr id="96275843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41763549" name=""/>
          <p:cNvSpPr txBox="1"/>
          <p:nvPr/>
        </p:nvSpPr>
        <p:spPr bwMode="auto">
          <a:xfrm flipH="0" flipV="0">
            <a:off x="1543952" y="4230871"/>
            <a:ext cx="467478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•"/>
              <a:defRPr/>
            </a:pPr>
            <a:endParaRPr/>
          </a:p>
        </p:txBody>
      </p:sp>
      <p:pic>
        <p:nvPicPr>
          <p:cNvPr id="107037233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23260" y="1377745"/>
            <a:ext cx="8497479" cy="43372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653522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/>
              <a:t>Турбо код BPTC(196,96)</a:t>
            </a:r>
            <a:endParaRPr/>
          </a:p>
        </p:txBody>
      </p:sp>
      <p:sp>
        <p:nvSpPr>
          <p:cNvPr id="176590381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37194986" name=""/>
          <p:cNvSpPr txBox="1"/>
          <p:nvPr/>
        </p:nvSpPr>
        <p:spPr bwMode="auto">
          <a:xfrm flipH="0" flipV="0">
            <a:off x="1543952" y="4230871"/>
            <a:ext cx="467478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•"/>
              <a:defRPr/>
            </a:pPr>
            <a:endParaRPr/>
          </a:p>
        </p:txBody>
      </p:sp>
      <p:pic>
        <p:nvPicPr>
          <p:cNvPr id="136186697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263475" y="1218313"/>
            <a:ext cx="6617049" cy="54231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7869965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algn="l">
              <a:defRPr/>
            </a:pPr>
            <a:r>
              <a:rPr/>
              <a:t>Обобщенная схема устройства АРМ</a:t>
            </a:r>
            <a:endParaRPr/>
          </a:p>
        </p:txBody>
      </p:sp>
      <p:sp>
        <p:nvSpPr>
          <p:cNvPr id="96786254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78974946" name=""/>
          <p:cNvSpPr txBox="1"/>
          <p:nvPr/>
        </p:nvSpPr>
        <p:spPr bwMode="auto">
          <a:xfrm flipH="0" flipV="0">
            <a:off x="1543952" y="4230871"/>
            <a:ext cx="467478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•"/>
              <a:defRPr/>
            </a:pPr>
            <a:endParaRPr/>
          </a:p>
        </p:txBody>
      </p:sp>
      <p:pic>
        <p:nvPicPr>
          <p:cNvPr id="19649782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775290" y="1717339"/>
            <a:ext cx="7642376" cy="2879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Цель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2/14</a:t>
            </a:r>
            <a:endParaRPr lang="ru-RU"/>
          </a:p>
        </p:txBody>
      </p:sp>
      <p:sp>
        <p:nvSpPr>
          <p:cNvPr id="1356442144" name=""/>
          <p:cNvSpPr/>
          <p:nvPr/>
        </p:nvSpPr>
        <p:spPr bwMode="auto">
          <a:xfrm flipH="0" flipV="0">
            <a:off x="645939" y="1772373"/>
            <a:ext cx="7852121" cy="2449285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69053" name=""/>
          <p:cNvSpPr txBox="1"/>
          <p:nvPr/>
        </p:nvSpPr>
        <p:spPr bwMode="auto">
          <a:xfrm flipH="0" flipV="0">
            <a:off x="761218" y="1884432"/>
            <a:ext cx="446444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Программное обеспечение устройства АРМ</a:t>
            </a:r>
            <a:endParaRPr/>
          </a:p>
        </p:txBody>
      </p:sp>
      <p:sp>
        <p:nvSpPr>
          <p:cNvPr id="1732697980" name=""/>
          <p:cNvSpPr/>
          <p:nvPr/>
        </p:nvSpPr>
        <p:spPr bwMode="auto">
          <a:xfrm flipH="0" flipV="0">
            <a:off x="1025357" y="2463436"/>
            <a:ext cx="1752919" cy="1566121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073204266" name=""/>
          <p:cNvSpPr txBox="1"/>
          <p:nvPr/>
        </p:nvSpPr>
        <p:spPr bwMode="auto">
          <a:xfrm flipH="0" flipV="0">
            <a:off x="1023197" y="2834838"/>
            <a:ext cx="1755079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Взаимодействие с приемным устройством</a:t>
            </a:r>
            <a:endParaRPr sz="1800"/>
          </a:p>
        </p:txBody>
      </p:sp>
      <p:sp>
        <p:nvSpPr>
          <p:cNvPr id="1823512880" name=""/>
          <p:cNvSpPr/>
          <p:nvPr/>
        </p:nvSpPr>
        <p:spPr bwMode="auto">
          <a:xfrm flipH="0" flipV="0">
            <a:off x="3695539" y="2465075"/>
            <a:ext cx="1752919" cy="1566121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41285427" name=""/>
          <p:cNvSpPr txBox="1"/>
          <p:nvPr/>
        </p:nvSpPr>
        <p:spPr bwMode="auto">
          <a:xfrm flipH="0" flipV="0">
            <a:off x="3695539" y="2956758"/>
            <a:ext cx="1761919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Менеджер заданий</a:t>
            </a:r>
            <a:endParaRPr sz="1800"/>
          </a:p>
        </p:txBody>
      </p:sp>
      <p:sp>
        <p:nvSpPr>
          <p:cNvPr id="1083308357" name=""/>
          <p:cNvSpPr/>
          <p:nvPr/>
        </p:nvSpPr>
        <p:spPr bwMode="auto">
          <a:xfrm flipH="0" flipV="0">
            <a:off x="6372483" y="2465075"/>
            <a:ext cx="1752919" cy="1566121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48602391" name=""/>
          <p:cNvSpPr txBox="1"/>
          <p:nvPr/>
        </p:nvSpPr>
        <p:spPr bwMode="auto">
          <a:xfrm flipH="0" flipV="0">
            <a:off x="6370323" y="2958396"/>
            <a:ext cx="1758319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Взаимодействие с клиентом</a:t>
            </a:r>
            <a:endParaRPr sz="1800"/>
          </a:p>
        </p:txBody>
      </p:sp>
      <p:cxnSp>
        <p:nvCxnSpPr>
          <p:cNvPr id="0" name="Линия 0"/>
          <p:cNvCxnSpPr>
            <a:cxnSpLocks/>
            <a:stCxn id="2073204266" idx="3"/>
            <a:endCxn id="141285427" idx="1"/>
          </p:cNvCxnSpPr>
          <p:nvPr/>
        </p:nvCxnSpPr>
        <p:spPr bwMode="auto">
          <a:xfrm rot="0" flipH="0" flipV="1">
            <a:off x="2779200" y="3244859"/>
            <a:ext cx="917262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headEnd type="arrow" w="lg" len="lg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501368" name="Линия 0"/>
          <p:cNvCxnSpPr>
            <a:cxnSpLocks/>
          </p:cNvCxnSpPr>
          <p:nvPr/>
        </p:nvCxnSpPr>
        <p:spPr bwMode="auto">
          <a:xfrm rot="0" flipH="0" flipV="1">
            <a:off x="5448459" y="3246498"/>
            <a:ext cx="917262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headEnd type="arrow" w="lg" len="lg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993106" name=""/>
          <p:cNvSpPr/>
          <p:nvPr/>
        </p:nvSpPr>
        <p:spPr bwMode="auto">
          <a:xfrm flipH="0" flipV="0">
            <a:off x="1015998" y="4690563"/>
            <a:ext cx="1752919" cy="1566121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360186666" name=""/>
          <p:cNvSpPr txBox="1"/>
          <p:nvPr/>
        </p:nvSpPr>
        <p:spPr bwMode="auto">
          <a:xfrm flipH="0" flipV="0">
            <a:off x="1015998" y="5183884"/>
            <a:ext cx="177055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Задание </a:t>
            </a:r>
            <a:endParaRPr sz="1600"/>
          </a:p>
          <a:p>
            <a:pPr algn="ctr">
              <a:defRPr/>
            </a:pPr>
            <a:r>
              <a:rPr sz="1600"/>
              <a:t>Apco25</a:t>
            </a:r>
            <a:endParaRPr sz="1800"/>
          </a:p>
        </p:txBody>
      </p:sp>
      <p:sp>
        <p:nvSpPr>
          <p:cNvPr id="1746879866" name=""/>
          <p:cNvSpPr/>
          <p:nvPr/>
        </p:nvSpPr>
        <p:spPr bwMode="auto">
          <a:xfrm flipH="0" flipV="0">
            <a:off x="3704539" y="4690563"/>
            <a:ext cx="1752919" cy="1566121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78907256" name=""/>
          <p:cNvSpPr txBox="1"/>
          <p:nvPr/>
        </p:nvSpPr>
        <p:spPr bwMode="auto">
          <a:xfrm flipH="0" flipV="0">
            <a:off x="3704539" y="5183884"/>
            <a:ext cx="177271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Задание</a:t>
            </a:r>
            <a:endParaRPr sz="1800"/>
          </a:p>
          <a:p>
            <a:pPr algn="ctr">
              <a:defRPr/>
            </a:pPr>
            <a:r>
              <a:rPr sz="1600"/>
              <a:t>TETRA</a:t>
            </a:r>
            <a:endParaRPr sz="1800"/>
          </a:p>
        </p:txBody>
      </p:sp>
      <p:sp>
        <p:nvSpPr>
          <p:cNvPr id="815188957" name=""/>
          <p:cNvSpPr/>
          <p:nvPr/>
        </p:nvSpPr>
        <p:spPr bwMode="auto">
          <a:xfrm flipH="0" flipV="0">
            <a:off x="6363124" y="4690563"/>
            <a:ext cx="1752919" cy="1566121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894100072" name=""/>
          <p:cNvSpPr txBox="1"/>
          <p:nvPr/>
        </p:nvSpPr>
        <p:spPr bwMode="auto">
          <a:xfrm flipH="0" flipV="0">
            <a:off x="6363124" y="5183884"/>
            <a:ext cx="176911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Задание</a:t>
            </a:r>
            <a:endParaRPr sz="1600"/>
          </a:p>
          <a:p>
            <a:pPr algn="ctr">
              <a:defRPr/>
            </a:pPr>
            <a:r>
              <a:rPr sz="1600"/>
              <a:t>DMR</a:t>
            </a:r>
            <a:endParaRPr sz="1800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rot="16199969" flipH="0" flipV="0">
            <a:off x="2672629" y="3260384"/>
            <a:ext cx="659364" cy="2200990"/>
          </a:xfrm>
          <a:prstGeom prst="bentConnector3">
            <a:avLst>
              <a:gd name="adj1" fmla="val 50000"/>
            </a:avLst>
          </a:prstGeom>
          <a:ln w="12699" cap="flat" cmpd="sng" algn="ctr">
            <a:solidFill>
              <a:srgbClr val="000000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683646" name=""/>
          <p:cNvCxnSpPr>
            <a:cxnSpLocks/>
          </p:cNvCxnSpPr>
          <p:nvPr/>
        </p:nvCxnSpPr>
        <p:spPr bwMode="auto">
          <a:xfrm rot="16199969" flipH="1" flipV="0">
            <a:off x="5819305" y="3260384"/>
            <a:ext cx="659364" cy="2200989"/>
          </a:xfrm>
          <a:prstGeom prst="bentConnector3">
            <a:avLst>
              <a:gd name="adj1" fmla="val 50000"/>
            </a:avLst>
          </a:prstGeom>
          <a:ln w="12699" cap="flat" cmpd="sng" algn="ctr">
            <a:solidFill>
              <a:srgbClr val="FF0000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823512880" idx="2"/>
            <a:endCxn id="1746879866" idx="0"/>
          </p:cNvCxnSpPr>
          <p:nvPr/>
        </p:nvCxnSpPr>
        <p:spPr bwMode="auto">
          <a:xfrm rot="5399976" flipH="0" flipV="1">
            <a:off x="4248000" y="4362498"/>
            <a:ext cx="659364" cy="0"/>
          </a:xfrm>
          <a:prstGeom prst="line">
            <a:avLst/>
          </a:prstGeom>
          <a:ln w="12699" cap="flat" cmpd="sng" algn="ctr">
            <a:solidFill>
              <a:srgbClr val="000000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803345" name=""/>
          <p:cNvSpPr txBox="1"/>
          <p:nvPr/>
        </p:nvSpPr>
        <p:spPr bwMode="auto">
          <a:xfrm flipH="0" flipV="0">
            <a:off x="521233" y="1249691"/>
            <a:ext cx="700992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Реализация программного модуля обработки сигнала стандарта DMR</a:t>
            </a:r>
            <a:endParaRPr/>
          </a:p>
        </p:txBody>
      </p:sp>
      <p:cxnSp>
        <p:nvCxnSpPr>
          <p:cNvPr id="389129455" name="Линия 0"/>
          <p:cNvCxnSpPr>
            <a:cxnSpLocks/>
          </p:cNvCxnSpPr>
          <p:nvPr/>
        </p:nvCxnSpPr>
        <p:spPr bwMode="auto">
          <a:xfrm rot="0" flipH="0" flipV="1">
            <a:off x="457200" y="3244858"/>
            <a:ext cx="568156" cy="0"/>
          </a:xfrm>
          <a:prstGeom prst="line">
            <a:avLst/>
          </a:prstGeom>
          <a:ln w="12699" cap="flat" cmpd="sng" algn="ctr">
            <a:solidFill>
              <a:srgbClr val="000000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56943" name="Линия 0"/>
          <p:cNvCxnSpPr>
            <a:cxnSpLocks/>
          </p:cNvCxnSpPr>
          <p:nvPr/>
        </p:nvCxnSpPr>
        <p:spPr bwMode="auto">
          <a:xfrm rot="0" flipH="0" flipV="1">
            <a:off x="8132241" y="3244858"/>
            <a:ext cx="568155" cy="0"/>
          </a:xfrm>
          <a:prstGeom prst="line">
            <a:avLst/>
          </a:prstGeom>
          <a:ln w="12699" cap="flat" cmpd="sng" algn="ctr">
            <a:solidFill>
              <a:srgbClr val="000000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З</a:t>
            </a:r>
            <a:r>
              <a:rPr lang="ru-RU"/>
              <a:t>адачи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just">
              <a:defRPr/>
            </a:pPr>
            <a:r>
              <a:rPr lang="ru-RU"/>
              <a:t>изучение стандарта</a:t>
            </a:r>
            <a:r>
              <a:rPr lang="en-US"/>
              <a:t> DMR Air Interface protocol;</a:t>
            </a:r>
            <a:endParaRPr lang="ru-RU"/>
          </a:p>
          <a:p>
            <a:pPr algn="just">
              <a:defRPr/>
            </a:pPr>
            <a:r>
              <a:rPr lang="ru-RU"/>
              <a:t>изучение принципов формирования сигнала физического уровня;</a:t>
            </a:r>
            <a:endParaRPr/>
          </a:p>
          <a:p>
            <a:pPr algn="just">
              <a:defRPr/>
            </a:pPr>
            <a:r>
              <a:rPr lang="ru-RU"/>
              <a:t>разработка алгоритма обработки сигнала;</a:t>
            </a:r>
            <a:endParaRPr lang="ru-RU"/>
          </a:p>
          <a:p>
            <a:pPr algn="just">
              <a:defRPr/>
            </a:pPr>
            <a:r>
              <a:rPr lang="ru-RU"/>
              <a:t>реализация алгоритма на языке программирования С++;</a:t>
            </a:r>
            <a:endParaRPr/>
          </a:p>
          <a:p>
            <a:pPr algn="just">
              <a:defRPr/>
            </a:pPr>
            <a:r>
              <a:rPr lang="ru-RU"/>
              <a:t>верификация и тестирование ПО.</a:t>
            </a:r>
            <a:endParaRPr lang="ru-RU"/>
          </a:p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3/14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468943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/>
              <a:t>Стандарт DMR</a:t>
            </a:r>
            <a:endParaRPr/>
          </a:p>
        </p:txBody>
      </p:sp>
      <p:sp>
        <p:nvSpPr>
          <p:cNvPr id="85936646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4/14</a:t>
            </a:r>
            <a:endParaRPr lang="ru-RU"/>
          </a:p>
        </p:txBody>
      </p:sp>
      <p:pic>
        <p:nvPicPr>
          <p:cNvPr id="213919122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267605" y="1225661"/>
            <a:ext cx="4608788" cy="2847771"/>
          </a:xfrm>
          <a:prstGeom prst="rect">
            <a:avLst/>
          </a:prstGeom>
        </p:spPr>
      </p:pic>
      <p:graphicFrame>
        <p:nvGraphicFramePr>
          <p:cNvPr id="1227556653" name=""/>
          <p:cNvGraphicFramePr>
            <a:graphicFrameLocks xmlns:a="http://schemas.openxmlformats.org/drawingml/2006/main"/>
          </p:cNvGraphicFramePr>
          <p:nvPr/>
        </p:nvGraphicFramePr>
        <p:xfrm>
          <a:off x="1517649" y="4149090"/>
          <a:ext cx="6108699" cy="220725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{2D5ABB26-0587-4C30-8999-92F81FD0307C}</a:tableStyleId>
              </a:tblPr>
              <a:tblGrid>
                <a:gridCol w="1523999"/>
                <a:gridCol w="1523999"/>
                <a:gridCol w="1523999"/>
                <a:gridCol w="1523999"/>
              </a:tblGrid>
              <a:tr h="365760">
                <a:tc gridSpan="2"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Информационные биты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rowSpan="2"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Символ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 rowSpan="2"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Девиация 4FSK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Бит 1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Бит 0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0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+3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+1,944 кГц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0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0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+1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+0,648 кГц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0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-1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-0,648 кГц</a:t>
                      </a:r>
                      <a:endParaRPr sz="1800"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-3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-1,944 кГц</a:t>
                      </a:r>
                      <a:endParaRPr sz="1800"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Основные этапы алгоритма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5/14</a:t>
            </a:r>
            <a:endParaRPr lang="ru-RU"/>
          </a:p>
        </p:txBody>
      </p:sp>
      <p:sp>
        <p:nvSpPr>
          <p:cNvPr id="192256328" name=""/>
          <p:cNvSpPr txBox="1"/>
          <p:nvPr/>
        </p:nvSpPr>
        <p:spPr bwMode="auto">
          <a:xfrm flipH="0" flipV="0">
            <a:off x="4251259" y="1630679"/>
            <a:ext cx="4118040" cy="3505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/>
              <a:t>Методы обнаружения синхрогруппы:</a:t>
            </a:r>
            <a:endParaRPr sz="2800"/>
          </a:p>
          <a:p>
            <a:pPr marL="283879" indent="-283879">
              <a:buAutoNum type="arabicParenR"/>
              <a:defRPr/>
            </a:pPr>
            <a:r>
              <a:rPr sz="2800"/>
              <a:t> по комплексным отсчетам;</a:t>
            </a:r>
            <a:endParaRPr sz="2800"/>
          </a:p>
          <a:p>
            <a:pPr marL="283879" indent="-283879">
              <a:buAutoNum type="arabicParenR"/>
              <a:defRPr/>
            </a:pPr>
            <a:r>
              <a:rPr sz="2800"/>
              <a:t> по демодулированным отсчетам частоты;</a:t>
            </a:r>
            <a:endParaRPr sz="2800"/>
          </a:p>
          <a:p>
            <a:pPr marL="283879" indent="-283879">
              <a:buAutoNum type="arabicParenR"/>
              <a:defRPr/>
            </a:pPr>
            <a:r>
              <a:rPr sz="2800"/>
              <a:t> по демодулированным символам.</a:t>
            </a:r>
            <a:endParaRPr/>
          </a:p>
        </p:txBody>
      </p:sp>
      <p:pic>
        <p:nvPicPr>
          <p:cNvPr id="32186335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89049" y="1066979"/>
            <a:ext cx="2810510" cy="52195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262614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/>
              <a:t>Демодуляция 4FSK</a:t>
            </a:r>
            <a:endParaRPr/>
          </a:p>
        </p:txBody>
      </p:sp>
      <p:sp>
        <p:nvSpPr>
          <p:cNvPr id="21725808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6/14</a:t>
            </a:r>
            <a:endParaRPr lang="ru-RU"/>
          </a:p>
        </p:txBody>
      </p:sp>
      <p:pic>
        <p:nvPicPr>
          <p:cNvPr id="149334406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66032" y="1269310"/>
            <a:ext cx="8211935" cy="50870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Обнаружение синхрогруппы</a:t>
            </a:r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7/14</a:t>
            </a:r>
            <a:endParaRPr lang="ru-RU"/>
          </a:p>
        </p:txBody>
      </p:sp>
      <p:sp>
        <p:nvSpPr>
          <p:cNvPr id="1606297787" name=""/>
          <p:cNvSpPr txBox="1"/>
          <p:nvPr/>
        </p:nvSpPr>
        <p:spPr bwMode="auto">
          <a:xfrm flipH="0" flipV="0">
            <a:off x="457200" y="1234577"/>
            <a:ext cx="2791152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По комплексным отсчетам</a:t>
            </a:r>
            <a:endParaRPr/>
          </a:p>
        </p:txBody>
      </p:sp>
      <p:sp>
        <p:nvSpPr>
          <p:cNvPr id="854640143" name=""/>
          <p:cNvSpPr/>
          <p:nvPr/>
        </p:nvSpPr>
        <p:spPr bwMode="auto">
          <a:xfrm flipH="0" flipV="0">
            <a:off x="4510935" y="1702557"/>
            <a:ext cx="914400" cy="914399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16530448" name=""/>
          <p:cNvSpPr/>
          <p:nvPr/>
        </p:nvSpPr>
        <p:spPr bwMode="auto">
          <a:xfrm flipH="0" flipV="0">
            <a:off x="5996833" y="1702557"/>
            <a:ext cx="914400" cy="914398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9444479" name=""/>
          <p:cNvSpPr txBox="1"/>
          <p:nvPr/>
        </p:nvSpPr>
        <p:spPr bwMode="auto">
          <a:xfrm flipH="0" flipV="0">
            <a:off x="4752213" y="1844887"/>
            <a:ext cx="431844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/>
              <a:t>К</a:t>
            </a:r>
            <a:endParaRPr sz="3600"/>
          </a:p>
        </p:txBody>
      </p:sp>
      <p:sp>
        <p:nvSpPr>
          <p:cNvPr id="335599616" name=""/>
          <p:cNvSpPr txBox="1"/>
          <p:nvPr/>
        </p:nvSpPr>
        <p:spPr bwMode="auto">
          <a:xfrm flipH="0" flipV="0">
            <a:off x="6099591" y="1839538"/>
            <a:ext cx="708884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/>
              <a:t>ПУ</a:t>
            </a:r>
            <a:endParaRPr sz="3600"/>
          </a:p>
        </p:txBody>
      </p:sp>
      <p:cxnSp>
        <p:nvCxnSpPr>
          <p:cNvPr id="0" name="Линия 0"/>
          <p:cNvCxnSpPr>
            <a:cxnSpLocks/>
            <a:endCxn id="216530448" idx="1"/>
          </p:cNvCxnSpPr>
          <p:nvPr/>
        </p:nvCxnSpPr>
        <p:spPr bwMode="auto">
          <a:xfrm rot="0" flipH="0" flipV="1">
            <a:off x="5432535" y="2165108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7322237" name="Линия 0"/>
          <p:cNvCxnSpPr>
            <a:cxnSpLocks/>
          </p:cNvCxnSpPr>
          <p:nvPr/>
        </p:nvCxnSpPr>
        <p:spPr bwMode="auto">
          <a:xfrm rot="0" flipH="0" flipV="1">
            <a:off x="6911233" y="2159758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398294" name="Линия 0"/>
          <p:cNvCxnSpPr>
            <a:cxnSpLocks/>
          </p:cNvCxnSpPr>
          <p:nvPr/>
        </p:nvCxnSpPr>
        <p:spPr bwMode="auto">
          <a:xfrm rot="0" flipH="0" flipV="1">
            <a:off x="3945894" y="2159758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497520" name="Линия 0"/>
          <p:cNvCxnSpPr>
            <a:cxnSpLocks/>
          </p:cNvCxnSpPr>
          <p:nvPr/>
        </p:nvCxnSpPr>
        <p:spPr bwMode="auto">
          <a:xfrm rot="16199969" flipH="0" flipV="1">
            <a:off x="4685614" y="2899478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8313791" name="Линия 0"/>
          <p:cNvCxnSpPr>
            <a:cxnSpLocks/>
          </p:cNvCxnSpPr>
          <p:nvPr/>
        </p:nvCxnSpPr>
        <p:spPr bwMode="auto">
          <a:xfrm rot="16199969" flipH="0" flipV="1">
            <a:off x="6171513" y="2899478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118323" name=""/>
          <p:cNvSpPr txBox="1"/>
          <p:nvPr/>
        </p:nvSpPr>
        <p:spPr bwMode="auto">
          <a:xfrm flipH="0" flipV="0">
            <a:off x="6454033" y="2899478"/>
            <a:ext cx="3011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i="1"/>
              <a:t>h</a:t>
            </a:r>
            <a:endParaRPr/>
          </a:p>
        </p:txBody>
      </p:sp>
      <p:sp>
        <p:nvSpPr>
          <p:cNvPr id="92260831" name=""/>
          <p:cNvSpPr txBox="1"/>
          <p:nvPr/>
        </p:nvSpPr>
        <p:spPr bwMode="auto">
          <a:xfrm flipH="0" flipV="0">
            <a:off x="5023312" y="2899478"/>
            <a:ext cx="804044" cy="4070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  <m:sub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IQ</m:t>
                          </m:r>
                        </m:sub>
                      </m:sSub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701714079" name=""/>
          <p:cNvSpPr txBox="1"/>
          <p:nvPr/>
        </p:nvSpPr>
        <p:spPr bwMode="auto">
          <a:xfrm flipH="0" flipV="0">
            <a:off x="3598290" y="1758008"/>
            <a:ext cx="610994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087744038" name=""/>
          <p:cNvSpPr txBox="1"/>
          <p:nvPr/>
        </p:nvSpPr>
        <p:spPr bwMode="auto">
          <a:xfrm flipH="0" flipV="0">
            <a:off x="786421" y="2024062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308181905" name=""/>
          <p:cNvSpPr txBox="1"/>
          <p:nvPr/>
        </p:nvSpPr>
        <p:spPr bwMode="auto">
          <a:xfrm flipH="0" flipV="0">
            <a:off x="457200" y="1908128"/>
            <a:ext cx="3366997" cy="1234427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800"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  <m:r>
                        <m:rPr/>
                        <a:rPr lang="en-US" sz="1800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r>
              <a:rPr lang="en-US" sz="1800"/>
              <a:t> - </a:t>
            </a:r>
            <a:r>
              <a:rPr lang="ru-RU" sz="1800"/>
              <a:t>сигнал на входе</a:t>
            </a:r>
            <a:endParaRPr lang="ru-RU" sz="1800"/>
          </a:p>
          <a:p>
            <a:pPr>
              <a:defRPr/>
            </a:pPr>
            <a:r>
              <a:rPr lang="ru-RU" sz="1800"/>
              <a:t>обнаружителя;</a:t>
            </a:r>
            <a:r>
              <a:rPr lang="en-US" sz="1800"/>
              <a:t> </a:t>
            </a:r>
            <a:endParaRPr lang="en-US" sz="1800"/>
          </a:p>
          <a:p>
            <a:pPr marL="283879" indent="-283879">
              <a:buFont typeface="Arial"/>
              <a:buChar char="•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  <m:sub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IQ</m:t>
                          </m:r>
                        </m:sub>
                      </m:sSub>
                      <m:r>
                        <m:rPr/>
                        <a:rPr lang="en-US" sz="1800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r>
              <a:rPr lang="ru-RU" sz="1800"/>
              <a:t> - сигнал синхрогруппы;</a:t>
            </a:r>
            <a:endParaRPr lang="ru-RU" sz="1800"/>
          </a:p>
          <a:p>
            <a:pPr marL="283879" indent="-283879">
              <a:buFont typeface="Arial"/>
              <a:buChar char="•"/>
              <a:defRPr/>
            </a:pPr>
            <a:r>
              <a:rPr lang="en-US" sz="1800" i="1"/>
              <a:t>h </a:t>
            </a:r>
            <a:r>
              <a:rPr lang="en-US" sz="1800" i="0"/>
              <a:t>- </a:t>
            </a:r>
            <a:r>
              <a:rPr lang="ru-RU" sz="1800" i="0"/>
              <a:t>порог.</a:t>
            </a:r>
            <a:endParaRPr sz="1200" i="0"/>
          </a:p>
        </p:txBody>
      </p:sp>
      <p:pic>
        <p:nvPicPr>
          <p:cNvPr id="2302668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467335" y="3265596"/>
            <a:ext cx="6209327" cy="3169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665497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Обнаружение синхрогруппы</a:t>
            </a:r>
            <a:endParaRPr/>
          </a:p>
        </p:txBody>
      </p:sp>
      <p:sp>
        <p:nvSpPr>
          <p:cNvPr id="110777593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8/14</a:t>
            </a:r>
            <a:endParaRPr lang="ru-RU"/>
          </a:p>
        </p:txBody>
      </p:sp>
      <p:sp>
        <p:nvSpPr>
          <p:cNvPr id="2061439105" name=""/>
          <p:cNvSpPr txBox="1"/>
          <p:nvPr/>
        </p:nvSpPr>
        <p:spPr bwMode="auto">
          <a:xfrm flipH="0" flipV="0">
            <a:off x="457200" y="1234577"/>
            <a:ext cx="424232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По демодулированным отсчетам частоты</a:t>
            </a:r>
            <a:endParaRPr/>
          </a:p>
        </p:txBody>
      </p:sp>
      <p:sp>
        <p:nvSpPr>
          <p:cNvPr id="1599928457" name=""/>
          <p:cNvSpPr/>
          <p:nvPr/>
        </p:nvSpPr>
        <p:spPr bwMode="auto">
          <a:xfrm flipH="0" flipV="0">
            <a:off x="2666999" y="1814180"/>
            <a:ext cx="914400" cy="914398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3632047" name=""/>
          <p:cNvSpPr/>
          <p:nvPr/>
        </p:nvSpPr>
        <p:spPr bwMode="auto">
          <a:xfrm flipH="0" flipV="0">
            <a:off x="5633082" y="1819530"/>
            <a:ext cx="914400" cy="914398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228839" name=""/>
          <p:cNvSpPr txBox="1"/>
          <p:nvPr/>
        </p:nvSpPr>
        <p:spPr bwMode="auto">
          <a:xfrm flipH="0" flipV="0">
            <a:off x="2620227" y="2042599"/>
            <a:ext cx="1007943" cy="4575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/>
              <a:t>FM</a:t>
            </a:r>
            <a:endParaRPr lang="en-US" sz="1200"/>
          </a:p>
          <a:p>
            <a:pPr algn="ctr">
              <a:defRPr/>
            </a:pPr>
            <a:r>
              <a:rPr lang="en-US" sz="1200"/>
              <a:t>Demodulator</a:t>
            </a:r>
            <a:endParaRPr sz="3600"/>
          </a:p>
        </p:txBody>
      </p:sp>
      <p:sp>
        <p:nvSpPr>
          <p:cNvPr id="1747394275" name=""/>
          <p:cNvSpPr txBox="1"/>
          <p:nvPr/>
        </p:nvSpPr>
        <p:spPr bwMode="auto">
          <a:xfrm flipH="0" flipV="0">
            <a:off x="5735838" y="1956509"/>
            <a:ext cx="708884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/>
              <a:t>ПУ</a:t>
            </a:r>
            <a:endParaRPr sz="3600"/>
          </a:p>
        </p:txBody>
      </p:sp>
      <p:cxnSp>
        <p:nvCxnSpPr>
          <p:cNvPr id="1703651551" name="Линия 0"/>
          <p:cNvCxnSpPr>
            <a:cxnSpLocks/>
          </p:cNvCxnSpPr>
          <p:nvPr/>
        </p:nvCxnSpPr>
        <p:spPr bwMode="auto">
          <a:xfrm rot="0" flipH="0" flipV="1">
            <a:off x="3588598" y="2276730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9811364" name="Линия 0"/>
          <p:cNvCxnSpPr>
            <a:cxnSpLocks/>
          </p:cNvCxnSpPr>
          <p:nvPr/>
        </p:nvCxnSpPr>
        <p:spPr bwMode="auto">
          <a:xfrm rot="0" flipH="0" flipV="1">
            <a:off x="6547482" y="2276730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268" name="Линия 0"/>
          <p:cNvCxnSpPr>
            <a:cxnSpLocks/>
          </p:cNvCxnSpPr>
          <p:nvPr/>
        </p:nvCxnSpPr>
        <p:spPr bwMode="auto">
          <a:xfrm rot="0" flipH="0" flipV="1">
            <a:off x="2101959" y="2271380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979260" name="Линия 0"/>
          <p:cNvCxnSpPr>
            <a:cxnSpLocks/>
          </p:cNvCxnSpPr>
          <p:nvPr/>
        </p:nvCxnSpPr>
        <p:spPr bwMode="auto">
          <a:xfrm rot="16199969" flipH="0" flipV="1">
            <a:off x="4328320" y="3016451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95801" name="Линия 0"/>
          <p:cNvCxnSpPr>
            <a:cxnSpLocks/>
          </p:cNvCxnSpPr>
          <p:nvPr/>
        </p:nvCxnSpPr>
        <p:spPr bwMode="auto">
          <a:xfrm rot="16199969" flipH="0" flipV="1">
            <a:off x="5807760" y="3016451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5473807" name=""/>
          <p:cNvSpPr txBox="1"/>
          <p:nvPr/>
        </p:nvSpPr>
        <p:spPr bwMode="auto">
          <a:xfrm flipH="0" flipV="0">
            <a:off x="6090281" y="3062880"/>
            <a:ext cx="3011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i="1"/>
              <a:t>h</a:t>
            </a:r>
            <a:endParaRPr/>
          </a:p>
        </p:txBody>
      </p:sp>
      <p:sp>
        <p:nvSpPr>
          <p:cNvPr id="1068576403" name=""/>
          <p:cNvSpPr txBox="1"/>
          <p:nvPr/>
        </p:nvSpPr>
        <p:spPr bwMode="auto">
          <a:xfrm flipH="0" flipV="0">
            <a:off x="4572000" y="3006360"/>
            <a:ext cx="873781" cy="3689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  <m:sub>
                          <m:r>
                            <m:rPr/>
                            <a:rPr lang="en-US">
                              <a:latin typeface="Cambria Math"/>
                              <a:ea typeface="Cambria Math"/>
                              <a:cs typeface="Cambria Math"/>
                            </a:rPr>
                            <m:t>FM</m:t>
                          </m:r>
                        </m:sub>
                      </m:sSub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210289886" name=""/>
          <p:cNvSpPr txBox="1"/>
          <p:nvPr/>
        </p:nvSpPr>
        <p:spPr bwMode="auto">
          <a:xfrm flipH="0" flipV="0">
            <a:off x="1754354" y="1869631"/>
            <a:ext cx="610994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53914713" name=""/>
          <p:cNvSpPr/>
          <p:nvPr/>
        </p:nvSpPr>
        <p:spPr bwMode="auto">
          <a:xfrm flipH="0" flipV="0">
            <a:off x="4153640" y="1814180"/>
            <a:ext cx="914400" cy="914398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30015866" name="Линия 0"/>
          <p:cNvCxnSpPr>
            <a:cxnSpLocks/>
          </p:cNvCxnSpPr>
          <p:nvPr/>
        </p:nvCxnSpPr>
        <p:spPr bwMode="auto">
          <a:xfrm rot="0" flipH="0" flipV="1">
            <a:off x="5068040" y="2276730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750014" name=""/>
          <p:cNvSpPr txBox="1"/>
          <p:nvPr/>
        </p:nvSpPr>
        <p:spPr bwMode="auto">
          <a:xfrm flipH="0" flipV="0">
            <a:off x="4394918" y="1951160"/>
            <a:ext cx="431844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600"/>
              <a:t>К</a:t>
            </a:r>
            <a:endParaRPr sz="3600"/>
          </a:p>
        </p:txBody>
      </p:sp>
      <p:pic>
        <p:nvPicPr>
          <p:cNvPr id="204009968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605358" y="3375357"/>
            <a:ext cx="5933282" cy="30284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530353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Обнаружение синхрогруппы</a:t>
            </a:r>
            <a:endParaRPr/>
          </a:p>
        </p:txBody>
      </p:sp>
      <p:sp>
        <p:nvSpPr>
          <p:cNvPr id="29565149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9/14</a:t>
            </a:r>
            <a:endParaRPr lang="ru-RU"/>
          </a:p>
        </p:txBody>
      </p:sp>
      <p:sp>
        <p:nvSpPr>
          <p:cNvPr id="209192375" name=""/>
          <p:cNvSpPr txBox="1"/>
          <p:nvPr/>
        </p:nvSpPr>
        <p:spPr bwMode="auto">
          <a:xfrm flipH="0" flipV="0">
            <a:off x="457200" y="1234577"/>
            <a:ext cx="3533874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По демодулированным символам</a:t>
            </a:r>
            <a:endParaRPr/>
          </a:p>
        </p:txBody>
      </p:sp>
      <p:sp>
        <p:nvSpPr>
          <p:cNvPr id="780625756" name=""/>
          <p:cNvSpPr/>
          <p:nvPr/>
        </p:nvSpPr>
        <p:spPr bwMode="auto">
          <a:xfrm flipH="0" flipV="0">
            <a:off x="2666999" y="1814179"/>
            <a:ext cx="914400" cy="914398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19082982" name=""/>
          <p:cNvSpPr/>
          <p:nvPr/>
        </p:nvSpPr>
        <p:spPr bwMode="auto">
          <a:xfrm flipH="0" flipV="0">
            <a:off x="5633082" y="1819530"/>
            <a:ext cx="914400" cy="914398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295697" name=""/>
          <p:cNvSpPr txBox="1"/>
          <p:nvPr/>
        </p:nvSpPr>
        <p:spPr bwMode="auto">
          <a:xfrm flipH="0" flipV="0">
            <a:off x="2622567" y="2042599"/>
            <a:ext cx="1007943" cy="4575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1200"/>
              <a:t>4</a:t>
            </a:r>
            <a:r>
              <a:rPr lang="en-US" sz="1200"/>
              <a:t>FSK</a:t>
            </a:r>
            <a:endParaRPr lang="en-US" sz="1200"/>
          </a:p>
          <a:p>
            <a:pPr algn="ctr">
              <a:defRPr/>
            </a:pPr>
            <a:r>
              <a:rPr lang="en-US" sz="1200"/>
              <a:t>Demodulator</a:t>
            </a:r>
            <a:endParaRPr sz="3600"/>
          </a:p>
        </p:txBody>
      </p:sp>
      <p:sp>
        <p:nvSpPr>
          <p:cNvPr id="1573028382" name=""/>
          <p:cNvSpPr txBox="1"/>
          <p:nvPr/>
        </p:nvSpPr>
        <p:spPr bwMode="auto">
          <a:xfrm flipH="0" flipV="0">
            <a:off x="5735838" y="1956509"/>
            <a:ext cx="708884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/>
              <a:t>ПУ</a:t>
            </a:r>
            <a:endParaRPr sz="3600"/>
          </a:p>
        </p:txBody>
      </p:sp>
      <p:cxnSp>
        <p:nvCxnSpPr>
          <p:cNvPr id="1793055535" name="Линия 0"/>
          <p:cNvCxnSpPr>
            <a:cxnSpLocks/>
          </p:cNvCxnSpPr>
          <p:nvPr/>
        </p:nvCxnSpPr>
        <p:spPr bwMode="auto">
          <a:xfrm rot="0" flipH="0" flipV="1">
            <a:off x="3588598" y="2276730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8354694" name="Линия 0"/>
          <p:cNvCxnSpPr>
            <a:cxnSpLocks/>
          </p:cNvCxnSpPr>
          <p:nvPr/>
        </p:nvCxnSpPr>
        <p:spPr bwMode="auto">
          <a:xfrm rot="0" flipH="0" flipV="1">
            <a:off x="6547482" y="2276730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4338316" name="Линия 0"/>
          <p:cNvCxnSpPr>
            <a:cxnSpLocks/>
          </p:cNvCxnSpPr>
          <p:nvPr/>
        </p:nvCxnSpPr>
        <p:spPr bwMode="auto">
          <a:xfrm rot="0" flipH="0" flipV="1">
            <a:off x="2101959" y="2271379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842045" name="Линия 0"/>
          <p:cNvCxnSpPr>
            <a:cxnSpLocks/>
          </p:cNvCxnSpPr>
          <p:nvPr/>
        </p:nvCxnSpPr>
        <p:spPr bwMode="auto">
          <a:xfrm rot="16199969" flipH="0" flipV="1">
            <a:off x="4328319" y="3016451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086115" name="Линия 0"/>
          <p:cNvCxnSpPr>
            <a:cxnSpLocks/>
          </p:cNvCxnSpPr>
          <p:nvPr/>
        </p:nvCxnSpPr>
        <p:spPr bwMode="auto">
          <a:xfrm rot="16199969" flipH="0" flipV="1">
            <a:off x="5807760" y="3016451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946125" name=""/>
          <p:cNvSpPr txBox="1"/>
          <p:nvPr/>
        </p:nvSpPr>
        <p:spPr bwMode="auto">
          <a:xfrm flipH="0" flipV="0">
            <a:off x="6090280" y="3062880"/>
            <a:ext cx="3011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i="1"/>
              <a:t>h</a:t>
            </a:r>
            <a:endParaRPr/>
          </a:p>
        </p:txBody>
      </p:sp>
      <p:sp>
        <p:nvSpPr>
          <p:cNvPr id="1381619700" name=""/>
          <p:cNvSpPr txBox="1"/>
          <p:nvPr/>
        </p:nvSpPr>
        <p:spPr bwMode="auto">
          <a:xfrm flipH="0" flipV="0">
            <a:off x="4572000" y="3006360"/>
            <a:ext cx="1021200" cy="4070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  <m:sub>
                          <m:r>
                            <m:rPr/>
                            <a:rPr lang="en-US">
                              <a:latin typeface="Cambria Math"/>
                              <a:ea typeface="Cambria Math"/>
                              <a:cs typeface="Cambria Math"/>
                            </a:rPr>
                            <m:t>syms</m:t>
                          </m:r>
                        </m:sub>
                      </m:sSub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306946556" name=""/>
          <p:cNvSpPr txBox="1"/>
          <p:nvPr/>
        </p:nvSpPr>
        <p:spPr bwMode="auto">
          <a:xfrm flipH="0" flipV="0">
            <a:off x="1754354" y="1869630"/>
            <a:ext cx="610994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619731134" name=""/>
          <p:cNvSpPr/>
          <p:nvPr/>
        </p:nvSpPr>
        <p:spPr bwMode="auto">
          <a:xfrm flipH="0" flipV="0">
            <a:off x="4153640" y="1814179"/>
            <a:ext cx="914400" cy="914398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18294801" name="Линия 0"/>
          <p:cNvCxnSpPr>
            <a:cxnSpLocks/>
          </p:cNvCxnSpPr>
          <p:nvPr/>
        </p:nvCxnSpPr>
        <p:spPr bwMode="auto">
          <a:xfrm rot="0" flipH="0" flipV="1">
            <a:off x="5068040" y="2276730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3999763" name=""/>
          <p:cNvSpPr txBox="1"/>
          <p:nvPr/>
        </p:nvSpPr>
        <p:spPr bwMode="auto">
          <a:xfrm flipH="0" flipV="0">
            <a:off x="4394917" y="1951159"/>
            <a:ext cx="431844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600"/>
              <a:t>К</a:t>
            </a:r>
            <a:endParaRPr sz="3600"/>
          </a:p>
        </p:txBody>
      </p:sp>
      <p:pic>
        <p:nvPicPr>
          <p:cNvPr id="194144565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621840" y="3344728"/>
            <a:ext cx="5900318" cy="3011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ONLYOFFICE/8.0.1.31</Application>
  <DocSecurity>0</DocSecurity>
  <PresentationFormat>Экран (4:3)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Программный модуль приема сигнала базовой станции стандарта TETRA</dc:title>
  <dc:subject/>
  <dc:creator>user</dc:creator>
  <cp:keywords/>
  <dc:description/>
  <dc:identifier/>
  <dc:language/>
  <cp:lastModifiedBy/>
  <cp:revision>57</cp:revision>
  <dcterms:created xsi:type="dcterms:W3CDTF">2022-05-30T10:35:37Z</dcterms:created>
  <dcterms:modified xsi:type="dcterms:W3CDTF">2024-05-21T12:15:30Z</dcterms:modified>
  <cp:category/>
  <cp:contentStatus/>
  <cp:version/>
</cp:coreProperties>
</file>