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3D1CA-EFB0-C31A-EA19-8644306355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2228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13815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1426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CAED83-C9CC-6142-7321-50D8A77A4C5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10/14</a:t>
            </a:r>
            <a:endParaRPr lang="ru-RU"/>
          </a:p>
        </p:txBody>
      </p:sp>
      <p:pic>
        <p:nvPicPr>
          <p:cNvPr id="67026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1299498"/>
            <a:ext cx="5940424" cy="3032091"/>
          </a:xfrm>
          <a:prstGeom prst="rect">
            <a:avLst/>
          </a:prstGeom>
        </p:spPr>
      </p:pic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1371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11/14</a:t>
            </a:r>
            <a:endParaRPr lang="ru-RU"/>
          </a:p>
        </p:txBody>
      </p:sp>
      <p:pic>
        <p:nvPicPr>
          <p:cNvPr id="272131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6726" y="1068567"/>
            <a:ext cx="7070545" cy="5231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12/14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431540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560864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94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Коррекция частотной ошибки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19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Так же были решены следующие задачи: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изучение стандарта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DMR Air Interface protocol;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формирования сигнала физического уровня;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алгоритма обработки сигнала;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алгоритмов на языке программирования С++;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верификация и тестирование ПО.</a:t>
            </a:r>
            <a:endParaRPr sz="240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13/14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781512" name="Title 1"/>
          <p:cNvSpPr>
            <a:spLocks noGrp="1"/>
          </p:cNvSpPr>
          <p:nvPr>
            <p:ph type="title"/>
          </p:nvPr>
        </p:nvSpPr>
        <p:spPr bwMode="auto">
          <a:xfrm>
            <a:off x="457200" y="2795587"/>
            <a:ext cx="8229600" cy="1143000"/>
          </a:xfrm>
        </p:spPr>
        <p:txBody>
          <a:bodyPr/>
          <a:lstStyle/>
          <a:p>
            <a:pPr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17776752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2/14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4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4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7" flipH="0" flipV="1">
            <a:off x="4248000" y="4362498"/>
            <a:ext cx="659364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3" y="1249691"/>
            <a:ext cx="70099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сигнала стандарта DMR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defRPr/>
            </a:pPr>
            <a:r>
              <a:rPr lang="ru-RU"/>
              <a:t>изучение стандарта</a:t>
            </a:r>
            <a:r>
              <a:rPr lang="en-US"/>
              <a:t> DMR Air Interface protocol;</a:t>
            </a:r>
            <a:endParaRPr lang="ru-RU"/>
          </a:p>
          <a:p>
            <a:pPr algn="just">
              <a:defRPr/>
            </a:pPr>
            <a:r>
              <a:rPr lang="ru-RU"/>
              <a:t>изучение принципов формирования сигнала физического уровня;</a:t>
            </a:r>
            <a:endParaRPr/>
          </a:p>
          <a:p>
            <a:pPr algn="just">
              <a:defRPr/>
            </a:pPr>
            <a:r>
              <a:rPr lang="ru-RU"/>
              <a:t>разработка алгоритма обработки сигнала;</a:t>
            </a:r>
            <a:endParaRPr lang="ru-RU"/>
          </a:p>
          <a:p>
            <a:pPr algn="just">
              <a:defRPr/>
            </a:pPr>
            <a:r>
              <a:rPr lang="ru-RU"/>
              <a:t>реализация алгоритма на языке программирования С++;</a:t>
            </a:r>
            <a:endParaRPr/>
          </a:p>
          <a:p>
            <a:pPr algn="just">
              <a:defRPr/>
            </a:pPr>
            <a:r>
              <a:rPr lang="ru-RU"/>
              <a:t>верификация и тестирование ПО.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3/14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4/14</a:t>
            </a:r>
            <a:endParaRPr lang="ru-RU"/>
          </a:p>
        </p:txBody>
      </p:sp>
      <p:pic>
        <p:nvPicPr>
          <p:cNvPr id="14526550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49422" y="1124259"/>
            <a:ext cx="2845153" cy="5283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9933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2082793045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5/14</a:t>
            </a:r>
            <a:endParaRPr lang="ru-RU"/>
          </a:p>
        </p:txBody>
      </p:sp>
      <p:pic>
        <p:nvPicPr>
          <p:cNvPr id="16776351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262338"/>
            <a:ext cx="8374184" cy="5032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6/14</a:t>
            </a:r>
            <a:endParaRPr lang="ru-RU"/>
          </a:p>
        </p:txBody>
      </p:sp>
      <p:pic>
        <p:nvPicPr>
          <p:cNvPr id="1493344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032" y="1269310"/>
            <a:ext cx="8211935" cy="508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7/14</a:t>
            </a:r>
            <a:endParaRPr lang="ru-RU"/>
          </a:p>
        </p:txBody>
      </p:sp>
      <p:pic>
        <p:nvPicPr>
          <p:cNvPr id="2048185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466708" y="3408108"/>
            <a:ext cx="5940423" cy="3032091"/>
          </a:xfrm>
          <a:prstGeom prst="rect">
            <a:avLst/>
          </a:prstGeom>
        </p:spPr>
      </p:pic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  <p:sp>
        <p:nvSpPr>
          <p:cNvPr id="854640143" name=""/>
          <p:cNvSpPr/>
          <p:nvPr/>
        </p:nvSpPr>
        <p:spPr bwMode="auto">
          <a:xfrm flipH="0" flipV="0">
            <a:off x="4510935" y="1702558"/>
            <a:ext cx="914400" cy="914399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6530448" name=""/>
          <p:cNvSpPr/>
          <p:nvPr/>
        </p:nvSpPr>
        <p:spPr bwMode="auto">
          <a:xfrm flipH="0" flipV="0">
            <a:off x="5996833" y="1702558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44479" name=""/>
          <p:cNvSpPr txBox="1"/>
          <p:nvPr/>
        </p:nvSpPr>
        <p:spPr bwMode="auto">
          <a:xfrm flipH="0" flipV="0">
            <a:off x="4577749" y="1839538"/>
            <a:ext cx="78077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ДО</a:t>
            </a:r>
            <a:endParaRPr sz="3600"/>
          </a:p>
        </p:txBody>
      </p:sp>
      <p:sp>
        <p:nvSpPr>
          <p:cNvPr id="335599616" name=""/>
          <p:cNvSpPr txBox="1"/>
          <p:nvPr/>
        </p:nvSpPr>
        <p:spPr bwMode="auto">
          <a:xfrm flipH="0" flipV="0">
            <a:off x="6099591" y="1839538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0" name="Линия 0"/>
          <p:cNvCxnSpPr>
            <a:cxnSpLocks/>
            <a:endCxn id="216530448" idx="1"/>
          </p:cNvCxnSpPr>
          <p:nvPr/>
        </p:nvCxnSpPr>
        <p:spPr bwMode="auto">
          <a:xfrm rot="0" flipH="0" flipV="1">
            <a:off x="5432535" y="216510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322237" name="Линия 0"/>
          <p:cNvCxnSpPr>
            <a:cxnSpLocks/>
          </p:cNvCxnSpPr>
          <p:nvPr/>
        </p:nvCxnSpPr>
        <p:spPr bwMode="auto">
          <a:xfrm rot="0" flipH="0" flipV="1">
            <a:off x="6911233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398294" name="Линия 0"/>
          <p:cNvCxnSpPr>
            <a:cxnSpLocks/>
          </p:cNvCxnSpPr>
          <p:nvPr/>
        </p:nvCxnSpPr>
        <p:spPr bwMode="auto">
          <a:xfrm rot="0" flipH="0" flipV="1">
            <a:off x="3945894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7520" name="Линия 0"/>
          <p:cNvCxnSpPr>
            <a:cxnSpLocks/>
          </p:cNvCxnSpPr>
          <p:nvPr/>
        </p:nvCxnSpPr>
        <p:spPr bwMode="auto">
          <a:xfrm rot="16199969" flipH="0" flipV="1">
            <a:off x="4685614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313791" name="Линия 0"/>
          <p:cNvCxnSpPr>
            <a:cxnSpLocks/>
          </p:cNvCxnSpPr>
          <p:nvPr/>
        </p:nvCxnSpPr>
        <p:spPr bwMode="auto">
          <a:xfrm rot="16199969" flipH="0" flipV="1">
            <a:off x="6171513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118323" name=""/>
          <p:cNvSpPr txBox="1"/>
          <p:nvPr/>
        </p:nvSpPr>
        <p:spPr bwMode="auto">
          <a:xfrm flipH="0" flipV="0">
            <a:off x="6454033" y="2899478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92260831" name=""/>
          <p:cNvSpPr txBox="1"/>
          <p:nvPr/>
        </p:nvSpPr>
        <p:spPr bwMode="auto">
          <a:xfrm flipH="0" flipV="0">
            <a:off x="5023312" y="2899478"/>
            <a:ext cx="804044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1714079" name=""/>
          <p:cNvSpPr txBox="1"/>
          <p:nvPr/>
        </p:nvSpPr>
        <p:spPr bwMode="auto">
          <a:xfrm flipH="0" flipV="0">
            <a:off x="3598290" y="1758009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7744038" name=""/>
          <p:cNvSpPr txBox="1"/>
          <p:nvPr/>
        </p:nvSpPr>
        <p:spPr bwMode="auto">
          <a:xfrm flipH="0" flipV="0">
            <a:off x="786421" y="202406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8181905" name=""/>
          <p:cNvSpPr txBox="1"/>
          <p:nvPr/>
        </p:nvSpPr>
        <p:spPr bwMode="auto">
          <a:xfrm flipH="0" flipV="0">
            <a:off x="457200" y="1908129"/>
            <a:ext cx="3335496" cy="123842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en-US" sz="1800"/>
              <a:t> - </a:t>
            </a:r>
            <a:r>
              <a:rPr lang="ru-RU" sz="1800"/>
              <a:t>сигнал на входе</a:t>
            </a:r>
            <a:endParaRPr lang="ru-RU" sz="1800"/>
          </a:p>
          <a:p>
            <a:pPr>
              <a:defRPr/>
            </a:pPr>
            <a:r>
              <a:rPr lang="ru-RU" sz="1800"/>
              <a:t>обнаружителя</a:t>
            </a:r>
            <a:r>
              <a:rPr lang="en-US" sz="1800"/>
              <a:t> </a:t>
            </a:r>
            <a:endParaRPr lang="en-US" sz="1800"/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ru-RU" sz="1800"/>
              <a:t> - сигнал синхрогруппы</a:t>
            </a:r>
            <a:endParaRPr lang="ru-RU" sz="1800"/>
          </a:p>
          <a:p>
            <a:pPr marL="283879" indent="-283879">
              <a:buFont typeface="Arial"/>
              <a:buChar char="•"/>
              <a:defRPr/>
            </a:pPr>
            <a:r>
              <a:rPr lang="en-US" sz="1800" i="1"/>
              <a:t>h </a:t>
            </a:r>
            <a:r>
              <a:rPr lang="en-US" sz="1800" i="0"/>
              <a:t>- </a:t>
            </a:r>
            <a:r>
              <a:rPr lang="ru-RU" sz="1800" i="0"/>
              <a:t>порог</a:t>
            </a:r>
            <a:endParaRPr sz="12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8/14</a:t>
            </a:r>
            <a:endParaRPr lang="ru-RU"/>
          </a:p>
        </p:txBody>
      </p:sp>
      <p:pic>
        <p:nvPicPr>
          <p:cNvPr id="21194238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3429000"/>
            <a:ext cx="5940424" cy="3032091"/>
          </a:xfrm>
          <a:prstGeom prst="rect">
            <a:avLst/>
          </a:prstGeom>
        </p:spPr>
      </p:pic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  <p:sp>
        <p:nvSpPr>
          <p:cNvPr id="1599928457" name=""/>
          <p:cNvSpPr/>
          <p:nvPr/>
        </p:nvSpPr>
        <p:spPr bwMode="auto">
          <a:xfrm flipH="0" flipV="0">
            <a:off x="2666999" y="181418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632047" name=""/>
          <p:cNvSpPr/>
          <p:nvPr/>
        </p:nvSpPr>
        <p:spPr bwMode="auto">
          <a:xfrm flipH="0" flipV="0">
            <a:off x="5633082" y="181953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228839" name=""/>
          <p:cNvSpPr txBox="1"/>
          <p:nvPr/>
        </p:nvSpPr>
        <p:spPr bwMode="auto">
          <a:xfrm flipH="0" flipV="0">
            <a:off x="2620227" y="204259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/>
              <a:t>FM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747394275" name=""/>
          <p:cNvSpPr txBox="1"/>
          <p:nvPr/>
        </p:nvSpPr>
        <p:spPr bwMode="auto">
          <a:xfrm flipH="0" flipV="0">
            <a:off x="5735838" y="1956510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03651551" name="Линия 0"/>
          <p:cNvCxnSpPr>
            <a:cxnSpLocks/>
          </p:cNvCxnSpPr>
          <p:nvPr/>
        </p:nvCxnSpPr>
        <p:spPr bwMode="auto">
          <a:xfrm rot="0" flipH="0" flipV="1">
            <a:off x="3588599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11364" name="Линия 0"/>
          <p:cNvCxnSpPr>
            <a:cxnSpLocks/>
          </p:cNvCxnSpPr>
          <p:nvPr/>
        </p:nvCxnSpPr>
        <p:spPr bwMode="auto">
          <a:xfrm rot="0" flipH="0" flipV="1">
            <a:off x="6547482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268" name="Линия 0"/>
          <p:cNvCxnSpPr>
            <a:cxnSpLocks/>
          </p:cNvCxnSpPr>
          <p:nvPr/>
        </p:nvCxnSpPr>
        <p:spPr bwMode="auto">
          <a:xfrm rot="0" flipH="0" flipV="1">
            <a:off x="2101959" y="227138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979260" name="Линия 0"/>
          <p:cNvCxnSpPr>
            <a:cxnSpLocks/>
          </p:cNvCxnSpPr>
          <p:nvPr/>
        </p:nvCxnSpPr>
        <p:spPr bwMode="auto">
          <a:xfrm rot="16199969" flipH="0" flipV="1">
            <a:off x="432832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95801" name="Линия 0"/>
          <p:cNvCxnSpPr>
            <a:cxnSpLocks/>
          </p:cNvCxnSpPr>
          <p:nvPr/>
        </p:nvCxnSpPr>
        <p:spPr bwMode="auto">
          <a:xfrm rot="16199969" flipH="0" flipV="1">
            <a:off x="580776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473807" name=""/>
          <p:cNvSpPr txBox="1"/>
          <p:nvPr/>
        </p:nvSpPr>
        <p:spPr bwMode="auto">
          <a:xfrm flipH="0" flipV="0">
            <a:off x="6090281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068576403" name=""/>
          <p:cNvSpPr txBox="1"/>
          <p:nvPr/>
        </p:nvSpPr>
        <p:spPr bwMode="auto">
          <a:xfrm flipH="0" flipV="0">
            <a:off x="4572000" y="3006360"/>
            <a:ext cx="873781" cy="3689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0289886" name=""/>
          <p:cNvSpPr txBox="1"/>
          <p:nvPr/>
        </p:nvSpPr>
        <p:spPr bwMode="auto">
          <a:xfrm flipH="0" flipV="0">
            <a:off x="1754354" y="1869631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3914713" name=""/>
          <p:cNvSpPr/>
          <p:nvPr/>
        </p:nvSpPr>
        <p:spPr bwMode="auto">
          <a:xfrm flipH="0" flipV="0">
            <a:off x="4153640" y="181418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30015866" name="Линия 0"/>
          <p:cNvCxnSpPr>
            <a:cxnSpLocks/>
          </p:cNvCxnSpPr>
          <p:nvPr/>
        </p:nvCxnSpPr>
        <p:spPr bwMode="auto">
          <a:xfrm rot="0" flipH="0" flipV="1">
            <a:off x="5068040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50014" name=""/>
          <p:cNvSpPr txBox="1"/>
          <p:nvPr/>
        </p:nvSpPr>
        <p:spPr bwMode="auto">
          <a:xfrm flipH="0" flipV="0">
            <a:off x="4394918" y="1951160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9/14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pic>
        <p:nvPicPr>
          <p:cNvPr id="20705181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  <p:sp>
        <p:nvSpPr>
          <p:cNvPr id="780625756" name=""/>
          <p:cNvSpPr/>
          <p:nvPr/>
        </p:nvSpPr>
        <p:spPr bwMode="auto">
          <a:xfrm flipH="0" flipV="0">
            <a:off x="2666999" y="181417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19082982" name=""/>
          <p:cNvSpPr/>
          <p:nvPr/>
        </p:nvSpPr>
        <p:spPr bwMode="auto">
          <a:xfrm flipH="0" flipV="0">
            <a:off x="5633082" y="181953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295697" name=""/>
          <p:cNvSpPr txBox="1"/>
          <p:nvPr/>
        </p:nvSpPr>
        <p:spPr bwMode="auto">
          <a:xfrm flipH="0" flipV="0">
            <a:off x="2622567" y="204259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200"/>
              <a:t>4</a:t>
            </a:r>
            <a:r>
              <a:rPr lang="en-US" sz="1200"/>
              <a:t>FSK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573028382" name=""/>
          <p:cNvSpPr txBox="1"/>
          <p:nvPr/>
        </p:nvSpPr>
        <p:spPr bwMode="auto">
          <a:xfrm flipH="0" flipV="0">
            <a:off x="5735838" y="1956510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93055535" name="Линия 0"/>
          <p:cNvCxnSpPr>
            <a:cxnSpLocks/>
          </p:cNvCxnSpPr>
          <p:nvPr/>
        </p:nvCxnSpPr>
        <p:spPr bwMode="auto">
          <a:xfrm rot="0" flipH="0" flipV="1">
            <a:off x="3588598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354694" name="Линия 0"/>
          <p:cNvCxnSpPr>
            <a:cxnSpLocks/>
          </p:cNvCxnSpPr>
          <p:nvPr/>
        </p:nvCxnSpPr>
        <p:spPr bwMode="auto">
          <a:xfrm rot="0" flipH="0" flipV="1">
            <a:off x="6547482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338316" name="Линия 0"/>
          <p:cNvCxnSpPr>
            <a:cxnSpLocks/>
          </p:cNvCxnSpPr>
          <p:nvPr/>
        </p:nvCxnSpPr>
        <p:spPr bwMode="auto">
          <a:xfrm rot="0" flipH="0" flipV="1">
            <a:off x="2101959" y="2271379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842045" name="Линия 0"/>
          <p:cNvCxnSpPr>
            <a:cxnSpLocks/>
          </p:cNvCxnSpPr>
          <p:nvPr/>
        </p:nvCxnSpPr>
        <p:spPr bwMode="auto">
          <a:xfrm rot="16199969" flipH="0" flipV="1">
            <a:off x="4328319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86115" name="Линия 0"/>
          <p:cNvCxnSpPr>
            <a:cxnSpLocks/>
          </p:cNvCxnSpPr>
          <p:nvPr/>
        </p:nvCxnSpPr>
        <p:spPr bwMode="auto">
          <a:xfrm rot="16199969" flipH="0" flipV="1">
            <a:off x="580776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46125" name=""/>
          <p:cNvSpPr txBox="1"/>
          <p:nvPr/>
        </p:nvSpPr>
        <p:spPr bwMode="auto">
          <a:xfrm flipH="0" flipV="0">
            <a:off x="6090280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381619700" name=""/>
          <p:cNvSpPr txBox="1"/>
          <p:nvPr/>
        </p:nvSpPr>
        <p:spPr bwMode="auto">
          <a:xfrm flipH="0" flipV="0">
            <a:off x="4572000" y="3006360"/>
            <a:ext cx="1021200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06946556" name=""/>
          <p:cNvSpPr txBox="1"/>
          <p:nvPr/>
        </p:nvSpPr>
        <p:spPr bwMode="auto">
          <a:xfrm flipH="0" flipV="0">
            <a:off x="1754354" y="1869630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731134" name=""/>
          <p:cNvSpPr/>
          <p:nvPr/>
        </p:nvSpPr>
        <p:spPr bwMode="auto">
          <a:xfrm flipH="0" flipV="0">
            <a:off x="4153640" y="181417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8294801" name="Линия 0"/>
          <p:cNvCxnSpPr>
            <a:cxnSpLocks/>
          </p:cNvCxnSpPr>
          <p:nvPr/>
        </p:nvCxnSpPr>
        <p:spPr bwMode="auto">
          <a:xfrm rot="0" flipH="0" flipV="1">
            <a:off x="5068040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999763" name=""/>
          <p:cNvSpPr txBox="1"/>
          <p:nvPr/>
        </p:nvSpPr>
        <p:spPr bwMode="auto">
          <a:xfrm flipH="0" flipV="0">
            <a:off x="4394917" y="1951159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56</cp:revision>
  <dcterms:created xsi:type="dcterms:W3CDTF">2022-05-30T10:35:37Z</dcterms:created>
  <dcterms:modified xsi:type="dcterms:W3CDTF">2024-05-19T14:37:13Z</dcterms:modified>
  <cp:category/>
  <cp:contentStatus/>
  <cp:version/>
</cp:coreProperties>
</file>