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5" d="100"/>
          <a:sy n="75" d="100"/>
        </p:scale>
        <p:origin x="-1666" y="-163"/>
      </p:cViewPr>
      <p:guideLst>
        <p:guide pos="2160" orient="horz"/>
        <p:guide pos="2880"/>
      </p:guideLst>
    </p:cSldViewPr>
  </p:slideViewPr>
  <p:gridSpacing cx="73736200" cy="7373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225B76B-2388-49B2-B21C-3899C9AF97D7}" type="datetimeFigureOut">
              <a:rPr lang="ru-RU"/>
              <a:t>07.06.2022</a:t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CAF43F2-219C-4E06-9221-FEFCDC56502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1" hdr="0" sldNum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845971-2904-1254-00A3-27602BFD98A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4DF62-A54C-6E0D-E691-4ADAAAC93ABD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A2FBB6-157C-063A-99FF-1B2BD3FAEF3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F3D1CA-EFB0-C31A-EA19-8644306355E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1DCC6E-E406-138B-DEEE-AE6F854DDBA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F689EC-8CB2-D3AC-29BD-F771FE8F053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7032D-334B-386D-4B2C-B5038D102E8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07645-D6F3-4B4E-3941-AE3532132D0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F8A568-1419-6B59-0278-1A60C2AD7EC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571549-EDFC-52B1-0D71-4FFC28D9E90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52505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6703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26282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8BEC51-9ADA-A4A7-84DB-90510DE221A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4667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6394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04485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A814E5-A6C2-CAD4-6A08-F36636FF8FA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EA4A2F-DF26-4D5A-8F41-312C06A0DB24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BE7958-4F16-4479-9E1B-6526BBF05ECC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A90A05A-6695-4AF0-999A-F3B91CA1B5FB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5A3572A-3E65-4870-9ADD-36A954D1E062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4F61FB0-51DF-4C50-B974-4DCEAF51DB63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7AA0CA0-54E1-4459-A608-E30CC68EBE70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92DA1CA-EA02-4C03-A30E-896FD30A2532}" type="datetime1">
              <a:rPr lang="ru-RU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080190-E211-4BAC-A499-1F9324D5201D}" type="datetime1">
              <a:rPr lang="ru-RU"/>
              <a:t>07.06.2022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0085F9D-8BAC-4EC2-B6BE-469349833524}" type="datetime1">
              <a:rPr lang="ru-RU"/>
              <a:t>07.06.2022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ECB713-4928-499D-93D4-C19C867F0218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5B850A-027F-44EB-AFBE-F18AD6E93C02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65788D-BF63-44A2-9B81-B0BE4F89BEB1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1" hdr="0" sldNum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Программный модуль</a:t>
            </a:r>
            <a:br>
              <a:rPr lang="ru-RU"/>
            </a:br>
            <a:r>
              <a:rPr lang="ru-RU"/>
              <a:t>обработки сигнала</a:t>
            </a:r>
            <a:br>
              <a:rPr lang="ru-RU"/>
            </a:br>
            <a:r>
              <a:rPr lang="ru-RU"/>
              <a:t>стандарта DMR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 bwMode="auto">
          <a:xfrm>
            <a:off x="1714480" y="357166"/>
            <a:ext cx="607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/>
              <a:t>Санкт-Петербургский государственный электротехнический</a:t>
            </a:r>
            <a:endParaRPr/>
          </a:p>
          <a:p>
            <a:pPr algn="ctr">
              <a:defRPr/>
            </a:pPr>
            <a:r>
              <a:rPr lang="ru-RU"/>
              <a:t>Университет «ЛЭТИ» им. В.И. Ульянова (Ленина)</a:t>
            </a:r>
            <a:endParaRPr lang="ru-RU"/>
          </a:p>
        </p:txBody>
      </p:sp>
      <p:sp>
        <p:nvSpPr>
          <p:cNvPr id="5" name="TextBox 4"/>
          <p:cNvSpPr txBox="1"/>
          <p:nvPr/>
        </p:nvSpPr>
        <p:spPr bwMode="auto">
          <a:xfrm>
            <a:off x="5715008" y="4714884"/>
            <a:ext cx="3125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Студент: Боржонов А.И.</a:t>
            </a:r>
            <a:endParaRPr/>
          </a:p>
          <a:p>
            <a:pPr>
              <a:defRPr/>
            </a:pPr>
            <a:r>
              <a:rPr lang="ru-RU"/>
              <a:t>Руководитель: Андреева О.М.</a:t>
            </a:r>
            <a:endParaRPr/>
          </a:p>
          <a:p>
            <a:pPr>
              <a:defRPr/>
            </a:pPr>
            <a:r>
              <a:rPr lang="ru-RU"/>
              <a:t>Консультант: Литвиненко С.А.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 bwMode="auto">
          <a:xfrm>
            <a:off x="323528" y="5805264"/>
            <a:ext cx="5746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Место выполнения ВКР:</a:t>
            </a:r>
            <a:endParaRPr/>
          </a:p>
          <a:p>
            <a:pPr>
              <a:defRPr/>
            </a:pPr>
            <a:r>
              <a:rPr lang="ru-RU"/>
              <a:t>Отдел первичной обработки и пеленгования ООО «СТЦ»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Декодирование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10/14</a:t>
            </a:r>
            <a:endParaRPr lang="ru-RU"/>
          </a:p>
        </p:txBody>
      </p:sp>
      <p:pic>
        <p:nvPicPr>
          <p:cNvPr id="7828680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291276" y="1417637"/>
            <a:ext cx="1832923" cy="4938711"/>
          </a:xfrm>
          <a:prstGeom prst="rect">
            <a:avLst/>
          </a:prstGeom>
        </p:spPr>
      </p:pic>
      <p:sp>
        <p:nvSpPr>
          <p:cNvPr id="362016982" name="Содержимое 7"/>
          <p:cNvSpPr>
            <a:spLocks noGrp="1"/>
          </p:cNvSpPr>
          <p:nvPr>
            <p:ph idx="1"/>
          </p:nvPr>
        </p:nvSpPr>
        <p:spPr bwMode="auto">
          <a:xfrm>
            <a:off x="4283967" y="1600200"/>
            <a:ext cx="440283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600"/>
              <a:t>Адрес источника</a:t>
            </a:r>
            <a:endParaRPr sz="3600"/>
          </a:p>
          <a:p>
            <a:pPr>
              <a:defRPr/>
            </a:pPr>
            <a:r>
              <a:rPr lang="ru-RU" sz="3600"/>
              <a:t>Адрес получателя</a:t>
            </a:r>
            <a:endParaRPr sz="3600"/>
          </a:p>
          <a:p>
            <a:pPr>
              <a:defRPr/>
            </a:pPr>
            <a:r>
              <a:rPr lang="ru-RU" sz="3600"/>
              <a:t>Тип слота</a:t>
            </a:r>
            <a:endParaRPr sz="3600"/>
          </a:p>
          <a:p>
            <a:pPr>
              <a:defRPr/>
            </a:pPr>
            <a:r>
              <a:rPr lang="ru-RU" sz="3600"/>
              <a:t>Цветовой код</a:t>
            </a:r>
            <a:endParaRPr sz="3600"/>
          </a:p>
          <a:p>
            <a:pPr>
              <a:defRPr/>
            </a:pPr>
            <a:r>
              <a:rPr lang="ru-RU" sz="3600"/>
              <a:t>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Быстродействие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12/14</a:t>
            </a:r>
            <a:endParaRPr lang="ru-RU"/>
          </a:p>
        </p:txBody>
      </p:sp>
      <p:graphicFrame>
        <p:nvGraphicFramePr>
          <p:cNvPr id="1383168957" name=""/>
          <p:cNvGraphicFramePr>
            <a:graphicFrameLocks xmlns:a="http://schemas.openxmlformats.org/drawingml/2006/main"/>
          </p:cNvGraphicFramePr>
          <p:nvPr/>
        </p:nvGraphicFramePr>
        <p:xfrm>
          <a:off x="539767" y="1491245"/>
          <a:ext cx="8147032" cy="4682523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660167"/>
                <a:gridCol w="1824721"/>
                <a:gridCol w="1824721"/>
                <a:gridCol w="1824721"/>
              </a:tblGrid>
              <a:tr h="431540">
                <a:tc rowSpan="2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Этап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Время, мкс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560864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По комплексным отсчетам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По демодулированным символам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По демодулированным отсчетам частоты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69460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Коррекция частотной ошибки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19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3154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Обнаружение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27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20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17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3154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Демодуляция 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21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3154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Декодирование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5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3154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Полный цикл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600">
                          <a:solidFill>
                            <a:schemeClr val="tx1"/>
                          </a:solidFill>
                        </a:rPr>
                        <a:t>1725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Заключение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17637"/>
            <a:ext cx="8229600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algn="just">
              <a:buNone/>
              <a:defRPr/>
            </a:pPr>
            <a:r>
              <a:rPr lang="ru-RU"/>
              <a:t>		В результате выполнения выпускной квалификационной работы был реализован программный модуль обработки сигнала стандарта DMR. </a:t>
            </a:r>
            <a:endParaRPr/>
          </a:p>
          <a:p>
            <a:pPr marL="0" indent="0" algn="just">
              <a:buFont typeface="Arial"/>
              <a:buNone/>
              <a:defRPr/>
            </a:pPr>
            <a:r>
              <a:rPr lang="ru-RU"/>
              <a:t>	Так же были решены следующие задачи: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изучение стандарта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DMR Air Interface protocol;</a:t>
            </a:r>
            <a:endParaRPr sz="2400"/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изучение формирования сигнала физического уровня;</a:t>
            </a:r>
            <a:endParaRPr sz="2400"/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разработка алгоритма обработки сигнала;</a:t>
            </a:r>
            <a:endParaRPr sz="2400"/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разработка алгоритмов демодуляции, обнаружения и декодирования;</a:t>
            </a:r>
            <a:endParaRPr sz="2400"/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реализация алгоритмов на языке программирования С++;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верификация и тестирование ПО;</a:t>
            </a:r>
            <a:endParaRPr sz="240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13/14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67815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Спасибо за внимание!</a:t>
            </a:r>
            <a:endParaRPr/>
          </a:p>
        </p:txBody>
      </p:sp>
      <p:sp>
        <p:nvSpPr>
          <p:cNvPr id="177767525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14/14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Цель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algn="just">
              <a:defRPr/>
            </a:pPr>
            <a:r>
              <a:rPr lang="ru-RU" sz="2800"/>
              <a:t>Целью ВКР является реализация программного модуля обработки сигнала стандарта DMR.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2/14</a:t>
            </a:r>
            <a:endParaRPr lang="ru-RU"/>
          </a:p>
        </p:txBody>
      </p:sp>
      <p:pic>
        <p:nvPicPr>
          <p:cNvPr id="7400829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128568" y="2690600"/>
            <a:ext cx="4886862" cy="3435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З</a:t>
            </a:r>
            <a:r>
              <a:rPr lang="ru-RU"/>
              <a:t>адачи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algn="just">
              <a:defRPr/>
            </a:pPr>
            <a:r>
              <a:rPr lang="ru-RU"/>
              <a:t>изучение стандарта</a:t>
            </a:r>
            <a:r>
              <a:rPr lang="en-US"/>
              <a:t> DMR Air Interface protocol;</a:t>
            </a:r>
            <a:endParaRPr lang="ru-RU"/>
          </a:p>
          <a:p>
            <a:pPr algn="just">
              <a:defRPr/>
            </a:pPr>
            <a:r>
              <a:rPr lang="ru-RU"/>
              <a:t>изучение формирования сигнала физического уровня;</a:t>
            </a:r>
            <a:endParaRPr/>
          </a:p>
          <a:p>
            <a:pPr algn="just">
              <a:defRPr/>
            </a:pPr>
            <a:r>
              <a:rPr lang="ru-RU"/>
              <a:t>разработка алгоритма обработки сигнала;</a:t>
            </a:r>
            <a:endParaRPr lang="ru-RU"/>
          </a:p>
          <a:p>
            <a:pPr algn="just">
              <a:defRPr/>
            </a:pPr>
            <a:r>
              <a:rPr lang="ru-RU"/>
              <a:t>разработка алгоритмов демодуляции, обнаружения и декодирования;</a:t>
            </a:r>
            <a:endParaRPr lang="ru-RU"/>
          </a:p>
          <a:p>
            <a:pPr algn="just">
              <a:defRPr/>
            </a:pPr>
            <a:r>
              <a:rPr lang="ru-RU"/>
              <a:t>реализация алгоритмов на языке программирования С++;</a:t>
            </a:r>
            <a:endParaRPr/>
          </a:p>
          <a:p>
            <a:pPr algn="just">
              <a:defRPr/>
            </a:pPr>
            <a:r>
              <a:rPr lang="ru-RU"/>
              <a:t>Верификация и тестирование ПО;</a:t>
            </a:r>
            <a:endParaRPr lang="ru-RU"/>
          </a:p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3/14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Основные этапы алгоритма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4/14</a:t>
            </a:r>
            <a:endParaRPr lang="ru-RU"/>
          </a:p>
        </p:txBody>
      </p:sp>
      <p:pic>
        <p:nvPicPr>
          <p:cNvPr id="1695934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12848" y="1417637"/>
            <a:ext cx="2197768" cy="4631013"/>
          </a:xfrm>
          <a:prstGeom prst="rect">
            <a:avLst/>
          </a:prstGeom>
        </p:spPr>
      </p:pic>
      <p:pic>
        <p:nvPicPr>
          <p:cNvPr id="159485548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2943524" y="1870804"/>
            <a:ext cx="5905676" cy="31163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6261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Демодуляция</a:t>
            </a:r>
            <a:endParaRPr/>
          </a:p>
        </p:txBody>
      </p:sp>
      <p:sp>
        <p:nvSpPr>
          <p:cNvPr id="21725808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5/14</a:t>
            </a:r>
            <a:endParaRPr lang="ru-RU"/>
          </a:p>
        </p:txBody>
      </p:sp>
      <p:pic>
        <p:nvPicPr>
          <p:cNvPr id="169874632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364477" y="1498895"/>
            <a:ext cx="4415043" cy="2253511"/>
          </a:xfrm>
          <a:prstGeom prst="rect">
            <a:avLst/>
          </a:prstGeom>
        </p:spPr>
      </p:pic>
      <p:pic>
        <p:nvPicPr>
          <p:cNvPr id="1307670403" name=""/>
          <p:cNvPicPr>
            <a:picLocks noChangeAspect="1"/>
          </p:cNvPicPr>
          <p:nvPr/>
        </p:nvPicPr>
        <p:blipFill>
          <a:blip r:embed="rId4"/>
          <a:srcRect l="0" t="43166" r="0" b="0"/>
          <a:stretch/>
        </p:blipFill>
        <p:spPr bwMode="auto">
          <a:xfrm flipH="0" flipV="0">
            <a:off x="381360" y="4009360"/>
            <a:ext cx="8381278" cy="14860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Обнаружение синхрогруппы</a:t>
            </a:r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6/14</a:t>
            </a:r>
            <a:endParaRPr lang="ru-RU"/>
          </a:p>
        </p:txBody>
      </p:sp>
      <p:pic>
        <p:nvPicPr>
          <p:cNvPr id="683377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677857" y="1365951"/>
            <a:ext cx="3788284" cy="1787163"/>
          </a:xfrm>
          <a:prstGeom prst="rect">
            <a:avLst/>
          </a:prstGeom>
        </p:spPr>
      </p:pic>
      <p:pic>
        <p:nvPicPr>
          <p:cNvPr id="204818508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601787" y="3324258"/>
            <a:ext cx="5940423" cy="3032091"/>
          </a:xfrm>
          <a:prstGeom prst="rect">
            <a:avLst/>
          </a:prstGeom>
        </p:spPr>
      </p:pic>
      <p:sp>
        <p:nvSpPr>
          <p:cNvPr id="1606297787" name=""/>
          <p:cNvSpPr txBox="1"/>
          <p:nvPr/>
        </p:nvSpPr>
        <p:spPr bwMode="auto">
          <a:xfrm flipH="0" flipV="0">
            <a:off x="457200" y="1234577"/>
            <a:ext cx="279115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комплексным отсчетам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6549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Обнаружение синхрогруппы</a:t>
            </a:r>
            <a:endParaRPr/>
          </a:p>
        </p:txBody>
      </p:sp>
      <p:sp>
        <p:nvSpPr>
          <p:cNvPr id="110777593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7/14</a:t>
            </a:r>
            <a:endParaRPr lang="ru-RU"/>
          </a:p>
        </p:txBody>
      </p:sp>
      <p:pic>
        <p:nvPicPr>
          <p:cNvPr id="19760565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143166" y="1751488"/>
            <a:ext cx="4857667" cy="1572768"/>
          </a:xfrm>
          <a:prstGeom prst="rect">
            <a:avLst/>
          </a:prstGeom>
        </p:spPr>
      </p:pic>
      <p:pic>
        <p:nvPicPr>
          <p:cNvPr id="211942383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601787" y="3324258"/>
            <a:ext cx="5940424" cy="3032091"/>
          </a:xfrm>
          <a:prstGeom prst="rect">
            <a:avLst/>
          </a:prstGeom>
        </p:spPr>
      </p:pic>
      <p:sp>
        <p:nvSpPr>
          <p:cNvPr id="2061439105" name=""/>
          <p:cNvSpPr txBox="1"/>
          <p:nvPr/>
        </p:nvSpPr>
        <p:spPr bwMode="auto">
          <a:xfrm flipH="0" flipV="0">
            <a:off x="457200" y="1234577"/>
            <a:ext cx="424232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демодулированным отсчетам частоты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3035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Обнаружение синхрогруппы</a:t>
            </a:r>
            <a:endParaRPr/>
          </a:p>
        </p:txBody>
      </p:sp>
      <p:sp>
        <p:nvSpPr>
          <p:cNvPr id="29565149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8/14</a:t>
            </a:r>
            <a:endParaRPr lang="ru-RU"/>
          </a:p>
        </p:txBody>
      </p:sp>
      <p:sp>
        <p:nvSpPr>
          <p:cNvPr id="209192375" name=""/>
          <p:cNvSpPr txBox="1"/>
          <p:nvPr/>
        </p:nvSpPr>
        <p:spPr bwMode="auto">
          <a:xfrm flipH="0" flipV="0">
            <a:off x="457200" y="1234577"/>
            <a:ext cx="353387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демодулированным символам</a:t>
            </a:r>
            <a:endParaRPr/>
          </a:p>
        </p:txBody>
      </p:sp>
      <p:pic>
        <p:nvPicPr>
          <p:cNvPr id="15898214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209995" y="1677125"/>
            <a:ext cx="4724007" cy="1647131"/>
          </a:xfrm>
          <a:prstGeom prst="rect">
            <a:avLst/>
          </a:prstGeom>
        </p:spPr>
      </p:pic>
      <p:pic>
        <p:nvPicPr>
          <p:cNvPr id="20705181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601787" y="3324258"/>
            <a:ext cx="5940424" cy="30320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1379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Обнаружение синхрогруппы</a:t>
            </a:r>
            <a:endParaRPr/>
          </a:p>
        </p:txBody>
      </p:sp>
      <p:sp>
        <p:nvSpPr>
          <p:cNvPr id="65410210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9/14</a:t>
            </a:r>
            <a:endParaRPr lang="ru-RU"/>
          </a:p>
        </p:txBody>
      </p:sp>
      <p:pic>
        <p:nvPicPr>
          <p:cNvPr id="6702694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601787" y="1299498"/>
            <a:ext cx="5940424" cy="3032091"/>
          </a:xfrm>
          <a:prstGeom prst="rect">
            <a:avLst/>
          </a:prstGeom>
        </p:spPr>
      </p:pic>
      <p:graphicFrame>
        <p:nvGraphicFramePr>
          <p:cNvPr id="1376524400" name=""/>
          <p:cNvGraphicFramePr>
            <a:graphicFrameLocks xmlns:a="http://schemas.openxmlformats.org/drawingml/2006/main"/>
          </p:cNvGraphicFramePr>
          <p:nvPr/>
        </p:nvGraphicFramePr>
        <p:xfrm>
          <a:off x="1526539" y="4449729"/>
          <a:ext cx="6090919" cy="179577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1519554"/>
                <a:gridCol w="1519554"/>
                <a:gridCol w="1519554"/>
                <a:gridCol w="1519554"/>
              </a:tblGrid>
              <a:tr h="137160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Метод обнаружения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По комплексным отсчетам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По демодулированным отсчетам частоты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По демодулированным символам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ОСШ, дБ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-8.6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-2.7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5.8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Экран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модуль приема сигнала базовой станции стандарта TETRA</dc:title>
  <dc:subject/>
  <dc:creator>user</dc:creator>
  <cp:keywords/>
  <dc:description/>
  <dc:identifier/>
  <dc:language/>
  <cp:lastModifiedBy/>
  <cp:revision>53</cp:revision>
  <dcterms:created xsi:type="dcterms:W3CDTF">2022-05-30T10:35:37Z</dcterms:created>
  <dcterms:modified xsi:type="dcterms:W3CDTF">2024-05-13T07:41:42Z</dcterms:modified>
  <cp:category/>
  <cp:contentStatus/>
  <cp:version/>
</cp:coreProperties>
</file>