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 Борзых" initials="ИБ" lastIdx="1" clrIdx="0">
    <p:extLst>
      <p:ext uri="{19B8F6BF-5375-455C-9EA6-DF929625EA0E}">
        <p15:presenceInfo xmlns:p15="http://schemas.microsoft.com/office/powerpoint/2012/main" userId="5b6c5e3ffb84a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F27E-55D5-46E7-BDE2-CFD80317702B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4CF2-7DB7-427B-AF53-45DBAA259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CFBA-F21F-499C-9FF4-B7B40590F07D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1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B667-4965-4BF4-8819-AD1DFC532758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4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E32B-9A6D-43DE-BAF3-F0920DB2055B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26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DD83-2704-41C8-B909-C065EB827BDC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8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A3D4-C51D-47D3-8618-9C93E797DF50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51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3ADF-75FC-4797-8416-22090FB6BD86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C54C-5C03-48DF-B410-E0CC4766B25F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9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22BE-445C-4F9A-963D-F379A7345C7F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409A-328C-4D60-8288-A5D698549F59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139-7483-455D-973D-0F6A9874BD05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2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402-9FFE-43AA-902D-13310270BA45}" type="datetime1">
              <a:rPr lang="ru-RU" smtClean="0"/>
              <a:t>04.09.2022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7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6968-D7CB-4AB8-AB7D-DE958BFDB798}" type="datetime1">
              <a:rPr lang="ru-RU" smtClean="0"/>
              <a:t>04.09.2022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7191-34E9-4323-AD60-B0783BB6D42D}" type="datetime1">
              <a:rPr lang="ru-RU" smtClean="0"/>
              <a:t>04.09.2022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1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0E72-9DA5-4398-8C9B-BEBBD119414B}" type="datetime1">
              <a:rPr lang="ru-RU" smtClean="0"/>
              <a:t>04.09.2022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FA0-919E-4140-A7E7-CD61CD38B333}" type="datetime1">
              <a:rPr lang="ru-RU" smtClean="0"/>
              <a:t>04.09.2022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791-0EF6-4627-B792-3202321B8558}" type="datetime1">
              <a:rPr lang="ru-RU" smtClean="0"/>
              <a:t>04.09.2022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9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4F0F-BEAA-41D9-81C2-3C4878363BA7}" type="datetime1">
              <a:rPr lang="ru-RU" smtClean="0"/>
              <a:t>04.09.2022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97C5D-B67B-4E63-98A1-A2F71B5E5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2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35B40-D99F-4EEA-809D-5AD40D02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8836" y="2605848"/>
            <a:ext cx="7766936" cy="1646302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Test assignment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for Groupe SEB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E2898A-3CAA-4877-96BA-201D2E95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8209" y="4182919"/>
            <a:ext cx="1975581" cy="579890"/>
          </a:xfrm>
        </p:spPr>
        <p:txBody>
          <a:bodyPr/>
          <a:lstStyle/>
          <a:p>
            <a:pPr algn="ctr"/>
            <a:r>
              <a:rPr lang="en-US" dirty="0"/>
              <a:t>Ivan </a:t>
            </a:r>
            <a:r>
              <a:rPr lang="en-US" dirty="0" err="1"/>
              <a:t>Borzykh</a:t>
            </a:r>
            <a:endParaRPr lang="ru-RU" dirty="0"/>
          </a:p>
        </p:txBody>
      </p:sp>
      <p:pic>
        <p:nvPicPr>
          <p:cNvPr id="1028" name="Picture 4" descr="File:Groupe SEB logo.svg - Wikipedia">
            <a:extLst>
              <a:ext uri="{FF2B5EF4-FFF2-40B4-BE49-F238E27FC236}">
                <a16:creationId xmlns:a16="http://schemas.microsoft.com/office/drawing/2014/main" id="{BDBABABB-9629-4D1A-929A-AB40E399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90" y="2381230"/>
            <a:ext cx="886238" cy="209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B3C91D-D7C0-4D76-BB5B-5B794EE3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598BE-7D1F-471D-87FC-7E8610A1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85" y="576441"/>
            <a:ext cx="9129396" cy="101842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5. Find average daily sales amount of TEFAL VP8561RH at “HOME&amp;COOK” from 08.02.2021 to 14.02.2021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791D0-EB7B-444B-B8FA-02F60ED2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DBCA5-8206-4FA1-86F0-85018AE5B69E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3.1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E1D76938-EC83-44CE-8004-87CE924B33FB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10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F31F5-C78A-4130-9325-54CD34CAB3A4}"/>
              </a:ext>
            </a:extLst>
          </p:cNvPr>
          <p:cNvSpPr txBox="1"/>
          <p:nvPr/>
        </p:nvSpPr>
        <p:spPr>
          <a:xfrm>
            <a:off x="7220644" y="3539013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#5 code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58C47-D6EE-4824-912C-55A1ABE218F2}"/>
              </a:ext>
            </a:extLst>
          </p:cNvPr>
          <p:cNvSpPr txBox="1"/>
          <p:nvPr/>
        </p:nvSpPr>
        <p:spPr>
          <a:xfrm>
            <a:off x="7433580" y="5814000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#5 output</a:t>
            </a:r>
            <a:endParaRPr lang="ru-RU" sz="1400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B67DF91-2AAC-43E3-8C6E-88A3C36A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14" y="3775047"/>
            <a:ext cx="4054370" cy="24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8DA9E0-35EF-4C47-959F-8E74CD058BA1}"/>
              </a:ext>
            </a:extLst>
          </p:cNvPr>
          <p:cNvSpPr txBox="1"/>
          <p:nvPr/>
        </p:nvSpPr>
        <p:spPr>
          <a:xfrm>
            <a:off x="1460531" y="6223924"/>
            <a:ext cx="184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structure</a:t>
            </a:r>
            <a:endParaRPr lang="ru-RU" sz="1400" dirty="0"/>
          </a:p>
        </p:txBody>
      </p:sp>
      <p:pic>
        <p:nvPicPr>
          <p:cNvPr id="6146" name="Picture 2" descr="https://sun9-81.userapi.com/impg/QNuV4Tt-mvdct_FB2tCuyDM9NKn69Cy64jmESQ/TNZq6ZyHZ5o.jpg?size=1920x1080&amp;quality=96&amp;sign=d6546b5983ce978f0923e51d8400bef4&amp;type=album">
            <a:extLst>
              <a:ext uri="{FF2B5EF4-FFF2-40B4-BE49-F238E27FC236}">
                <a16:creationId xmlns:a16="http://schemas.microsoft.com/office/drawing/2014/main" id="{307B572E-ADA5-4EA0-93A6-7C3E7876D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1" t="18471" r="35183" b="60072"/>
          <a:stretch/>
        </p:blipFill>
        <p:spPr bwMode="auto">
          <a:xfrm>
            <a:off x="2008642" y="1676805"/>
            <a:ext cx="6582021" cy="18502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un9-81.userapi.com/impg/QNuV4Tt-mvdct_FB2tCuyDM9NKn69Cy64jmESQ/TNZq6ZyHZ5o.jpg?size=1920x1080&amp;quality=96&amp;sign=d6546b5983ce978f0923e51d8400bef4&amp;type=album">
            <a:extLst>
              <a:ext uri="{FF2B5EF4-FFF2-40B4-BE49-F238E27FC236}">
                <a16:creationId xmlns:a16="http://schemas.microsoft.com/office/drawing/2014/main" id="{58BE8EEA-EC04-46B7-B7E2-36CD3E89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57003" r="65596" b="29786"/>
          <a:stretch/>
        </p:blipFill>
        <p:spPr bwMode="auto">
          <a:xfrm>
            <a:off x="5738875" y="3987968"/>
            <a:ext cx="3193457" cy="1768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6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95AF6-A335-4742-A4A4-F5A0411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D4962-0015-4ADB-99AC-4157E63F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4EBECB-B27C-4C1A-A934-401F5720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F129F5-7F37-4A54-8EE3-B491B334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04811-F627-4CCF-9449-20338326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 reasons why Google Analytics and CRM transactions data may vary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5000C-FBE8-49A1-A6AD-7DC8CC9F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Customer used AdBlock or similar software, that blocks tracking services</a:t>
            </a:r>
          </a:p>
          <a:p>
            <a:r>
              <a:rPr lang="en-US" sz="1600" dirty="0"/>
              <a:t>Customer’s browser blocks Google Analytics tracking (declined cookies or used blocking browser) </a:t>
            </a:r>
          </a:p>
          <a:p>
            <a:r>
              <a:rPr lang="en-US" sz="1600" dirty="0"/>
              <a:t>Issues regarding Google Analytics servers (crashed or down for maintenance)</a:t>
            </a:r>
          </a:p>
          <a:p>
            <a:r>
              <a:rPr lang="en-US" sz="1600" dirty="0"/>
              <a:t>Google Analytics tracking code inserted incorrectly </a:t>
            </a:r>
          </a:p>
          <a:p>
            <a:r>
              <a:rPr lang="en-US" sz="1600" dirty="0"/>
              <a:t>Customer disabled JavaScript in his browser </a:t>
            </a:r>
          </a:p>
          <a:p>
            <a:r>
              <a:rPr lang="en-US" sz="1600" dirty="0"/>
              <a:t>Products amount reached the limit. Amount of information in a single hit is surpasses 8kb</a:t>
            </a:r>
          </a:p>
          <a:p>
            <a:r>
              <a:rPr lang="en-US" sz="1600" dirty="0"/>
              <a:t>Customer closed his browser before the script loaded</a:t>
            </a:r>
          </a:p>
          <a:p>
            <a:r>
              <a:rPr lang="en-US" sz="1600" dirty="0"/>
              <a:t>Transaction data is delayed </a:t>
            </a:r>
          </a:p>
          <a:p>
            <a:r>
              <a:rPr lang="en-US" sz="1600" dirty="0"/>
              <a:t>Transactions are coming through other sources (mobile app, sales manager etc.)</a:t>
            </a:r>
          </a:p>
          <a:p>
            <a:r>
              <a:rPr lang="en-US" sz="1600" dirty="0"/>
              <a:t>Customer reached 500 hits session limitation.</a:t>
            </a:r>
          </a:p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9DD29-D2B7-44E9-9DE2-96FF6B4A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3526" y="6406487"/>
            <a:ext cx="6297612" cy="365125"/>
          </a:xfrm>
        </p:spPr>
        <p:txBody>
          <a:bodyPr/>
          <a:lstStyle/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2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82392-5EB3-4A0E-94E7-2A648F73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8B090-B04C-4A90-A0EE-408AC990276D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1.1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4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A122-8B30-4A49-ABC3-A2C9E3D1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Reasons why Google Analytics session and user amounts may be different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63A6-4F26-4D9D-8644-25C4ED4C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has entered the website several times, therefore created several sessions</a:t>
            </a:r>
          </a:p>
          <a:p>
            <a:r>
              <a:rPr lang="en-US" dirty="0"/>
              <a:t> Customer spent more than 30 minutes on the website.</a:t>
            </a:r>
          </a:p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68E6CC-012F-4FCF-8B19-548B3F1E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2A719EE-F288-4123-8825-5D515273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3526" y="6406487"/>
            <a:ext cx="6297612" cy="365125"/>
          </a:xfrm>
        </p:spPr>
        <p:txBody>
          <a:bodyPr/>
          <a:lstStyle/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3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4E371-FCAB-47C8-8D86-D109BF291063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1.1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0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D24B-D394-4013-AF23-FF1AC71B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which cases Google Analytics and </a:t>
            </a:r>
            <a:r>
              <a:rPr lang="en-US" sz="2800" dirty="0" err="1">
                <a:solidFill>
                  <a:schemeClr val="tx1"/>
                </a:solidFill>
              </a:rPr>
              <a:t>Yandex.Metrika</a:t>
            </a:r>
            <a:r>
              <a:rPr lang="en-US" sz="2800" dirty="0">
                <a:solidFill>
                  <a:schemeClr val="tx1"/>
                </a:solidFill>
              </a:rPr>
              <a:t> sessions data may be different?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4FDAA-E30C-4C84-A35C-8475E7A1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metrics services have different data collection algorithms (different session ending conditions)</a:t>
            </a:r>
          </a:p>
          <a:p>
            <a:r>
              <a:rPr lang="en-US" dirty="0"/>
              <a:t>One of the services may have servers issues </a:t>
            </a:r>
          </a:p>
          <a:p>
            <a:r>
              <a:rPr lang="en-US" dirty="0"/>
              <a:t>Customer may set restrictions for either of services</a:t>
            </a:r>
          </a:p>
          <a:p>
            <a:r>
              <a:rPr lang="en-US" dirty="0"/>
              <a:t>Difference in time zones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DF2E7F-349B-457B-A44D-2F1C8F4B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AC377-153F-402B-A0B6-6FA3B40D52DE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1.1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2796D251-047C-4B33-85D2-AA718AF84774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4</a:t>
            </a:fld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8D24B-9F42-4957-96DD-D4F90B74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which cases Google Analytics and </a:t>
            </a:r>
            <a:r>
              <a:rPr lang="en-US" sz="2800" dirty="0" err="1">
                <a:solidFill>
                  <a:schemeClr val="tx1"/>
                </a:solidFill>
              </a:rPr>
              <a:t>Yandex.Metrika</a:t>
            </a:r>
            <a:r>
              <a:rPr lang="en-US" sz="2800" dirty="0">
                <a:solidFill>
                  <a:schemeClr val="tx1"/>
                </a:solidFill>
              </a:rPr>
              <a:t> transactions data may be different?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1949E-B579-40AF-B162-A42E03E7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services may have servers issues </a:t>
            </a:r>
          </a:p>
          <a:p>
            <a:r>
              <a:rPr lang="en-US" dirty="0"/>
              <a:t>Customer may set restrictions for either of services</a:t>
            </a:r>
            <a:endParaRPr lang="ru-RU" dirty="0"/>
          </a:p>
          <a:p>
            <a:r>
              <a:rPr lang="en-US" dirty="0"/>
              <a:t>Difference in time zones </a:t>
            </a:r>
          </a:p>
          <a:p>
            <a:r>
              <a:rPr lang="en-US" dirty="0"/>
              <a:t>Google Analytics script Is situated at the bottom of the html page code, unlike </a:t>
            </a:r>
            <a:r>
              <a:rPr lang="en-US" dirty="0" err="1"/>
              <a:t>Yandex.Metrika</a:t>
            </a:r>
            <a:r>
              <a:rPr lang="en-US" dirty="0"/>
              <a:t> script. User may leave before Google Analytics script loads.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8A64E-2FE8-4891-AE7D-180F34EF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D3BF2-7BD0-48DC-AB05-71AF38092F9C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1.1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D2147A8A-69E9-4CB7-B8C2-0C080E58FB27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5</a:t>
            </a:fld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1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598BE-7D1F-471D-87FC-7E8610A1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8415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. Find names of brands that are sold at “Globus” stores 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791D0-EB7B-444B-B8FA-02F60ED2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DBCA5-8206-4FA1-86F0-85018AE5B69E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3.1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E1D76938-EC83-44CE-8004-87CE924B33FB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6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F31F5-C78A-4130-9325-54CD34CAB3A4}"/>
              </a:ext>
            </a:extLst>
          </p:cNvPr>
          <p:cNvSpPr txBox="1"/>
          <p:nvPr/>
        </p:nvSpPr>
        <p:spPr>
          <a:xfrm>
            <a:off x="7775250" y="2419807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#1 code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58C47-D6EE-4824-912C-55A1ABE218F2}"/>
              </a:ext>
            </a:extLst>
          </p:cNvPr>
          <p:cNvSpPr txBox="1"/>
          <p:nvPr/>
        </p:nvSpPr>
        <p:spPr>
          <a:xfrm>
            <a:off x="7236707" y="5834687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#1 output</a:t>
            </a:r>
            <a:endParaRPr lang="ru-RU" sz="1400" dirty="0"/>
          </a:p>
        </p:txBody>
      </p:sp>
      <p:pic>
        <p:nvPicPr>
          <p:cNvPr id="2052" name="Picture 4" descr="https://sun1-24.userapi.com/impg/CjK6cY6d0J0GZH1y_QJjUCxMIi8NtvYT2k9zew/R4K2hCXU8r0.jpg?size=1920x1080&amp;quality=96&amp;sign=7bb341cbef6ffdd2a681c428daf40b7d&amp;type=album">
            <a:extLst>
              <a:ext uri="{FF2B5EF4-FFF2-40B4-BE49-F238E27FC236}">
                <a16:creationId xmlns:a16="http://schemas.microsoft.com/office/drawing/2014/main" id="{5324CC71-59CF-4F4B-BE2D-1A86FEBFE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1" t="19294" r="35252" b="70764"/>
          <a:stretch/>
        </p:blipFill>
        <p:spPr bwMode="auto">
          <a:xfrm>
            <a:off x="1390980" y="1386279"/>
            <a:ext cx="7921806" cy="10335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1-24.userapi.com/impg/CjK6cY6d0J0GZH1y_QJjUCxMIi8NtvYT2k9zew/R4K2hCXU8r0.jpg?size=1920x1080&amp;quality=96&amp;sign=7bb341cbef6ffdd2a681c428daf40b7d&amp;type=album">
            <a:extLst>
              <a:ext uri="{FF2B5EF4-FFF2-40B4-BE49-F238E27FC236}">
                <a16:creationId xmlns:a16="http://schemas.microsoft.com/office/drawing/2014/main" id="{5AC3D3EA-82B0-4A07-B01A-937367BF9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56758" r="70619" b="24649"/>
          <a:stretch/>
        </p:blipFill>
        <p:spPr bwMode="auto">
          <a:xfrm>
            <a:off x="6818305" y="2924814"/>
            <a:ext cx="2335557" cy="29098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4B67DF91-2AAC-43E3-8C6E-88A3C36A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80" y="2924814"/>
            <a:ext cx="4817594" cy="2909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8DA9E0-35EF-4C47-959F-8E74CD058BA1}"/>
              </a:ext>
            </a:extLst>
          </p:cNvPr>
          <p:cNvSpPr txBox="1"/>
          <p:nvPr/>
        </p:nvSpPr>
        <p:spPr>
          <a:xfrm>
            <a:off x="1390980" y="5887473"/>
            <a:ext cx="184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structure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5746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598BE-7D1F-471D-87FC-7E8610A1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85" y="422739"/>
            <a:ext cx="9129396" cy="83377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2. Find total sales made in “Metro” stores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 February 2021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791D0-EB7B-444B-B8FA-02F60ED2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DBCA5-8206-4FA1-86F0-85018AE5B69E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3.1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E1D76938-EC83-44CE-8004-87CE924B33FB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7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F31F5-C78A-4130-9325-54CD34CAB3A4}"/>
              </a:ext>
            </a:extLst>
          </p:cNvPr>
          <p:cNvSpPr txBox="1"/>
          <p:nvPr/>
        </p:nvSpPr>
        <p:spPr>
          <a:xfrm>
            <a:off x="7655110" y="2463148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#2 code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58C47-D6EE-4824-912C-55A1ABE218F2}"/>
              </a:ext>
            </a:extLst>
          </p:cNvPr>
          <p:cNvSpPr txBox="1"/>
          <p:nvPr/>
        </p:nvSpPr>
        <p:spPr>
          <a:xfrm>
            <a:off x="8067442" y="3744814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#2 output</a:t>
            </a:r>
            <a:endParaRPr lang="ru-RU" sz="1400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B67DF91-2AAC-43E3-8C6E-88A3C36A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80" y="2924814"/>
            <a:ext cx="4817594" cy="2909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8DA9E0-35EF-4C47-959F-8E74CD058BA1}"/>
              </a:ext>
            </a:extLst>
          </p:cNvPr>
          <p:cNvSpPr txBox="1"/>
          <p:nvPr/>
        </p:nvSpPr>
        <p:spPr>
          <a:xfrm>
            <a:off x="1390980" y="5887473"/>
            <a:ext cx="184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structure</a:t>
            </a:r>
            <a:endParaRPr lang="ru-RU" sz="1400" dirty="0"/>
          </a:p>
        </p:txBody>
      </p:sp>
      <p:pic>
        <p:nvPicPr>
          <p:cNvPr id="3074" name="Picture 2" descr="https://sun1-56.userapi.com/impg/GGgrBmMkVOtpetOwwR_arwhF1RewluxdBOk9Kw/iThu5UdpmJo.jpg?size=1920x1080&amp;quality=96&amp;sign=04cf6e8ed92c74f22b1b567e714d9eed&amp;type=album">
            <a:extLst>
              <a:ext uri="{FF2B5EF4-FFF2-40B4-BE49-F238E27FC236}">
                <a16:creationId xmlns:a16="http://schemas.microsoft.com/office/drawing/2014/main" id="{603556DC-3AE9-4EDC-959F-635061947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5" t="18322" r="32362" b="70764"/>
          <a:stretch/>
        </p:blipFill>
        <p:spPr bwMode="auto">
          <a:xfrm>
            <a:off x="1390980" y="1390587"/>
            <a:ext cx="7775194" cy="10510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1-56.userapi.com/impg/GGgrBmMkVOtpetOwwR_arwhF1RewluxdBOk9Kw/iThu5UdpmJo.jpg?size=1920x1080&amp;quality=96&amp;sign=04cf6e8ed92c74f22b1b567e714d9eed&amp;type=album">
            <a:extLst>
              <a:ext uri="{FF2B5EF4-FFF2-40B4-BE49-F238E27FC236}">
                <a16:creationId xmlns:a16="http://schemas.microsoft.com/office/drawing/2014/main" id="{94865DD8-9CDB-42DE-808A-5FA23DE42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57570" r="64358" b="36880"/>
          <a:stretch/>
        </p:blipFill>
        <p:spPr bwMode="auto">
          <a:xfrm>
            <a:off x="6405972" y="2924814"/>
            <a:ext cx="3160222" cy="7667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6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598BE-7D1F-471D-87FC-7E8610A1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85" y="598875"/>
            <a:ext cx="9129396" cy="5489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3. Count “Eldorado” stores, that sold products on 21/02/2021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791D0-EB7B-444B-B8FA-02F60ED2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DBCA5-8206-4FA1-86F0-85018AE5B69E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3.1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E1D76938-EC83-44CE-8004-87CE924B33FB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8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F31F5-C78A-4130-9325-54CD34CAB3A4}"/>
              </a:ext>
            </a:extLst>
          </p:cNvPr>
          <p:cNvSpPr txBox="1"/>
          <p:nvPr/>
        </p:nvSpPr>
        <p:spPr>
          <a:xfrm>
            <a:off x="7655110" y="2463148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#3 code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58C47-D6EE-4824-912C-55A1ABE218F2}"/>
              </a:ext>
            </a:extLst>
          </p:cNvPr>
          <p:cNvSpPr txBox="1"/>
          <p:nvPr/>
        </p:nvSpPr>
        <p:spPr>
          <a:xfrm>
            <a:off x="7701222" y="4040578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#3 output</a:t>
            </a:r>
            <a:endParaRPr lang="ru-RU" sz="1400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B67DF91-2AAC-43E3-8C6E-88A3C36A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80" y="2924814"/>
            <a:ext cx="4817594" cy="2909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8DA9E0-35EF-4C47-959F-8E74CD058BA1}"/>
              </a:ext>
            </a:extLst>
          </p:cNvPr>
          <p:cNvSpPr txBox="1"/>
          <p:nvPr/>
        </p:nvSpPr>
        <p:spPr>
          <a:xfrm>
            <a:off x="1390980" y="5887473"/>
            <a:ext cx="184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structure</a:t>
            </a:r>
            <a:endParaRPr lang="ru-RU" sz="1400" dirty="0"/>
          </a:p>
        </p:txBody>
      </p:sp>
      <p:pic>
        <p:nvPicPr>
          <p:cNvPr id="4098" name="Picture 2" descr="https://sun1-22.userapi.com/impg/GveVv4BU_bRJjKfVjzpBA_D7AozM-nCZUgKsgQ/M3dkaylF3RE.jpg?size=1920x1080&amp;quality=96&amp;sign=0cb04278f09b8c01c1bccd2b6de8b80c&amp;type=album">
            <a:extLst>
              <a:ext uri="{FF2B5EF4-FFF2-40B4-BE49-F238E27FC236}">
                <a16:creationId xmlns:a16="http://schemas.microsoft.com/office/drawing/2014/main" id="{5B072B04-0824-493C-B3A6-169FE02C2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7" t="18593" r="37867" b="72232"/>
          <a:stretch/>
        </p:blipFill>
        <p:spPr bwMode="auto">
          <a:xfrm>
            <a:off x="1332857" y="1387005"/>
            <a:ext cx="7821005" cy="9942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1-22.userapi.com/impg/GveVv4BU_bRJjKfVjzpBA_D7AozM-nCZUgKsgQ/M3dkaylF3RE.jpg?size=1920x1080&amp;quality=96&amp;sign=0cb04278f09b8c01c1bccd2b6de8b80c&amp;type=album">
            <a:extLst>
              <a:ext uri="{FF2B5EF4-FFF2-40B4-BE49-F238E27FC236}">
                <a16:creationId xmlns:a16="http://schemas.microsoft.com/office/drawing/2014/main" id="{B10D6286-18EE-4989-BB03-9034CBE1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8" t="57570" r="70482" b="37125"/>
          <a:stretch/>
        </p:blipFill>
        <p:spPr bwMode="auto">
          <a:xfrm>
            <a:off x="7044779" y="3034517"/>
            <a:ext cx="2109083" cy="9942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598BE-7D1F-471D-87FC-7E8610A1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85" y="576442"/>
            <a:ext cx="9129396" cy="54893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4. Find 5 top-selling products sold at “DNS”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791D0-EB7B-444B-B8FA-02F60ED2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C5D-B67B-4E63-98A1-A2F71B5E5732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DBCA5-8206-4FA1-86F0-85018AE5B69E}"/>
              </a:ext>
            </a:extLst>
          </p:cNvPr>
          <p:cNvSpPr txBox="1"/>
          <p:nvPr/>
        </p:nvSpPr>
        <p:spPr>
          <a:xfrm>
            <a:off x="677334" y="12517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3.1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E1D76938-EC83-44CE-8004-87CE924B33FB}"/>
              </a:ext>
            </a:extLst>
          </p:cNvPr>
          <p:cNvSpPr txBox="1">
            <a:spLocks/>
          </p:cNvSpPr>
          <p:nvPr/>
        </p:nvSpPr>
        <p:spPr>
          <a:xfrm>
            <a:off x="5783526" y="640648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269B6-764E-472D-B557-004E85B0980F}" type="slidenum">
              <a:rPr lang="ru-RU" sz="1600" b="1" smtClean="0">
                <a:solidFill>
                  <a:schemeClr val="bg1"/>
                </a:solidFill>
              </a:rPr>
              <a:pPr algn="r"/>
              <a:t>9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F31F5-C78A-4130-9325-54CD34CAB3A4}"/>
              </a:ext>
            </a:extLst>
          </p:cNvPr>
          <p:cNvSpPr txBox="1"/>
          <p:nvPr/>
        </p:nvSpPr>
        <p:spPr>
          <a:xfrm>
            <a:off x="7388424" y="3302874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#4 code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58C47-D6EE-4824-912C-55A1ABE218F2}"/>
              </a:ext>
            </a:extLst>
          </p:cNvPr>
          <p:cNvSpPr txBox="1"/>
          <p:nvPr/>
        </p:nvSpPr>
        <p:spPr>
          <a:xfrm>
            <a:off x="7516312" y="4955353"/>
            <a:ext cx="14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#4 output</a:t>
            </a:r>
            <a:endParaRPr lang="ru-RU" sz="1400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B67DF91-2AAC-43E3-8C6E-88A3C36A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49" y="3673876"/>
            <a:ext cx="3701137" cy="223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8DA9E0-35EF-4C47-959F-8E74CD058BA1}"/>
              </a:ext>
            </a:extLst>
          </p:cNvPr>
          <p:cNvSpPr txBox="1"/>
          <p:nvPr/>
        </p:nvSpPr>
        <p:spPr>
          <a:xfrm>
            <a:off x="1441314" y="5973781"/>
            <a:ext cx="184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structure</a:t>
            </a:r>
            <a:endParaRPr lang="ru-RU" sz="1400" dirty="0"/>
          </a:p>
        </p:txBody>
      </p:sp>
      <p:pic>
        <p:nvPicPr>
          <p:cNvPr id="5122" name="Picture 2" descr="https://sun1-93.userapi.com/impg/ZNjlYL_wbXqgsp7T3DdbSjaQ3VeAxu4C2Q3U1Q/68VpyGG_T1Q.jpg?size=1920x1080&amp;quality=96&amp;sign=dbd54c320f812016d09d0d1dbc0739fc&amp;type=album">
            <a:extLst>
              <a:ext uri="{FF2B5EF4-FFF2-40B4-BE49-F238E27FC236}">
                <a16:creationId xmlns:a16="http://schemas.microsoft.com/office/drawing/2014/main" id="{5153CE22-5652-46CE-97AE-6F9A4E281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1" t="18960" r="26651" b="54618"/>
          <a:stretch/>
        </p:blipFill>
        <p:spPr bwMode="auto">
          <a:xfrm>
            <a:off x="1649396" y="1179422"/>
            <a:ext cx="7237780" cy="21126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un1-93.userapi.com/impg/ZNjlYL_wbXqgsp7T3DdbSjaQ3VeAxu4C2Q3U1Q/68VpyGG_T1Q.jpg?size=1920x1080&amp;quality=96&amp;sign=dbd54c320f812016d09d0d1dbc0739fc&amp;type=album">
            <a:extLst>
              <a:ext uri="{FF2B5EF4-FFF2-40B4-BE49-F238E27FC236}">
                <a16:creationId xmlns:a16="http://schemas.microsoft.com/office/drawing/2014/main" id="{8002DA8C-6B02-4821-9EBE-C44704C7A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57370" r="55069" b="27829"/>
          <a:stretch/>
        </p:blipFill>
        <p:spPr bwMode="auto">
          <a:xfrm>
            <a:off x="5447365" y="3673876"/>
            <a:ext cx="3567699" cy="1240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213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417</Words>
  <Application>Microsoft Office PowerPoint</Application>
  <PresentationFormat>Широкоэкранный</PresentationFormat>
  <Paragraphs>75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Аспект</vt:lpstr>
      <vt:lpstr>Test assignment  for Groupe SEB</vt:lpstr>
      <vt:lpstr>10 reasons why Google Analytics and CRM transactions data may vary</vt:lpstr>
      <vt:lpstr>Reasons why Google Analytics session and user amounts may be different</vt:lpstr>
      <vt:lpstr>In which cases Google Analytics and Yandex.Metrika sessions data may be different? </vt:lpstr>
      <vt:lpstr>In which cases Google Analytics and Yandex.Metrika transactions data may be different?</vt:lpstr>
      <vt:lpstr>1. Find names of brands that are sold at “Globus” stores  </vt:lpstr>
      <vt:lpstr>2. Find total sales made in “Metro” stores  in February 2021</vt:lpstr>
      <vt:lpstr>3. Count “Eldorado” stores, that sold products on 21/02/2021</vt:lpstr>
      <vt:lpstr>4. Find 5 top-selling products sold at “DNS”</vt:lpstr>
      <vt:lpstr>5. Find average daily sales amount of TEFAL VP8561RH at “HOME&amp;COOK” from 08.02.2021 to 14.02.2021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assignment  for Groupe SEB</dc:title>
  <dc:creator>Иван Борзых</dc:creator>
  <cp:lastModifiedBy>Иван Борзых</cp:lastModifiedBy>
  <cp:revision>85</cp:revision>
  <dcterms:created xsi:type="dcterms:W3CDTF">2022-09-03T23:03:57Z</dcterms:created>
  <dcterms:modified xsi:type="dcterms:W3CDTF">2022-09-04T00:56:42Z</dcterms:modified>
</cp:coreProperties>
</file>