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5" r:id="rId13"/>
    <p:sldId id="576" r:id="rId14"/>
    <p:sldId id="577" r:id="rId15"/>
    <p:sldId id="578" r:id="rId16"/>
    <p:sldId id="579" r:id="rId17"/>
    <p:sldId id="580" r:id="rId18"/>
    <p:sldId id="604" r:id="rId19"/>
    <p:sldId id="605" r:id="rId20"/>
    <p:sldId id="606" r:id="rId21"/>
    <p:sldId id="607" r:id="rId22"/>
    <p:sldId id="608" r:id="rId23"/>
    <p:sldId id="609" r:id="rId24"/>
    <p:sldId id="582" r:id="rId25"/>
    <p:sldId id="583" r:id="rId26"/>
    <p:sldId id="584" r:id="rId27"/>
    <p:sldId id="585" r:id="rId28"/>
    <p:sldId id="586" r:id="rId29"/>
    <p:sldId id="601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602" r:id="rId38"/>
    <p:sldId id="596" r:id="rId39"/>
    <p:sldId id="603" r:id="rId40"/>
    <p:sldId id="598" r:id="rId41"/>
    <p:sldId id="599" r:id="rId42"/>
    <p:sldId id="546" r:id="rId4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5"/>
            <p14:sldId id="576"/>
            <p14:sldId id="577"/>
            <p14:sldId id="578"/>
            <p14:sldId id="579"/>
            <p14:sldId id="580"/>
            <p14:sldId id="604"/>
            <p14:sldId id="605"/>
            <p14:sldId id="606"/>
            <p14:sldId id="607"/>
            <p14:sldId id="608"/>
            <p14:sldId id="609"/>
            <p14:sldId id="582"/>
            <p14:sldId id="583"/>
            <p14:sldId id="584"/>
            <p14:sldId id="585"/>
            <p14:sldId id="586"/>
            <p14:sldId id="601"/>
            <p14:sldId id="588"/>
            <p14:sldId id="589"/>
            <p14:sldId id="590"/>
            <p14:sldId id="591"/>
            <p14:sldId id="592"/>
            <p14:sldId id="593"/>
            <p14:sldId id="594"/>
            <p14:sldId id="602"/>
            <p14:sldId id="596"/>
            <p14:sldId id="603"/>
            <p14:sldId id="598"/>
            <p14:sldId id="599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8" autoAdjust="0"/>
    <p:restoredTop sz="83817" autoAdjust="0"/>
  </p:normalViewPr>
  <p:slideViewPr>
    <p:cSldViewPr>
      <p:cViewPr varScale="1">
        <p:scale>
          <a:sx n="84" d="100"/>
          <a:sy n="84" d="100"/>
        </p:scale>
        <p:origin x="156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Snover" userId="466eddda3a26e09a" providerId="LiveId" clId="{D029527B-883C-4DCD-B3E0-501DD18C03B6}"/>
    <pc:docChg chg="delSld modSld modSection">
      <pc:chgData name="Jeffrey Snover" userId="466eddda3a26e09a" providerId="LiveId" clId="{D029527B-883C-4DCD-B3E0-501DD18C03B6}" dt="2017-05-11T17:21:28.854" v="79" actId="2696"/>
      <pc:docMkLst>
        <pc:docMk/>
      </pc:docMkLst>
      <pc:sldChg chg="modAnim">
        <pc:chgData name="Jeffrey Snover" userId="466eddda3a26e09a" providerId="LiveId" clId="{D029527B-883C-4DCD-B3E0-501DD18C03B6}" dt="2017-05-11T17:18:17.100" v="6" actId="0"/>
        <pc:sldMkLst>
          <pc:docMk/>
          <pc:sldMk cId="2151306097" sldId="571"/>
        </pc:sldMkLst>
      </pc:sldChg>
      <pc:sldChg chg="modAnim">
        <pc:chgData name="Jeffrey Snover" userId="466eddda3a26e09a" providerId="LiveId" clId="{D029527B-883C-4DCD-B3E0-501DD18C03B6}" dt="2017-05-11T17:18:11.616" v="5" actId="0"/>
        <pc:sldMkLst>
          <pc:docMk/>
          <pc:sldMk cId="1049462682" sldId="572"/>
        </pc:sldMkLst>
      </pc:sldChg>
      <pc:sldChg chg="modAnim">
        <pc:chgData name="Jeffrey Snover" userId="466eddda3a26e09a" providerId="LiveId" clId="{D029527B-883C-4DCD-B3E0-501DD18C03B6}" dt="2017-05-11T17:18:02.930" v="4" actId="0"/>
        <pc:sldMkLst>
          <pc:docMk/>
          <pc:sldMk cId="1267859048" sldId="573"/>
        </pc:sldMkLst>
      </pc:sldChg>
      <pc:sldChg chg="del modAnim">
        <pc:chgData name="Jeffrey Snover" userId="466eddda3a26e09a" providerId="LiveId" clId="{D029527B-883C-4DCD-B3E0-501DD18C03B6}" dt="2017-05-11T17:17:44.205" v="1" actId="2696"/>
        <pc:sldMkLst>
          <pc:docMk/>
          <pc:sldMk cId="2939590111" sldId="574"/>
        </pc:sldMkLst>
      </pc:sldChg>
      <pc:sldChg chg="modAnim">
        <pc:chgData name="Jeffrey Snover" userId="466eddda3a26e09a" providerId="LiveId" clId="{D029527B-883C-4DCD-B3E0-501DD18C03B6}" dt="2017-05-11T17:18:47.128" v="7" actId="0"/>
        <pc:sldMkLst>
          <pc:docMk/>
          <pc:sldMk cId="556438335" sldId="575"/>
        </pc:sldMkLst>
      </pc:sldChg>
      <pc:sldChg chg="modSp">
        <pc:chgData name="Jeffrey Snover" userId="466eddda3a26e09a" providerId="LiveId" clId="{D029527B-883C-4DCD-B3E0-501DD18C03B6}" dt="2017-05-11T17:19:32.452" v="44" actId="1038"/>
        <pc:sldMkLst>
          <pc:docMk/>
          <pc:sldMk cId="2145816986" sldId="584"/>
        </pc:sldMkLst>
        <pc:picChg chg="mod">
          <ac:chgData name="Jeffrey Snover" userId="466eddda3a26e09a" providerId="LiveId" clId="{D029527B-883C-4DCD-B3E0-501DD18C03B6}" dt="2017-05-11T17:19:32.452" v="44" actId="1038"/>
          <ac:picMkLst>
            <pc:docMk/>
            <pc:sldMk cId="2145816986" sldId="584"/>
            <ac:picMk id="6" creationId="{ACA9FED2-BA7A-4F66-81D3-620D0554F52F}"/>
          </ac:picMkLst>
        </pc:picChg>
      </pc:sldChg>
      <pc:sldChg chg="modSp">
        <pc:chgData name="Jeffrey Snover" userId="466eddda3a26e09a" providerId="LiveId" clId="{D029527B-883C-4DCD-B3E0-501DD18C03B6}" dt="2017-05-11T17:20:06.744" v="46" actId="20577"/>
        <pc:sldMkLst>
          <pc:docMk/>
          <pc:sldMk cId="3953902719" sldId="589"/>
        </pc:sldMkLst>
        <pc:spChg chg="mod">
          <ac:chgData name="Jeffrey Snover" userId="466eddda3a26e09a" providerId="LiveId" clId="{D029527B-883C-4DCD-B3E0-501DD18C03B6}" dt="2017-05-11T17:20:06.744" v="46" actId="20577"/>
          <ac:spMkLst>
            <pc:docMk/>
            <pc:sldMk cId="3953902719" sldId="589"/>
            <ac:spMk id="2" creationId="{EE52EB26-5513-4162-898F-46C2C42D85B5}"/>
          </ac:spMkLst>
        </pc:spChg>
      </pc:sldChg>
      <pc:sldChg chg="modSp">
        <pc:chgData name="Jeffrey Snover" userId="466eddda3a26e09a" providerId="LiveId" clId="{D029527B-883C-4DCD-B3E0-501DD18C03B6}" dt="2017-05-11T17:20:25.676" v="77" actId="1035"/>
        <pc:sldMkLst>
          <pc:docMk/>
          <pc:sldMk cId="1621461230" sldId="590"/>
        </pc:sldMkLst>
        <pc:picChg chg="mod">
          <ac:chgData name="Jeffrey Snover" userId="466eddda3a26e09a" providerId="LiveId" clId="{D029527B-883C-4DCD-B3E0-501DD18C03B6}" dt="2017-05-11T17:20:25.676" v="77" actId="1035"/>
          <ac:picMkLst>
            <pc:docMk/>
            <pc:sldMk cId="1621461230" sldId="590"/>
            <ac:picMk id="4" creationId="{708212D3-5892-421F-90D0-A3A2BD2B9447}"/>
          </ac:picMkLst>
        </pc:picChg>
      </pc:sldChg>
      <pc:sldChg chg="del">
        <pc:chgData name="Jeffrey Snover" userId="466eddda3a26e09a" providerId="LiveId" clId="{D029527B-883C-4DCD-B3E0-501DD18C03B6}" dt="2017-05-11T17:21:28.854" v="79" actId="2696"/>
        <pc:sldMkLst>
          <pc:docMk/>
          <pc:sldMk cId="4184402693" sldId="600"/>
        </pc:sldMkLst>
      </pc:sldChg>
      <pc:sldChg chg="modAnim">
        <pc:chgData name="Jeffrey Snover" userId="466eddda3a26e09a" providerId="LiveId" clId="{D029527B-883C-4DCD-B3E0-501DD18C03B6}" dt="2017-05-11T17:20:54.142" v="78" actId="0"/>
        <pc:sldMkLst>
          <pc:docMk/>
          <pc:sldMk cId="3768157852" sldId="6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059583"/>
            <a:ext cx="7772400" cy="697520"/>
          </a:xfrm>
          <a:prstGeom prst="rect">
            <a:avLst/>
          </a:prstGeom>
        </p:spPr>
        <p:txBody>
          <a:bodyPr anchor="ctr"/>
          <a:lstStyle>
            <a:lvl1pPr algn="ctr">
              <a:defRPr sz="33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4569973"/>
            <a:ext cx="4617640" cy="423062"/>
          </a:xfrm>
        </p:spPr>
        <p:txBody>
          <a:bodyPr anchor="t"/>
          <a:lstStyle>
            <a:lvl1pPr marL="0" indent="0" algn="l">
              <a:buNone/>
              <a:defRPr sz="15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085975"/>
            <a:ext cx="7772400" cy="70127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6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37624"/>
            <a:ext cx="8640960" cy="3294366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 defTabSz="333375">
              <a:buFont typeface="Arial" pitchFamily="34" charset="0"/>
              <a:buChar char="•"/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8572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6366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874230"/>
            <a:ext cx="7772400" cy="1021556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3381841"/>
            <a:ext cx="7772400" cy="1125140"/>
          </a:xfrm>
        </p:spPr>
        <p:txBody>
          <a:bodyPr/>
          <a:lstStyle>
            <a:lvl1pPr marL="0" indent="0" algn="ctr">
              <a:buNone/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24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5114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437624"/>
            <a:ext cx="8640960" cy="1620180"/>
          </a:xfrm>
        </p:spPr>
        <p:txBody>
          <a:bodyPr/>
          <a:lstStyle>
            <a:lvl1pPr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3111810"/>
            <a:ext cx="8640960" cy="1620180"/>
          </a:xfrm>
        </p:spPr>
        <p:txBody>
          <a:bodyPr/>
          <a:lstStyle>
            <a:lvl1pPr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857250" indent="-171450">
              <a:buFont typeface="Arial" pitchFamily="34" charset="0"/>
              <a:buChar char="•"/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4228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PowerShell</a:t>
            </a:r>
            <a:br>
              <a:rPr lang="de-DE" dirty="0"/>
            </a:br>
            <a:r>
              <a:rPr lang="de-DE" dirty="0"/>
              <a:t>Where we are, where we‘re going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Jeffrey Snover: Microsoft Technical Fellow</a:t>
            </a:r>
            <a:br>
              <a:rPr lang="de-DE" dirty="0"/>
            </a:br>
            <a:r>
              <a:rPr lang="de-DE" dirty="0"/>
              <a:t>@jsnover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D7A3-152C-48F8-AEAE-A37AD2CAA9FD}"/>
              </a:ext>
            </a:extLst>
          </p:cNvPr>
          <p:cNvSpPr txBox="1"/>
          <p:nvPr/>
        </p:nvSpPr>
        <p:spPr>
          <a:xfrm>
            <a:off x="4085946" y="2571750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YES!</a:t>
            </a:r>
            <a:endParaRPr lang="en-EN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8B118-7E8D-4FAB-A4D4-7255A7091C67}"/>
              </a:ext>
            </a:extLst>
          </p:cNvPr>
          <p:cNvSpPr txBox="1"/>
          <p:nvPr/>
        </p:nvSpPr>
        <p:spPr>
          <a:xfrm>
            <a:off x="1601670" y="3381841"/>
            <a:ext cx="59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PowerShell has achieved critical mass </a:t>
            </a: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as</a:t>
            </a:r>
            <a:r>
              <a:rPr lang="en-US" dirty="0"/>
              <a:t> a general purpose Windows Scripting tool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F8FD9D-2219-4293-9589-E2962628E79A}"/>
              </a:ext>
            </a:extLst>
          </p:cNvPr>
          <p:cNvSpPr/>
          <p:nvPr/>
        </p:nvSpPr>
        <p:spPr bwMode="auto">
          <a:xfrm>
            <a:off x="1763688" y="3759882"/>
            <a:ext cx="561662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61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. . .</a:t>
            </a:r>
            <a:br>
              <a:rPr lang="en-US" dirty="0"/>
            </a:br>
            <a:r>
              <a:rPr lang="en-US" dirty="0"/>
              <a:t>The Cloud Changes Everything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4810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41455417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7F867B-4568-4C1D-A2A0-76B7ED4439D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36040597"/>
              </p:ext>
            </p:extLst>
          </p:nvPr>
        </p:nvGraphicFramePr>
        <p:xfrm>
          <a:off x="2819400" y="3125788"/>
          <a:ext cx="415846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59">
                  <a:extLst>
                    <a:ext uri="{9D8B030D-6E8A-4147-A177-3AD203B41FA5}">
                      <a16:colId xmlns:a16="http://schemas.microsoft.com/office/drawing/2014/main" val="2660736688"/>
                    </a:ext>
                  </a:extLst>
                </a:gridCol>
                <a:gridCol w="2655404">
                  <a:extLst>
                    <a:ext uri="{9D8B030D-6E8A-4147-A177-3AD203B41FA5}">
                      <a16:colId xmlns:a16="http://schemas.microsoft.com/office/drawing/2014/main" val="2319974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From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044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 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17962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153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Servers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Services/Applications/Clouds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3050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4031940" y="2139702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NO!</a:t>
            </a:r>
            <a:endParaRPr lang="en-EN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6DA82-5B17-473F-9D67-13E4926D8DD1}"/>
              </a:ext>
            </a:extLst>
          </p:cNvPr>
          <p:cNvSpPr/>
          <p:nvPr/>
        </p:nvSpPr>
        <p:spPr bwMode="auto">
          <a:xfrm>
            <a:off x="1547664" y="3921900"/>
            <a:ext cx="577864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D1780-34B1-456A-9148-5E0053F7224E}"/>
              </a:ext>
            </a:extLst>
          </p:cNvPr>
          <p:cNvSpPr/>
          <p:nvPr/>
        </p:nvSpPr>
        <p:spPr bwMode="auto">
          <a:xfrm>
            <a:off x="1547664" y="3651870"/>
            <a:ext cx="589294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1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View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Generalizable pattern behind the details</a:t>
            </a:r>
          </a:p>
          <a:p>
            <a:r>
              <a:rPr lang="en-US" sz="1800" dirty="0"/>
              <a:t>When faced with success:</a:t>
            </a:r>
          </a:p>
          <a:p>
            <a:pPr lvl="1"/>
            <a:r>
              <a:rPr lang="en-US" sz="1500" dirty="0"/>
              <a:t>Incremental change</a:t>
            </a:r>
          </a:p>
          <a:p>
            <a:pPr lvl="1"/>
            <a:r>
              <a:rPr lang="en-US" sz="1500" dirty="0"/>
              <a:t>Transformational change</a:t>
            </a:r>
          </a:p>
        </p:txBody>
      </p:sp>
    </p:spTree>
    <p:extLst>
      <p:ext uri="{BB962C8B-B14F-4D97-AF65-F5344CB8AC3E}">
        <p14:creationId xmlns:p14="http://schemas.microsoft.com/office/powerpoint/2010/main" val="425117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8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Preserves identity &amp; customers</a:t>
                      </a:r>
                      <a:endParaRPr lang="en-EN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identity &amp; customers 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7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C4F87E-39E0-4DE1-A346-D605EC97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PS/</a:t>
            </a:r>
            <a:r>
              <a:rPr lang="en-US" dirty="0" err="1"/>
              <a:t>Devops</a:t>
            </a:r>
            <a:r>
              <a:rPr lang="en-US" dirty="0"/>
              <a:t> Summit AMA Questions</a:t>
            </a:r>
            <a:endParaRPr lang="en-E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8351F-9E19-443F-BFF5-0BCB23D4F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today’s Monad Manifesto say?</a:t>
            </a:r>
          </a:p>
          <a:p>
            <a:r>
              <a:rPr lang="en-US" dirty="0"/>
              <a:t>What’s the next “big thing” in PowerShell?</a:t>
            </a:r>
          </a:p>
          <a:p>
            <a:r>
              <a:rPr lang="en-US" dirty="0"/>
              <a:t>What does the PowerShell team re-org mean?</a:t>
            </a:r>
          </a:p>
          <a:p>
            <a:r>
              <a:rPr lang="en-US" dirty="0"/>
              <a:t>Are we at the end of the Monad Manifesto?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4159625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Preserves identity &amp; customers</a:t>
                      </a:r>
                      <a:endParaRPr lang="en-EN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identity &amp; customers 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776573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Team stays intact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Not everyone makes it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216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Transformational Changes Are Hard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40592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21267-7D83-4930-87A8-C4622178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Fail at Transformational Change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1E3E1B-B4D3-40B6-A119-5E13C8267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treat it like an incremental change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313803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66E19D-F3F4-4137-9E27-E011DA3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Transformation Requires A Growth Mindset</a:t>
            </a:r>
            <a:endParaRPr lang="en-EN" sz="2400" dirty="0"/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CA9FED2-BA7A-4F66-81D3-620D0554F52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3" y="973137"/>
            <a:ext cx="5348287" cy="3351213"/>
          </a:xfrm>
        </p:spPr>
      </p:pic>
    </p:spTree>
    <p:extLst>
      <p:ext uri="{BB962C8B-B14F-4D97-AF65-F5344CB8AC3E}">
        <p14:creationId xmlns:p14="http://schemas.microsoft.com/office/powerpoint/2010/main" val="2145816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Transformational Change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Windows GUI               =&gt;  Automation</a:t>
            </a:r>
          </a:p>
          <a:p>
            <a:r>
              <a:rPr lang="en-US" sz="1800" dirty="0" err="1"/>
              <a:t>Mgmt</a:t>
            </a:r>
            <a:r>
              <a:rPr lang="en-US" sz="1800" dirty="0"/>
              <a:t> of Silos               =&gt;  </a:t>
            </a:r>
            <a:r>
              <a:rPr lang="en-US" sz="1800" dirty="0" err="1"/>
              <a:t>Mgmt</a:t>
            </a:r>
            <a:r>
              <a:rPr lang="en-US" sz="1800" dirty="0"/>
              <a:t> of the full portfolio</a:t>
            </a:r>
          </a:p>
          <a:p>
            <a:r>
              <a:rPr lang="en-US" sz="1800" dirty="0"/>
              <a:t>Traditional IT                =&gt;  DevOps</a:t>
            </a:r>
          </a:p>
          <a:p>
            <a:r>
              <a:rPr lang="en-US" sz="1800" dirty="0"/>
              <a:t>On Premises                  =&gt;  Cloud</a:t>
            </a:r>
          </a:p>
          <a:p>
            <a:r>
              <a:rPr lang="en-US" sz="1800" dirty="0"/>
              <a:t>Windows PowerShell  =&gt;  Core PowerShell</a:t>
            </a:r>
          </a:p>
        </p:txBody>
      </p:sp>
    </p:spTree>
    <p:extLst>
      <p:ext uri="{BB962C8B-B14F-4D97-AF65-F5344CB8AC3E}">
        <p14:creationId xmlns:p14="http://schemas.microsoft.com/office/powerpoint/2010/main" val="1826730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1874230"/>
            <a:ext cx="6210690" cy="1021556"/>
          </a:xfrm>
        </p:spPr>
        <p:txBody>
          <a:bodyPr/>
          <a:lstStyle/>
          <a:p>
            <a:r>
              <a:rPr lang="en-US" dirty="0"/>
              <a:t>Core PowerShell </a:t>
            </a:r>
            <a:br>
              <a:rPr lang="en-US" dirty="0"/>
            </a:br>
            <a:r>
              <a:rPr lang="en-US" dirty="0"/>
              <a:t>is a Transformational Change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36108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26623380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02FDD-84A6-4E9F-908F-F989D013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is Open Sourced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DF980-DE34-4DA3-BEE3-D03B646B6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=&gt; GitHub</a:t>
            </a:r>
          </a:p>
          <a:p>
            <a:r>
              <a:rPr lang="en-US" dirty="0"/>
              <a:t>Reimplement our build/test</a:t>
            </a:r>
          </a:p>
          <a:p>
            <a:r>
              <a:rPr lang="en-US" dirty="0"/>
              <a:t>Establish community governance </a:t>
            </a:r>
          </a:p>
          <a:p>
            <a:r>
              <a:rPr lang="en-US" dirty="0"/>
              <a:t>Launch partners: AWS, </a:t>
            </a:r>
            <a:r>
              <a:rPr lang="en-US" dirty="0" err="1"/>
              <a:t>Vmware</a:t>
            </a:r>
            <a:r>
              <a:rPr lang="en-US" dirty="0"/>
              <a:t>, and Google</a:t>
            </a:r>
          </a:p>
        </p:txBody>
      </p:sp>
    </p:spTree>
    <p:extLst>
      <p:ext uri="{BB962C8B-B14F-4D97-AF65-F5344CB8AC3E}">
        <p14:creationId xmlns:p14="http://schemas.microsoft.com/office/powerpoint/2010/main" val="35249222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0FAFD3-430D-46AA-8E66-90DC9034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Runs On Linux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2EB26-5513-4162-898F-46C2C42D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.NET</a:t>
            </a:r>
          </a:p>
          <a:p>
            <a:r>
              <a:rPr lang="en-US" dirty="0"/>
              <a:t>First class citizen =&gt; VS Code</a:t>
            </a:r>
          </a:p>
          <a:p>
            <a:r>
              <a:rPr lang="en-US" dirty="0"/>
              <a:t>Cultural Compatibility</a:t>
            </a:r>
          </a:p>
          <a:p>
            <a:pPr lvl="1"/>
            <a:r>
              <a:rPr lang="en-US" dirty="0"/>
              <a:t>&amp; backgrounding</a:t>
            </a:r>
          </a:p>
          <a:p>
            <a:pPr lvl="1"/>
            <a:r>
              <a:rPr lang="en-US" dirty="0"/>
              <a:t>Case-sensitivity</a:t>
            </a:r>
          </a:p>
          <a:p>
            <a:pPr lvl="1"/>
            <a:r>
              <a:rPr lang="en-US" dirty="0"/>
              <a:t>Support for SSH</a:t>
            </a:r>
          </a:p>
        </p:txBody>
      </p:sp>
    </p:spTree>
    <p:extLst>
      <p:ext uri="{BB962C8B-B14F-4D97-AF65-F5344CB8AC3E}">
        <p14:creationId xmlns:p14="http://schemas.microsoft.com/office/powerpoint/2010/main" val="395390271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CCB0D-A184-47A0-8F62-0AC99E5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OSS: Editor Services &amp; </a:t>
            </a:r>
            <a:r>
              <a:rPr lang="en-US" dirty="0" err="1"/>
              <a:t>VSCode</a:t>
            </a:r>
            <a:r>
              <a:rPr lang="en-US" dirty="0"/>
              <a:t> 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6DE01-6252-4B91-AA55-EEAC7BA9B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 and Keith Hill are maintainers </a:t>
            </a:r>
            <a:endParaRPr lang="en-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212D3-5892-421F-90D0-A3A2BD2B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57350"/>
            <a:ext cx="3976424" cy="31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1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D7C-04D6-4938-AFD4-75EA238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96D8-16AE-4B2A-B1E8-88732E292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24454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24F8-5EC4-4159-9EFF-2F52D62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&amp; DevOps	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02CCC-99A6-436E-A3C8-E690B55C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 enhancements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/>
              <a:t>Classes++</a:t>
            </a:r>
          </a:p>
          <a:p>
            <a:pPr lvl="1"/>
            <a:r>
              <a:rPr lang="en-US" dirty="0"/>
              <a:t>PS Script Analyzer</a:t>
            </a:r>
          </a:p>
          <a:p>
            <a:pPr lvl="1"/>
            <a:r>
              <a:rPr lang="en-US" dirty="0"/>
              <a:t>Remote script debugging</a:t>
            </a:r>
          </a:p>
          <a:p>
            <a:pPr lvl="1"/>
            <a:r>
              <a:rPr lang="en-US" dirty="0"/>
              <a:t>DSC resource debugging</a:t>
            </a:r>
            <a:br>
              <a:rPr lang="en-US" dirty="0"/>
            </a:b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29803909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E85E3-56DE-4523-B561-31D18A6B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In Azure	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4E2FB-6CC3-4527-99BF-9AEFE098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Command Console</a:t>
            </a:r>
          </a:p>
          <a:p>
            <a:r>
              <a:rPr lang="en-US" dirty="0"/>
              <a:t>DSC as Native Azure Configuration</a:t>
            </a:r>
          </a:p>
          <a:p>
            <a:pPr lvl="1"/>
            <a:r>
              <a:rPr lang="en-US" dirty="0"/>
              <a:t>Common Windows &amp; Linux LCM</a:t>
            </a:r>
          </a:p>
          <a:p>
            <a:pPr lvl="1"/>
            <a:r>
              <a:rPr lang="en-US" dirty="0"/>
              <a:t>Multiple LCM instances</a:t>
            </a:r>
          </a:p>
          <a:p>
            <a:pPr lvl="1"/>
            <a:r>
              <a:rPr lang="en-US" dirty="0"/>
              <a:t>Native code LCM for lightweight environments</a:t>
            </a:r>
          </a:p>
          <a:p>
            <a:pPr lvl="1"/>
            <a:r>
              <a:rPr lang="en-US" dirty="0"/>
              <a:t>LCM as a Library</a:t>
            </a:r>
          </a:p>
          <a:p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325385323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D7C-04D6-4938-AFD4-75EA238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A272-40AE-4C9D-BFBF-C1D1B0FC3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3676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7F867B-4568-4C1D-A2A0-76B7ED4439D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51012203"/>
              </p:ext>
            </p:extLst>
          </p:nvPr>
        </p:nvGraphicFramePr>
        <p:xfrm>
          <a:off x="1784394" y="3125788"/>
          <a:ext cx="545460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03">
                  <a:extLst>
                    <a:ext uri="{9D8B030D-6E8A-4147-A177-3AD203B41FA5}">
                      <a16:colId xmlns:a16="http://schemas.microsoft.com/office/drawing/2014/main" val="2660736688"/>
                    </a:ext>
                  </a:extLst>
                </a:gridCol>
                <a:gridCol w="2727303">
                  <a:extLst>
                    <a:ext uri="{9D8B030D-6E8A-4147-A177-3AD203B41FA5}">
                      <a16:colId xmlns:a16="http://schemas.microsoft.com/office/drawing/2014/main" val="2319974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From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044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 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17962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153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Servers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Services/Applications/Clouds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3050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4031940" y="2139702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NO!</a:t>
            </a:r>
            <a:endParaRPr lang="en-EN" sz="3000" dirty="0"/>
          </a:p>
        </p:txBody>
      </p:sp>
    </p:spTree>
    <p:extLst>
      <p:ext uri="{BB962C8B-B14F-4D97-AF65-F5344CB8AC3E}">
        <p14:creationId xmlns:p14="http://schemas.microsoft.com/office/powerpoint/2010/main" val="425169821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10357172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08B0A-24D3-4791-85EA-88D10102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F24A-FD6F-46F1-9C53-4819AB7A8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7449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PS Supports YOUR Transformational Changes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Windows GUI               =&gt;  Automation</a:t>
            </a:r>
          </a:p>
          <a:p>
            <a:r>
              <a:rPr lang="en-US" sz="1800" dirty="0" err="1"/>
              <a:t>Mgmt</a:t>
            </a:r>
            <a:r>
              <a:rPr lang="en-US" sz="1800" dirty="0"/>
              <a:t> of Silos               =&gt;  </a:t>
            </a:r>
            <a:r>
              <a:rPr lang="en-US" sz="1800" dirty="0" err="1"/>
              <a:t>Mgmt</a:t>
            </a:r>
            <a:r>
              <a:rPr lang="en-US" sz="1800" dirty="0"/>
              <a:t> of the full portfolio</a:t>
            </a:r>
          </a:p>
          <a:p>
            <a:r>
              <a:rPr lang="en-US" sz="1800" dirty="0"/>
              <a:t>Traditional IT                =&gt;  DevOps</a:t>
            </a:r>
          </a:p>
          <a:p>
            <a:r>
              <a:rPr lang="en-US" sz="1800" dirty="0"/>
              <a:t>On Premises                  =&gt;  Cloud</a:t>
            </a:r>
          </a:p>
        </p:txBody>
      </p:sp>
    </p:spTree>
    <p:extLst>
      <p:ext uri="{BB962C8B-B14F-4D97-AF65-F5344CB8AC3E}">
        <p14:creationId xmlns:p14="http://schemas.microsoft.com/office/powerpoint/2010/main" val="3768157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Succeeding with Your Transformational Change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0085848"/>
              </p:ext>
            </p:extLst>
          </p:nvPr>
        </p:nvGraphicFramePr>
        <p:xfrm>
          <a:off x="1295400" y="1436688"/>
          <a:ext cx="6481762" cy="197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809">
                  <a:extLst>
                    <a:ext uri="{9D8B030D-6E8A-4147-A177-3AD203B41FA5}">
                      <a16:colId xmlns:a16="http://schemas.microsoft.com/office/drawing/2014/main" val="3387865414"/>
                    </a:ext>
                  </a:extLst>
                </a:gridCol>
                <a:gridCol w="3888953">
                  <a:extLst>
                    <a:ext uri="{9D8B030D-6E8A-4147-A177-3AD203B41FA5}">
                      <a16:colId xmlns:a16="http://schemas.microsoft.com/office/drawing/2014/main" val="34721696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b="0" i="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13094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No playbook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Uncomfortable is the new norm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30590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Go back to first principles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557456"/>
                  </a:ext>
                </a:extLst>
              </a:tr>
              <a:tr h="354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Failures WILL happen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Adopt a growth mindset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2821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New identity and customers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Have courage and confidence in the path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814716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Not everyone makes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Ubuntu Mono" panose="020B0509030602030204" pitchFamily="49" charset="0"/>
                        </a:rPr>
                        <a:t>Don’t let adverse facts stand in the way of a good decision</a:t>
                      </a:r>
                      <a:endParaRPr lang="en-US" sz="1400" b="0" i="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821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5550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PowerShell is:</a:t>
            </a:r>
          </a:p>
          <a:p>
            <a:pPr lvl="1"/>
            <a:r>
              <a:rPr lang="de-DE" dirty="0"/>
              <a:t>All about making YOU successful</a:t>
            </a:r>
          </a:p>
          <a:p>
            <a:pPr lvl="1"/>
            <a:r>
              <a:rPr lang="de-DE" dirty="0"/>
              <a:t>Widely used throughout the industry</a:t>
            </a:r>
          </a:p>
          <a:p>
            <a:pPr lvl="1"/>
            <a:r>
              <a:rPr lang="de-DE" dirty="0"/>
              <a:t>We are investing heavily and transforming to enable you to solve bigger and harder problems</a:t>
            </a:r>
          </a:p>
          <a:p>
            <a:r>
              <a:rPr lang="de-DE" dirty="0"/>
              <a:t>So that you can be a hero and get rewarded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D7A3-152C-48F8-AEAE-A37AD2CAA9FD}"/>
              </a:ext>
            </a:extLst>
          </p:cNvPr>
          <p:cNvSpPr txBox="1"/>
          <p:nvPr/>
        </p:nvSpPr>
        <p:spPr>
          <a:xfrm>
            <a:off x="3883091" y="2256859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YES!</a:t>
            </a:r>
            <a:endParaRPr lang="en-E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3798491" y="2733769"/>
            <a:ext cx="123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and</a:t>
            </a:r>
          </a:p>
          <a:p>
            <a:pPr algn="ctr"/>
            <a:r>
              <a:rPr lang="en-US" sz="3000" dirty="0"/>
              <a:t>NO!</a:t>
            </a:r>
            <a:endParaRPr lang="en-EN" sz="3000" dirty="0"/>
          </a:p>
        </p:txBody>
      </p:sp>
    </p:spTree>
    <p:extLst>
      <p:ext uri="{BB962C8B-B14F-4D97-AF65-F5344CB8AC3E}">
        <p14:creationId xmlns:p14="http://schemas.microsoft.com/office/powerpoint/2010/main" val="103987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0D4C8-5F16-429F-B6EA-A4B5B85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Manifesto</a:t>
            </a:r>
            <a:endParaRPr lang="en-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7AD8-D8D0-4C5C-B718-240E9D2A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66" y="1001347"/>
            <a:ext cx="4046339" cy="41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5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Cmdlets are very efficient &amp; lots of implementation options:</a:t>
            </a:r>
          </a:p>
          <a:p>
            <a:pPr lvl="1"/>
            <a:r>
              <a:rPr lang="en-US" sz="1500" dirty="0"/>
              <a:t>.NET</a:t>
            </a:r>
          </a:p>
          <a:p>
            <a:pPr lvl="1"/>
            <a:r>
              <a:rPr lang="en-US" sz="1500" dirty="0"/>
              <a:t>Script</a:t>
            </a:r>
          </a:p>
          <a:p>
            <a:pPr lvl="1"/>
            <a:r>
              <a:rPr lang="en-US" sz="1500" dirty="0"/>
              <a:t>Native code(WMI)</a:t>
            </a:r>
          </a:p>
          <a:p>
            <a:pPr lvl="1"/>
            <a:r>
              <a:rPr lang="en-US" sz="1500" dirty="0"/>
              <a:t>Workflows</a:t>
            </a:r>
          </a:p>
          <a:p>
            <a:pPr lvl="1"/>
            <a:r>
              <a:rPr lang="en-US" sz="1500" dirty="0"/>
              <a:t>OData</a:t>
            </a:r>
          </a:p>
          <a:p>
            <a:pPr lvl="1"/>
            <a:r>
              <a:rPr lang="en-US" sz="1500" dirty="0">
                <a:solidFill>
                  <a:srgbClr val="FFC000"/>
                </a:solidFill>
              </a:rPr>
              <a:t>Swagger annotated REST APIs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2151306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Wide range of rich interactive consoles &amp; IDEs</a:t>
            </a:r>
          </a:p>
          <a:p>
            <a:pPr lvl="1"/>
            <a:r>
              <a:rPr lang="en-US" sz="1500" dirty="0"/>
              <a:t>PowerShell.exe &amp; </a:t>
            </a:r>
            <a:r>
              <a:rPr lang="en-US" sz="1500" dirty="0" err="1"/>
              <a:t>PSReadline</a:t>
            </a:r>
            <a:endParaRPr lang="en-US" sz="1500" dirty="0"/>
          </a:p>
          <a:p>
            <a:pPr lvl="1"/>
            <a:r>
              <a:rPr lang="en-US" sz="1500" dirty="0" err="1"/>
              <a:t>PowerShell_ISE</a:t>
            </a:r>
            <a:endParaRPr lang="en-US" sz="1500" dirty="0"/>
          </a:p>
          <a:p>
            <a:pPr lvl="1"/>
            <a:r>
              <a:rPr lang="en-US" sz="1500" dirty="0"/>
              <a:t>Visual Studio &amp; </a:t>
            </a:r>
            <a:r>
              <a:rPr lang="en-US" sz="1500" dirty="0">
                <a:solidFill>
                  <a:srgbClr val="FFC000"/>
                </a:solidFill>
              </a:rPr>
              <a:t>VS Code</a:t>
            </a:r>
          </a:p>
          <a:p>
            <a:pPr lvl="1"/>
            <a:r>
              <a:rPr lang="en-US" sz="1500" dirty="0">
                <a:solidFill>
                  <a:srgbClr val="FFC000"/>
                </a:solidFill>
              </a:rPr>
              <a:t>Cloud Console</a:t>
            </a:r>
          </a:p>
          <a:p>
            <a:r>
              <a:rPr lang="en-US" sz="1800" dirty="0"/>
              <a:t>Strong set of Scripting options &amp; support</a:t>
            </a:r>
          </a:p>
          <a:p>
            <a:pPr lvl="1"/>
            <a:r>
              <a:rPr lang="en-US" sz="1500" dirty="0"/>
              <a:t>Ad hoc =&gt; Advanced scripting</a:t>
            </a:r>
          </a:p>
          <a:p>
            <a:pPr lvl="1"/>
            <a:r>
              <a:rPr lang="en-US" sz="1500" dirty="0"/>
              <a:t>Classes</a:t>
            </a:r>
          </a:p>
          <a:p>
            <a:pPr lvl="1"/>
            <a:r>
              <a:rPr lang="en-US" sz="1500" dirty="0"/>
              <a:t>Script Analyzer</a:t>
            </a:r>
          </a:p>
          <a:p>
            <a:pPr lvl="1"/>
            <a:r>
              <a:rPr lang="en-US" sz="1500" dirty="0" err="1"/>
              <a:t>PSGallery</a:t>
            </a:r>
            <a:endParaRPr lang="en-US" sz="1500" dirty="0"/>
          </a:p>
          <a:p>
            <a:pPr lvl="1"/>
            <a:r>
              <a:rPr lang="en-US" sz="1500" dirty="0"/>
              <a:t>Anti-Malware Integration</a:t>
            </a:r>
          </a:p>
          <a:p>
            <a:pPr lvl="1"/>
            <a:r>
              <a:rPr lang="en-US" sz="1500" dirty="0"/>
              <a:t>Security++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1049462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Scripting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Many cmdlets support their own remoting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Generalized remote scripting (PSRP) over:</a:t>
            </a:r>
          </a:p>
          <a:p>
            <a:pPr lvl="1"/>
            <a:r>
              <a:rPr lang="en-US" sz="1500" dirty="0"/>
              <a:t>WSMAN</a:t>
            </a:r>
          </a:p>
          <a:p>
            <a:pPr lvl="1"/>
            <a:r>
              <a:rPr lang="en-US" sz="1500" dirty="0" err="1"/>
              <a:t>NamedPipes</a:t>
            </a:r>
            <a:endParaRPr lang="en-US" sz="1500" dirty="0"/>
          </a:p>
          <a:p>
            <a:pPr lvl="1"/>
            <a:r>
              <a:rPr lang="en-US" sz="1500" dirty="0" err="1"/>
              <a:t>VMBus</a:t>
            </a:r>
            <a:endParaRPr lang="en-US" sz="1500" dirty="0"/>
          </a:p>
          <a:p>
            <a:pPr lvl="1"/>
            <a:r>
              <a:rPr lang="en-US" sz="1500" dirty="0" err="1">
                <a:solidFill>
                  <a:srgbClr val="FFC000"/>
                </a:solidFill>
              </a:rPr>
              <a:t>OpenSSH</a:t>
            </a:r>
            <a:endParaRPr lang="en-US" sz="1500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rgbClr val="FFC000"/>
                </a:solidFill>
              </a:rPr>
              <a:t>Remote Debugging</a:t>
            </a:r>
          </a:p>
          <a:p>
            <a:pPr lvl="1"/>
            <a:endParaRPr lang="en-EN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428750"/>
            <a:ext cx="7400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9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Console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Exchange Admin console</a:t>
            </a:r>
          </a:p>
          <a:p>
            <a:r>
              <a:rPr lang="en-US" sz="1800" dirty="0"/>
              <a:t>Server Manager</a:t>
            </a:r>
          </a:p>
          <a:p>
            <a:r>
              <a:rPr lang="en-US" sz="1800" dirty="0" err="1"/>
              <a:t>PowerGUI</a:t>
            </a:r>
            <a:endParaRPr lang="en-US" sz="1800" dirty="0"/>
          </a:p>
          <a:p>
            <a:r>
              <a:rPr lang="en-US" sz="1800" dirty="0" err="1"/>
              <a:t>ShowUI</a:t>
            </a:r>
            <a:endParaRPr lang="en-US" sz="1800" dirty="0"/>
          </a:p>
          <a:p>
            <a:r>
              <a:rPr lang="en-US" sz="1800" dirty="0">
                <a:solidFill>
                  <a:srgbClr val="FFC000"/>
                </a:solidFill>
              </a:rPr>
              <a:t>Phosphor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5564383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815</Words>
  <Application>Microsoft Office PowerPoint</Application>
  <PresentationFormat>On-screen Show (16:9)</PresentationFormat>
  <Paragraphs>214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Mangal</vt:lpstr>
      <vt:lpstr>Myriad Pro</vt:lpstr>
      <vt:lpstr>Roboto Black</vt:lpstr>
      <vt:lpstr>Roboto Condensed</vt:lpstr>
      <vt:lpstr>Segoe UI</vt:lpstr>
      <vt:lpstr>Tahoma</vt:lpstr>
      <vt:lpstr>Ubuntu Mono</vt:lpstr>
      <vt:lpstr>Verdana</vt:lpstr>
      <vt:lpstr>Wingdings</vt:lpstr>
      <vt:lpstr>SQLintersection</vt:lpstr>
      <vt:lpstr>PowerShell Where we are, where we‘re going</vt:lpstr>
      <vt:lpstr>PS/Devops Summit AMA Questions</vt:lpstr>
      <vt:lpstr>Is PowerShell Done?</vt:lpstr>
      <vt:lpstr>Is PowerShell Done?</vt:lpstr>
      <vt:lpstr>Monad Manifesto</vt:lpstr>
      <vt:lpstr>Automation Model</vt:lpstr>
      <vt:lpstr>Shell</vt:lpstr>
      <vt:lpstr>Remote Scripting</vt:lpstr>
      <vt:lpstr>Management Console</vt:lpstr>
      <vt:lpstr>Is PowerShell Done?</vt:lpstr>
      <vt:lpstr>But . . . The Cloud Changes Everything</vt:lpstr>
      <vt:lpstr>PowerShell: Connector of the Hybrid Cloud</vt:lpstr>
      <vt:lpstr>Is PowerShell Done?</vt:lpstr>
      <vt:lpstr>Architects View</vt:lpstr>
      <vt:lpstr>Types of Change</vt:lpstr>
      <vt:lpstr>Types of Change</vt:lpstr>
      <vt:lpstr>Types of Change</vt:lpstr>
      <vt:lpstr>Types of Change</vt:lpstr>
      <vt:lpstr>Types of Change</vt:lpstr>
      <vt:lpstr>Types of Change</vt:lpstr>
      <vt:lpstr>Transformational Changes Are Hard</vt:lpstr>
      <vt:lpstr>Easy To Fail at Transformational Change</vt:lpstr>
      <vt:lpstr>Transformation Requires A Growth Mindset</vt:lpstr>
      <vt:lpstr>Examples of Transformational Change</vt:lpstr>
      <vt:lpstr>Core PowerShell  is a Transformational Change</vt:lpstr>
      <vt:lpstr>PowerShell: Connector of the Hybrid Cloud</vt:lpstr>
      <vt:lpstr>Core PowerShell is Open Sourced</vt:lpstr>
      <vt:lpstr>Core PowerShell Runs On Linux</vt:lpstr>
      <vt:lpstr>OSS: Editor Services &amp; VSCode </vt:lpstr>
      <vt:lpstr>Core PowerShell &amp; DevOps </vt:lpstr>
      <vt:lpstr>Core PowerShell In Azure </vt:lpstr>
      <vt:lpstr>Is PowerShell Done?</vt:lpstr>
      <vt:lpstr>Is PowerShell Done?</vt:lpstr>
      <vt:lpstr>PowerShell: Connector of the Hybrid Cloud</vt:lpstr>
      <vt:lpstr>WHY?</vt:lpstr>
      <vt:lpstr>PS Supports YOUR Transformational Changes</vt:lpstr>
      <vt:lpstr>Succeeding with Your Transformational Change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Jeffrey Snover</cp:lastModifiedBy>
  <cp:revision>38</cp:revision>
  <cp:lastPrinted>2012-12-21T20:05:00Z</cp:lastPrinted>
  <dcterms:created xsi:type="dcterms:W3CDTF">2014-10-22T19:18:01Z</dcterms:created>
  <dcterms:modified xsi:type="dcterms:W3CDTF">2017-05-31T02:50:22Z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