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0"/>
  </p:notesMasterIdLst>
  <p:sldIdLst>
    <p:sldId id="256" r:id="rId4"/>
    <p:sldId id="258" r:id="rId5"/>
    <p:sldId id="260" r:id="rId6"/>
    <p:sldId id="257" r:id="rId7"/>
    <p:sldId id="259" r:id="rId8"/>
    <p:sldId id="261" r:id="rId9"/>
  </p:sldIdLst>
  <p:sldSz cx="10969625" cy="6170613"/>
  <p:notesSz cx="6858000" cy="9144000"/>
  <p:custDataLst>
    <p:tags r:id="rId1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E5D09-E429-E2A2-269C-A2EFB065A6C6}" v="65" dt="2025-06-25T12:44:31.038"/>
    <p1510:client id="{38CFECC0-F4C7-6149-BC83-C5B3F3558B21}" v="136" dt="2025-06-25T12:37:02.654"/>
    <p1510:client id="{3A807565-CBA7-5846-AD4B-0294F14E127C}" v="468" dt="2025-06-25T12:38:27.696"/>
    <p1510:client id="{6897C80B-27A5-468E-B4DC-5395B0411FDA}" v="25" dt="2025-06-25T12:47:26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  <p:sp>
        <p:nvSpPr>
          <p:cNvPr id="2" name="Bosch_footer_conf">
            <a:extLst>
              <a:ext uri="{FF2B5EF4-FFF2-40B4-BE49-F238E27FC236}">
                <a16:creationId xmlns:a16="http://schemas.microsoft.com/office/drawing/2014/main" id="{EB4CC976-E504-9F9B-AAA8-4B8F85DDABEF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 C-SC1</a:t>
            </a:r>
            <a:endParaRPr lang="en-US" sz="600" kern="0" baseline="0" noProof="1">
              <a:solidFill>
                <a:schemeClr val="tx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  <p:sp>
        <p:nvSpPr>
          <p:cNvPr id="2" name="Bosch_footer_conf">
            <a:extLst>
              <a:ext uri="{FF2B5EF4-FFF2-40B4-BE49-F238E27FC236}">
                <a16:creationId xmlns:a16="http://schemas.microsoft.com/office/drawing/2014/main" id="{37724B12-9637-FD34-B3B0-53E9BF1D1434}"/>
              </a:ext>
            </a:extLst>
          </p:cNvPr>
          <p:cNvSpPr txBox="1"/>
          <p:nvPr userDrawn="1"/>
        </p:nvSpPr>
        <p:spPr>
          <a:xfrm>
            <a:off x="3279600" y="5688000"/>
            <a:ext cx="6354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 C-SC1</a:t>
            </a:r>
            <a:endParaRPr lang="en-US" sz="600" kern="0" baseline="0" noProof="1">
              <a:solidFill>
                <a:schemeClr val="tx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2" name="Bosch_footer_conf">
            <a:extLst>
              <a:ext uri="{FF2B5EF4-FFF2-40B4-BE49-F238E27FC236}">
                <a16:creationId xmlns:a16="http://schemas.microsoft.com/office/drawing/2014/main" id="{DB38986C-DCE5-D964-B0BA-9AB589C96711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 C-SC1</a:t>
            </a:r>
            <a:endParaRPr lang="en-US" sz="600" kern="0" baseline="0" noProof="1">
              <a:solidFill>
                <a:schemeClr val="tx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Bosch_footer_conf">
            <a:extLst>
              <a:ext uri="{FF2B5EF4-FFF2-40B4-BE49-F238E27FC236}">
                <a16:creationId xmlns:a16="http://schemas.microsoft.com/office/drawing/2014/main" id="{9615C293-AF3D-B45D-E4FB-BC09FDE03C19}"/>
              </a:ext>
            </a:extLst>
          </p:cNvPr>
          <p:cNvSpPr txBox="1"/>
          <p:nvPr userDrawn="1"/>
        </p:nvSpPr>
        <p:spPr>
          <a:xfrm>
            <a:off x="3279600" y="5688000"/>
            <a:ext cx="6354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 C-SC1</a:t>
            </a:r>
            <a:endParaRPr lang="en-US" sz="600" kern="0" baseline="0" noProof="1">
              <a:solidFill>
                <a:schemeClr val="tx1"/>
              </a:solidFill>
              <a:latin typeface="+mn-lt"/>
            </a:endParaRP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 C-SC1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BD/INN-GTC | 2025-06-25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d.o.o. 2025.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%classification%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5" name="Bosch_footer_conf" hidden="1">
            <a:extLst>
              <a:ext uri="{FF2B5EF4-FFF2-40B4-BE49-F238E27FC236}">
                <a16:creationId xmlns:a16="http://schemas.microsoft.com/office/drawing/2014/main" id="{F284BCA6-6C15-7058-29DB-AB9000B6F1CF}"/>
              </a:ext>
            </a:extLst>
          </p:cNvPr>
          <p:cNvSpPr txBox="1"/>
          <p:nvPr userDrawn="1"/>
        </p:nvSpPr>
        <p:spPr>
          <a:xfrm>
            <a:off x="816069" y="516859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%classification%</a:t>
            </a:r>
            <a:endParaRPr lang="en-US" sz="600" kern="0" baseline="0" noProof="1">
              <a:solidFill>
                <a:schemeClr val="tx1"/>
              </a:solidFill>
            </a:endParaRP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AI Code Guard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12h Agentic Hackathon June 24-25</a:t>
            </a:r>
            <a:br>
              <a:rPr lang="en-US"/>
            </a:br>
            <a:r>
              <a:rPr lang="en-US"/>
              <a:t>Team “Guardians of the EU”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728A4FD-944B-CBED-5BA0-84A97DE0B00A}"/>
              </a:ext>
            </a:extLst>
          </p:cNvPr>
          <p:cNvSpPr txBox="1">
            <a:spLocks/>
          </p:cNvSpPr>
          <p:nvPr/>
        </p:nvSpPr>
        <p:spPr>
          <a:xfrm>
            <a:off x="695225" y="4515609"/>
            <a:ext cx="9727200" cy="1507549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Tx/>
              <a:buNone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</a:pPr>
            <a:r>
              <a:rPr lang="en-US" sz="2500" dirty="0"/>
              <a:t>Jonathan Schiefer</a:t>
            </a:r>
          </a:p>
          <a:p>
            <a:pPr algn="r" fontAlgn="auto">
              <a:spcAft>
                <a:spcPts val="0"/>
              </a:spcAft>
            </a:pPr>
            <a:r>
              <a:rPr lang="en-US" sz="2500" dirty="0"/>
              <a:t>Stefan </a:t>
            </a:r>
            <a:r>
              <a:rPr lang="en-US" sz="2500"/>
              <a:t>Selariu</a:t>
            </a:r>
            <a:endParaRPr lang="en-US" sz="2500" dirty="0"/>
          </a:p>
          <a:p>
            <a:pPr algn="r" fontAlgn="auto">
              <a:spcAft>
                <a:spcPts val="0"/>
              </a:spcAft>
            </a:pPr>
            <a:r>
              <a:rPr lang="en-US" sz="2500" dirty="0"/>
              <a:t>Filip Stankovic </a:t>
            </a:r>
          </a:p>
          <a:p>
            <a:pPr algn="r" fontAlgn="auto">
              <a:spcAft>
                <a:spcPts val="0"/>
              </a:spcAft>
            </a:pPr>
            <a:r>
              <a:rPr lang="sr-Latn-RS" sz="2500" err="1"/>
              <a:t>Dennis</a:t>
            </a:r>
            <a:r>
              <a:rPr lang="sr-Latn-RS" sz="2500"/>
              <a:t> </a:t>
            </a:r>
            <a:r>
              <a:rPr lang="sr-Latn-RS" sz="2500" err="1"/>
              <a:t>Hilgert</a:t>
            </a:r>
            <a:endParaRPr lang="en-US" sz="2500" dirty="0"/>
          </a:p>
          <a:p>
            <a:pPr algn="r" fontAlgn="auto">
              <a:spcAft>
                <a:spcPts val="0"/>
              </a:spcAft>
            </a:pPr>
            <a:r>
              <a:rPr lang="sr-Latn-RS" sz="2500" dirty="0">
                <a:solidFill>
                  <a:srgbClr val="252424"/>
                </a:solidFill>
              </a:rPr>
              <a:t>Olaf </a:t>
            </a:r>
            <a:r>
              <a:rPr lang="sr-Latn-RS" sz="2500" err="1">
                <a:solidFill>
                  <a:srgbClr val="252424"/>
                </a:solidFill>
              </a:rPr>
              <a:t>Geibig</a:t>
            </a:r>
            <a:endParaRPr lang="sr-Latn-RS" sz="2500" dirty="0">
              <a:solidFill>
                <a:srgbClr val="252424"/>
              </a:solidFill>
            </a:endParaRPr>
          </a:p>
          <a:p>
            <a:pPr fontAlgn="auto">
              <a:spcAft>
                <a:spcPts val="0"/>
              </a:spcAft>
            </a:pPr>
            <a:br>
              <a:rPr lang="sr-Latn-RS" sz="2500" dirty="0"/>
            </a:br>
            <a:r>
              <a:rPr lang="en-US" dirty="0"/>
              <a:t> </a:t>
            </a:r>
          </a:p>
          <a:p>
            <a:pPr algn="r" fontAlgn="auto">
              <a:spcAft>
                <a:spcPts val="0"/>
              </a:spcAft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053F7-84E6-2ADA-10AA-7524C96B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105" y="2083810"/>
            <a:ext cx="2157320" cy="215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3747-2DFB-AB8A-C80E-F0805503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8F10A-3F9D-4702-498E-563DB893BE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Is the EU AI Act relevant for the project?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2DC983-B1FD-2084-237F-EC466E892D4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112" y="1252963"/>
            <a:ext cx="927100" cy="9144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01FC8-59EF-875F-C189-7FE0033D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7BE2D2-56F1-B7F0-2EA8-3AF45599F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50" y="1284093"/>
            <a:ext cx="3009900" cy="9271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322708-0AF4-AC46-0C30-C98DA3C319ED}"/>
              </a:ext>
            </a:extLst>
          </p:cNvPr>
          <p:cNvCxnSpPr>
            <a:cxnSpLocks/>
          </p:cNvCxnSpPr>
          <p:nvPr/>
        </p:nvCxnSpPr>
        <p:spPr>
          <a:xfrm flipH="1" flipV="1">
            <a:off x="2419814" y="1747643"/>
            <a:ext cx="4771599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493C65-6560-A13C-052C-F150B9C83EE2}"/>
              </a:ext>
            </a:extLst>
          </p:cNvPr>
          <p:cNvSpPr txBox="1"/>
          <p:nvPr/>
        </p:nvSpPr>
        <p:spPr>
          <a:xfrm>
            <a:off x="4140878" y="1320203"/>
            <a:ext cx="2687444" cy="3305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Relevant?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716FA2-D13A-693D-DA9C-EE92A763ED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966" y="2542478"/>
            <a:ext cx="2867721" cy="2867721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F6B7D9-1AB0-6F8D-850A-FCF75DBEC65F}"/>
              </a:ext>
            </a:extLst>
          </p:cNvPr>
          <p:cNvSpPr txBox="1">
            <a:spLocks/>
          </p:cNvSpPr>
          <p:nvPr/>
        </p:nvSpPr>
        <p:spPr>
          <a:xfrm>
            <a:off x="1190661" y="2595144"/>
            <a:ext cx="6000751" cy="25319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GB" sz="2000"/>
              <a:t>The AI Act is based on abstract legal principles such as privacy and safety</a:t>
            </a:r>
          </a:p>
          <a:p>
            <a:pPr fontAlgn="auto">
              <a:spcAft>
                <a:spcPts val="0"/>
              </a:spcAft>
            </a:pPr>
            <a:r>
              <a:rPr lang="en-GB" sz="2000"/>
              <a:t>Detailed policies within the AI Act translate these principles into concrete risks associated with specific AI use cases.</a:t>
            </a:r>
          </a:p>
          <a:p>
            <a:pPr fontAlgn="auto">
              <a:spcAft>
                <a:spcPts val="0"/>
              </a:spcAft>
            </a:pPr>
            <a:r>
              <a:rPr lang="en-GB" sz="2000"/>
              <a:t>AI use cases are extracted from the source code and matched against the relevant policies.</a:t>
            </a:r>
          </a:p>
        </p:txBody>
      </p:sp>
    </p:spTree>
    <p:extLst>
      <p:ext uri="{BB962C8B-B14F-4D97-AF65-F5344CB8AC3E}">
        <p14:creationId xmlns:p14="http://schemas.microsoft.com/office/powerpoint/2010/main" val="352569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D23E1-52AA-7223-803D-0306200B1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D350A-0DE5-07AD-0AAB-070548CB6B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DE"/>
              <a:t>Process Flow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B9BA6-4C70-1AF0-4B71-5EFB3E8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9" name="Content Placeholder 8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302BEDE8-4A85-0344-5AE6-48367D9A9B5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92915" y="915"/>
            <a:ext cx="5573438" cy="5771720"/>
          </a:xfrm>
        </p:spPr>
      </p:pic>
    </p:spTree>
    <p:extLst>
      <p:ext uri="{BB962C8B-B14F-4D97-AF65-F5344CB8AC3E}">
        <p14:creationId xmlns:p14="http://schemas.microsoft.com/office/powerpoint/2010/main" val="162265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E2A641F-C13C-375E-C77D-FF2C87F58B8E}"/>
              </a:ext>
            </a:extLst>
          </p:cNvPr>
          <p:cNvPicPr>
            <a:picLocks noGrp="1" noChangeAspect="1"/>
          </p:cNvPicPr>
          <p:nvPr>
            <p:ph type="pic"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9" b="43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19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BCC7-ABF9-24B8-1A55-AC5387DA82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/>
              <a:t>Backup-Slides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DAC43-E69B-3A56-4EF8-345AF12FA0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665788"/>
            <a:ext cx="288925" cy="411162"/>
          </a:xfrm>
        </p:spPr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A1E2C0-5C9E-CA5A-0DDD-31CBAB5B776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2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55D32E6-7010-651D-F8C7-3DD869B57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1FAA-0CAF-C225-EFD4-019C8CCB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0F964-8C6A-890A-3009-8FB244767B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DE"/>
              <a:t>Coarse grained 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DD99D-8880-82DF-A913-8F67960100C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27112" y="1597446"/>
            <a:ext cx="4605283" cy="3939354"/>
          </a:xfrm>
        </p:spPr>
        <p:txBody>
          <a:bodyPr/>
          <a:lstStyle/>
          <a:p>
            <a:r>
              <a:rPr lang="en-GB" sz="2000"/>
              <a:t>The AI Act is based on abstract legal principles such as privacy and safety</a:t>
            </a:r>
          </a:p>
          <a:p>
            <a:r>
              <a:rPr lang="en-GB" sz="2000"/>
              <a:t>Detailed policies within the AI Act translate these principles into concrete risks associated with specific AI use cases.</a:t>
            </a:r>
          </a:p>
          <a:p>
            <a:r>
              <a:rPr lang="en-GB" sz="2000"/>
              <a:t>These use cases are extracted from the source code and matched against the relevant policies.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92F1A-0681-7BE6-41A7-8E380152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0EFCDA-7FC9-7CE8-E3E3-78A3FC09B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289" y="1755928"/>
            <a:ext cx="3320944" cy="332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90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2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198F02AD-A328-41CF-AEF3-4AEA9DC97E6D}" vid="{A553CE3C-9352-4BF3-9E58-0BEA5976575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BD/INN-GTC</OrgInhalt>
      <Wert>BD/INN-GTC</Wert>
      <Platzhalter>False</Platzhalter>
      <DocDatenDialog>True</DocDatenDialog>
      <Label>Authoring</Label>
      <FrageVar>False</FrageVar>
      <Prefix/>
      <Suffix/>
      <WegfallVar/>
      <MussFeld>False</MussFeld>
      <Trenner>
        <VariableVor>classification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classification</Name>
      <OrgInhalt>Internal C-SC1</OrgInhalt>
      <Wert>Internal C-SC1</Wert>
      <Platzhalter>False</Platzhalter>
      <DocDatenDialog>True</DocDatenDialog>
      <Label>Classification:</Label>
      <FrageVar>False</FrageVar>
      <Prefix/>
      <Suffix/>
      <WegfallVar/>
      <ComboBox>
        <Option>Public C-SC0</Option>
        <Option>Internal C-SC1</Option>
        <Option>Confidential C-SC2</Option>
        <Option>Strictly confidential C-SC3</Option>
        <Option/>
      </ComboBox>
      <MussFeld>False</MussFeld>
      <InDokument>True</InDokument>
      <Sektion>Bosch_footer_1</Sektion>
      <Reihenfolge>0</Reihenfolge>
    </Variable>
    <Variable>
      <Name>classification2</Name>
      <OrgInhalt>Internal C-SC1</OrgInhalt>
      <Wert>Internal C-SC1</Wert>
      <Platzhalter>False</Platzhalter>
      <DocDatenDialog>False</DocDatenDialog>
      <Label>Classification:</Label>
      <FrageVar>False</FrageVar>
      <Prefix/>
      <Suffix/>
      <WegfallVar/>
      <ComboBox>
        <Option>Public C-SC0</Option>
        <Option>Internal C-SC1</Option>
        <Option>Confidential C-SC2</Option>
        <Option>Strictly confidential C-SC3</Option>
        <Option/>
      </ComboBox>
      <MussFeld>False</MussFeld>
      <InDokument>True</InDokument>
      <Sektion>Bosch_footer_conf</Sektion>
      <Reihenfolge>0</Reihenfolge>
    </Variable>
    <Variable>
      <Name>copyright</Name>
      <OrgInhalt>© Robert Bosch d.o.o. 2025. All rights reserved, also regarding any disposal, exploitation, reproduction, editing, distribution, as well as in the event of applications for industrial property rights.</OrgInhalt>
      <Wert>© Robert Bosch d.o.o. 2025.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2025-06-25</OrgInhalt>
      <Wert>2025-06-25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classification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classification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148</Words>
  <Application>Microsoft Office PowerPoint</Application>
  <PresentationFormat>Custom</PresentationFormat>
  <Paragraphs>23</Paragraphs>
  <Slides>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Bosch Office Sans</vt:lpstr>
      <vt:lpstr>Calibri</vt:lpstr>
      <vt:lpstr>Symbol</vt:lpstr>
      <vt:lpstr>Wingdings</vt:lpstr>
      <vt:lpstr>Bosch 2024</vt:lpstr>
      <vt:lpstr>AI Code Guard</vt:lpstr>
      <vt:lpstr>PowerPoint Presentation</vt:lpstr>
      <vt:lpstr>PowerPoint Presentation</vt:lpstr>
      <vt:lpstr>PowerPoint Presentation</vt:lpstr>
      <vt:lpstr>Backup-Slides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Stankovic Filip (BD/INN-GTC)</dc:creator>
  <cp:lastModifiedBy>Stankovic Filip (BD/INN-GTC)</cp:lastModifiedBy>
  <cp:revision>2</cp:revision>
  <dcterms:created xsi:type="dcterms:W3CDTF">2025-06-25T12:15:20Z</dcterms:created>
  <dcterms:modified xsi:type="dcterms:W3CDTF">2025-06-25T12:47:26Z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lassification">
    <vt:lpwstr>$tr_sc_internal$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