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6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664" y="-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AB82B-3A49-7B4A-80E8-3E3A2AE3E359}" type="datetimeFigureOut">
              <a:rPr lang="en-US" smtClean="0"/>
              <a:t>9/10/11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9B1CB-B517-8247-A800-B09F55A4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2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Buttons. Click</a:t>
            </a:r>
            <a:r>
              <a:rPr lang="en-US" baseline="0" dirty="0" smtClean="0"/>
              <a:t> on any particle type to display the relevant slide with animations. Clicking again will return to this slide. </a:t>
            </a:r>
          </a:p>
          <a:p>
            <a:r>
              <a:rPr lang="en-US" baseline="0" dirty="0" smtClean="0"/>
              <a:t>Recommend putting this slide in the middle of your presentation and putting the other 5 slides at the end. </a:t>
            </a:r>
          </a:p>
          <a:p>
            <a:r>
              <a:rPr lang="en-US" baseline="0" dirty="0" smtClean="0"/>
              <a:t>If you have any difficulties, contact </a:t>
            </a:r>
            <a:r>
              <a:rPr lang="en-US" baseline="0" dirty="0" err="1" smtClean="0"/>
              <a:t>David.Barney</a:t>
            </a:r>
            <a:r>
              <a:rPr lang="en-US" baseline="0" err="1" smtClean="0"/>
              <a:t>@</a:t>
            </a:r>
            <a:r>
              <a:rPr lang="en-US" baseline="0" smtClean="0"/>
              <a:t>cern.ch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9B1CB-B517-8247-A800-B09F55A4D1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77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Muon</a:t>
            </a:r>
            <a:r>
              <a:rPr lang="en-US" dirty="0" smtClean="0"/>
              <a:t>: passing</a:t>
            </a:r>
            <a:r>
              <a:rPr lang="en-US" baseline="0" dirty="0" smtClean="0"/>
              <a:t> through CMS, bending in the field (both ways, depending on when it is inside or outside of the solenoid) leaving hits in the Tracker layers and the </a:t>
            </a:r>
            <a:r>
              <a:rPr lang="en-US" baseline="0" dirty="0" err="1" smtClean="0"/>
              <a:t>muon</a:t>
            </a:r>
            <a:r>
              <a:rPr lang="en-US" baseline="0" dirty="0" smtClean="0"/>
              <a:t> chambers before escaping completely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9B1CB-B517-8247-A800-B09F55A4D1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52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Electron: Bending in the magnetic field, leaving hits in the tracker layers</a:t>
            </a:r>
            <a:r>
              <a:rPr lang="en-US" baseline="0" dirty="0" smtClean="0"/>
              <a:t> and being “stopped” by the electromagnetic calorimeter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9B1CB-B517-8247-A800-B09F55A4D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48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Charged hadron: Bends in the magnetic field and leaves signals in the tracker layers; passes through the electromagnetic</a:t>
            </a:r>
            <a:r>
              <a:rPr lang="en-US" baseline="0" dirty="0" smtClean="0"/>
              <a:t> calorimeter leaving essentially no signal, and is “stopped” by the hadron calorimeter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9B1CB-B517-8247-A800-B09F55A4D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80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Neutral hadron: Does not bend in the magnetic field and does not leave any signal in the tracker layers; passes through the electromagnetic</a:t>
            </a:r>
            <a:r>
              <a:rPr lang="en-US" baseline="0" dirty="0" smtClean="0"/>
              <a:t> calorimeter leaving essentially no signal, and is “stopped” by the hadron calorimeter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9B1CB-B517-8247-A800-B09F55A4D1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67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Photon: passes through</a:t>
            </a:r>
            <a:r>
              <a:rPr lang="en-US" baseline="0" dirty="0" smtClean="0"/>
              <a:t> the tracker without bending in the magnetic field or leaving hits, is “stopped” by the electromagnetic calorimeter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9B1CB-B517-8247-A800-B09F55A4D1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2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10D4-FCC4-D64C-B899-0973C149888A}" type="datetimeFigureOut">
              <a:rPr lang="en-US" smtClean="0"/>
              <a:t>9/10/11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63DB-5258-5B40-9702-07EF404E2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10D4-FCC4-D64C-B899-0973C149888A}" type="datetimeFigureOut">
              <a:rPr lang="en-US" smtClean="0"/>
              <a:t>9/10/11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63DB-5258-5B40-9702-07EF404E2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10D4-FCC4-D64C-B899-0973C149888A}" type="datetimeFigureOut">
              <a:rPr lang="en-US" smtClean="0"/>
              <a:t>9/10/11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63DB-5258-5B40-9702-07EF404E2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8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10D4-FCC4-D64C-B899-0973C149888A}" type="datetimeFigureOut">
              <a:rPr lang="en-US" smtClean="0"/>
              <a:t>9/10/11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63DB-5258-5B40-9702-07EF404E2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8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10D4-FCC4-D64C-B899-0973C149888A}" type="datetimeFigureOut">
              <a:rPr lang="en-US" smtClean="0"/>
              <a:t>9/10/11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63DB-5258-5B40-9702-07EF404E2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8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10D4-FCC4-D64C-B899-0973C149888A}" type="datetimeFigureOut">
              <a:rPr lang="en-US" smtClean="0"/>
              <a:t>9/10/11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63DB-5258-5B40-9702-07EF404E2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7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10D4-FCC4-D64C-B899-0973C149888A}" type="datetimeFigureOut">
              <a:rPr lang="en-US" smtClean="0"/>
              <a:t>9/10/11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63DB-5258-5B40-9702-07EF404E2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10D4-FCC4-D64C-B899-0973C149888A}" type="datetimeFigureOut">
              <a:rPr lang="en-US" smtClean="0"/>
              <a:t>9/10/11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63DB-5258-5B40-9702-07EF404E2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8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10D4-FCC4-D64C-B899-0973C149888A}" type="datetimeFigureOut">
              <a:rPr lang="en-US" smtClean="0"/>
              <a:t>9/10/11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63DB-5258-5B40-9702-07EF404E2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7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10D4-FCC4-D64C-B899-0973C149888A}" type="datetimeFigureOut">
              <a:rPr lang="en-US" smtClean="0"/>
              <a:t>9/10/11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63DB-5258-5B40-9702-07EF404E2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9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10D4-FCC4-D64C-B899-0973C149888A}" type="datetimeFigureOut">
              <a:rPr lang="en-US" smtClean="0"/>
              <a:t>9/10/11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63DB-5258-5B40-9702-07EF404E2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6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10D4-FCC4-D64C-B899-0973C149888A}" type="datetimeFigureOut">
              <a:rPr lang="en-US" smtClean="0"/>
              <a:t>9/10/11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E63DB-5258-5B40-9702-07EF404E2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0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slide" Target="slide3.xml"/><Relationship Id="rId5" Type="http://schemas.openxmlformats.org/officeDocument/2006/relationships/slide" Target="slide2.xml"/><Relationship Id="rId6" Type="http://schemas.openxmlformats.org/officeDocument/2006/relationships/slide" Target="slide4.xml"/><Relationship Id="rId7" Type="http://schemas.openxmlformats.org/officeDocument/2006/relationships/slide" Target="slide5.xml"/><Relationship Id="rId8" Type="http://schemas.openxmlformats.org/officeDocument/2006/relationships/slide" Target="slide6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2.gif"/><Relationship Id="rId5" Type="http://schemas.openxmlformats.org/officeDocument/2006/relationships/image" Target="../media/image3.gif"/><Relationship Id="rId6" Type="http://schemas.openxmlformats.org/officeDocument/2006/relationships/image" Target="../media/image4.gif"/><Relationship Id="rId7" Type="http://schemas.openxmlformats.org/officeDocument/2006/relationships/image" Target="../media/image5.gif"/><Relationship Id="rId8" Type="http://schemas.openxmlformats.org/officeDocument/2006/relationships/slide" Target="slide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6.gif"/><Relationship Id="rId5" Type="http://schemas.openxmlformats.org/officeDocument/2006/relationships/image" Target="../media/image7.gif"/><Relationship Id="rId6" Type="http://schemas.openxmlformats.org/officeDocument/2006/relationships/image" Target="../media/image8.gif"/><Relationship Id="rId7" Type="http://schemas.openxmlformats.org/officeDocument/2006/relationships/slide" Target="slide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9.gif"/><Relationship Id="rId5" Type="http://schemas.openxmlformats.org/officeDocument/2006/relationships/image" Target="../media/image10.gif"/><Relationship Id="rId6" Type="http://schemas.openxmlformats.org/officeDocument/2006/relationships/image" Target="../media/image11.gif"/><Relationship Id="rId7" Type="http://schemas.openxmlformats.org/officeDocument/2006/relationships/slide" Target="slide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12.gif"/><Relationship Id="rId5" Type="http://schemas.openxmlformats.org/officeDocument/2006/relationships/image" Target="../media/image13.gif"/><Relationship Id="rId6" Type="http://schemas.openxmlformats.org/officeDocument/2006/relationships/image" Target="../media/image14.gif"/><Relationship Id="rId7" Type="http://schemas.openxmlformats.org/officeDocument/2006/relationships/slide" Target="slide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15.gif"/><Relationship Id="rId5" Type="http://schemas.openxmlformats.org/officeDocument/2006/relationships/image" Target="../media/image16.gif"/><Relationship Id="rId6" Type="http://schemas.openxmlformats.org/officeDocument/2006/relationships/image" Target="../media/image17.gif"/><Relationship Id="rId7" Type="http://schemas.openxmlformats.org/officeDocument/2006/relationships/slide" Target="slide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tureforPoint5_oct04_nopa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9144000" cy="6629400"/>
          </a:xfrm>
          <a:prstGeom prst="rect">
            <a:avLst/>
          </a:prstGeom>
        </p:spPr>
      </p:pic>
      <p:sp>
        <p:nvSpPr>
          <p:cNvPr id="3" name="Rectangle 2">
            <a:hlinkClick r:id="rId4" action="ppaction://hlinksldjump"/>
          </p:cNvPr>
          <p:cNvSpPr/>
          <p:nvPr/>
        </p:nvSpPr>
        <p:spPr>
          <a:xfrm>
            <a:off x="2481708" y="5787835"/>
            <a:ext cx="1518222" cy="350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rId5" action="ppaction://hlinksldjump"/>
          </p:cNvPr>
          <p:cNvSpPr/>
          <p:nvPr/>
        </p:nvSpPr>
        <p:spPr>
          <a:xfrm>
            <a:off x="370812" y="5794187"/>
            <a:ext cx="1270033" cy="3430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6" action="ppaction://hlinksldjump"/>
          </p:cNvPr>
          <p:cNvSpPr/>
          <p:nvPr/>
        </p:nvSpPr>
        <p:spPr>
          <a:xfrm>
            <a:off x="4580445" y="5782268"/>
            <a:ext cx="3269816" cy="39179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7" action="ppaction://hlinksldjump"/>
          </p:cNvPr>
          <p:cNvSpPr/>
          <p:nvPr/>
        </p:nvSpPr>
        <p:spPr>
          <a:xfrm>
            <a:off x="364814" y="6214588"/>
            <a:ext cx="3513026" cy="35125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8" action="ppaction://hlinksldjump"/>
          </p:cNvPr>
          <p:cNvSpPr/>
          <p:nvPr/>
        </p:nvSpPr>
        <p:spPr>
          <a:xfrm>
            <a:off x="4593956" y="6228098"/>
            <a:ext cx="1445746" cy="36476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72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tureforPoint5_oct04_nopa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9144000" cy="6629400"/>
          </a:xfrm>
          <a:prstGeom prst="rect">
            <a:avLst/>
          </a:prstGeom>
        </p:spPr>
      </p:pic>
      <p:pic>
        <p:nvPicPr>
          <p:cNvPr id="7" name="Picture 6" descr="MuonHits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856" y="1569891"/>
            <a:ext cx="4257340" cy="1788082"/>
          </a:xfrm>
          <a:prstGeom prst="rect">
            <a:avLst/>
          </a:prstGeom>
        </p:spPr>
      </p:pic>
      <p:pic>
        <p:nvPicPr>
          <p:cNvPr id="6" name="Picture 5" descr="MuonTrack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1" y="2092062"/>
            <a:ext cx="8460009" cy="873760"/>
          </a:xfrm>
          <a:prstGeom prst="rect">
            <a:avLst/>
          </a:prstGeom>
        </p:spPr>
      </p:pic>
      <p:pic>
        <p:nvPicPr>
          <p:cNvPr id="11" name="Picture 10" descr="MuonHitsInTracker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81" y="2050921"/>
            <a:ext cx="1665012" cy="532804"/>
          </a:xfrm>
          <a:prstGeom prst="rect">
            <a:avLst/>
          </a:prstGeom>
        </p:spPr>
      </p:pic>
      <p:pic>
        <p:nvPicPr>
          <p:cNvPr id="5" name="Picture 4" descr="MuonKey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91" y="5838925"/>
            <a:ext cx="1395167" cy="240666"/>
          </a:xfrm>
          <a:prstGeom prst="rect">
            <a:avLst/>
          </a:prstGeom>
        </p:spPr>
      </p:pic>
      <p:sp>
        <p:nvSpPr>
          <p:cNvPr id="8" name="Rectangle 7">
            <a:hlinkClick r:id="rId8" action="ppaction://hlinksldjump"/>
          </p:cNvPr>
          <p:cNvSpPr/>
          <p:nvPr/>
        </p:nvSpPr>
        <p:spPr>
          <a:xfrm>
            <a:off x="0" y="120519"/>
            <a:ext cx="9144000" cy="66470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7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tureforPoint5_oct04_nopa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9144000" cy="6629400"/>
          </a:xfrm>
          <a:prstGeom prst="rect">
            <a:avLst/>
          </a:prstGeom>
        </p:spPr>
      </p:pic>
      <p:pic>
        <p:nvPicPr>
          <p:cNvPr id="3" name="Picture 2" descr="Electron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2" y="2370662"/>
            <a:ext cx="1323884" cy="526906"/>
          </a:xfrm>
          <a:prstGeom prst="rect">
            <a:avLst/>
          </a:prstGeom>
        </p:spPr>
      </p:pic>
      <p:pic>
        <p:nvPicPr>
          <p:cNvPr id="4" name="Picture 3" descr="ElectronHits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99" y="2358255"/>
            <a:ext cx="1522655" cy="636470"/>
          </a:xfrm>
          <a:prstGeom prst="rect">
            <a:avLst/>
          </a:prstGeom>
        </p:spPr>
      </p:pic>
      <p:pic>
        <p:nvPicPr>
          <p:cNvPr id="5" name="Picture 4" descr="ElectronKey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872" y="5824326"/>
            <a:ext cx="1415328" cy="229283"/>
          </a:xfrm>
          <a:prstGeom prst="rect">
            <a:avLst/>
          </a:prstGeom>
        </p:spPr>
      </p:pic>
      <p:sp>
        <p:nvSpPr>
          <p:cNvPr id="6" name="Rectangle 5">
            <a:hlinkClick r:id="rId7" action="ppaction://hlinksldjump"/>
          </p:cNvPr>
          <p:cNvSpPr/>
          <p:nvPr/>
        </p:nvSpPr>
        <p:spPr>
          <a:xfrm>
            <a:off x="0" y="120519"/>
            <a:ext cx="9144000" cy="66470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38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8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tureforPoint5_oct04_nopa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9144000" cy="6629400"/>
          </a:xfrm>
          <a:prstGeom prst="rect">
            <a:avLst/>
          </a:prstGeom>
        </p:spPr>
      </p:pic>
      <p:pic>
        <p:nvPicPr>
          <p:cNvPr id="3" name="Picture 2" descr="ChargedHadronTrack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84" y="2399547"/>
            <a:ext cx="1859264" cy="862753"/>
          </a:xfrm>
          <a:prstGeom prst="rect">
            <a:avLst/>
          </a:prstGeom>
        </p:spPr>
      </p:pic>
      <p:pic>
        <p:nvPicPr>
          <p:cNvPr id="4" name="Picture 3" descr="ChargedHadronHits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64" y="2362315"/>
            <a:ext cx="2706735" cy="1522108"/>
          </a:xfrm>
          <a:prstGeom prst="rect">
            <a:avLst/>
          </a:prstGeom>
        </p:spPr>
      </p:pic>
      <p:pic>
        <p:nvPicPr>
          <p:cNvPr id="6" name="Picture 5" descr="ChargedHadronKey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38" y="5757195"/>
            <a:ext cx="3259604" cy="404191"/>
          </a:xfrm>
          <a:prstGeom prst="rect">
            <a:avLst/>
          </a:prstGeom>
        </p:spPr>
      </p:pic>
      <p:sp>
        <p:nvSpPr>
          <p:cNvPr id="7" name="Rectangle 6">
            <a:hlinkClick r:id="rId7" action="ppaction://hlinksldjump"/>
          </p:cNvPr>
          <p:cNvSpPr/>
          <p:nvPr/>
        </p:nvSpPr>
        <p:spPr>
          <a:xfrm>
            <a:off x="0" y="120519"/>
            <a:ext cx="9144000" cy="66470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16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8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tureforPoint5_oct04_nopa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9144000" cy="6629400"/>
          </a:xfrm>
          <a:prstGeom prst="rect">
            <a:avLst/>
          </a:prstGeom>
        </p:spPr>
      </p:pic>
      <p:pic>
        <p:nvPicPr>
          <p:cNvPr id="3" name="Picture 2" descr="NeutralHadronKey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45" y="6246874"/>
            <a:ext cx="3391801" cy="286730"/>
          </a:xfrm>
          <a:prstGeom prst="rect">
            <a:avLst/>
          </a:prstGeom>
        </p:spPr>
      </p:pic>
      <p:pic>
        <p:nvPicPr>
          <p:cNvPr id="4" name="Picture 3" descr="NeutralHadronTrack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74" y="1903776"/>
            <a:ext cx="1995326" cy="597926"/>
          </a:xfrm>
          <a:prstGeom prst="rect">
            <a:avLst/>
          </a:prstGeom>
        </p:spPr>
      </p:pic>
      <p:pic>
        <p:nvPicPr>
          <p:cNvPr id="5" name="Picture 4" descr="NeutralHadronHits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020" y="1378017"/>
            <a:ext cx="1211828" cy="887536"/>
          </a:xfrm>
          <a:prstGeom prst="rect">
            <a:avLst/>
          </a:prstGeom>
        </p:spPr>
      </p:pic>
      <p:sp>
        <p:nvSpPr>
          <p:cNvPr id="6" name="Rectangle 5">
            <a:hlinkClick r:id="rId7" action="ppaction://hlinksldjump"/>
          </p:cNvPr>
          <p:cNvSpPr/>
          <p:nvPr/>
        </p:nvSpPr>
        <p:spPr>
          <a:xfrm>
            <a:off x="0" y="120519"/>
            <a:ext cx="9144000" cy="66470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8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tureforPoint5_oct04_nopa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9144000" cy="6629400"/>
          </a:xfrm>
          <a:prstGeom prst="rect">
            <a:avLst/>
          </a:prstGeom>
        </p:spPr>
      </p:pic>
      <p:pic>
        <p:nvPicPr>
          <p:cNvPr id="3" name="Picture 2" descr="PhotonKey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46" y="6263143"/>
            <a:ext cx="1351163" cy="233076"/>
          </a:xfrm>
          <a:prstGeom prst="rect">
            <a:avLst/>
          </a:prstGeom>
        </p:spPr>
      </p:pic>
      <p:pic>
        <p:nvPicPr>
          <p:cNvPr id="4" name="Picture 3" descr="PhotonTrack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2" y="1813085"/>
            <a:ext cx="1184961" cy="736988"/>
          </a:xfrm>
          <a:prstGeom prst="rect">
            <a:avLst/>
          </a:prstGeom>
        </p:spPr>
      </p:pic>
      <p:pic>
        <p:nvPicPr>
          <p:cNvPr id="5" name="Picture 4" descr="PhotonHits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00" y="1622489"/>
            <a:ext cx="349429" cy="319306"/>
          </a:xfrm>
          <a:prstGeom prst="rect">
            <a:avLst/>
          </a:prstGeom>
        </p:spPr>
      </p:pic>
      <p:sp>
        <p:nvSpPr>
          <p:cNvPr id="6" name="Rectangle 5">
            <a:hlinkClick r:id="rId7" action="ppaction://hlinksldjump"/>
          </p:cNvPr>
          <p:cNvSpPr/>
          <p:nvPr/>
        </p:nvSpPr>
        <p:spPr>
          <a:xfrm>
            <a:off x="0" y="120519"/>
            <a:ext cx="9144000" cy="66470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41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8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220</Words>
  <Application>Microsoft Macintosh PowerPoint</Application>
  <PresentationFormat>On-screen Show (4:3)</PresentationFormat>
  <Paragraphs>14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CERN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 slice for Powerpoint</dc:title>
  <dc:subject>CMS detector</dc:subject>
  <dc:creator>David Barney</dc:creator>
  <cp:keywords/>
  <dc:description>Interactive animated slice through CMS showing interactions of the various particle types_x000d_The whole set of six slides is required. The first slide is the "buttons" - clicking on any of them will jump to the appropriate slide where an animation will play. </dc:description>
  <cp:lastModifiedBy>David Barney</cp:lastModifiedBy>
  <cp:revision>41</cp:revision>
  <dcterms:created xsi:type="dcterms:W3CDTF">2011-09-09T19:41:58Z</dcterms:created>
  <dcterms:modified xsi:type="dcterms:W3CDTF">2011-09-11T16:00:04Z</dcterms:modified>
  <cp:category/>
</cp:coreProperties>
</file>